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72" r:id="rId1"/>
    <p:sldMasterId id="2147484686" r:id="rId2"/>
    <p:sldMasterId id="2147484700" r:id="rId3"/>
    <p:sldMasterId id="2147483864" r:id="rId4"/>
    <p:sldMasterId id="2147484714" r:id="rId5"/>
    <p:sldMasterId id="2147484742" r:id="rId6"/>
  </p:sldMasterIdLst>
  <p:notesMasterIdLst>
    <p:notesMasterId r:id="rId42"/>
  </p:notesMasterIdLst>
  <p:handoutMasterIdLst>
    <p:handoutMasterId r:id="rId43"/>
  </p:handoutMasterIdLst>
  <p:sldIdLst>
    <p:sldId id="541" r:id="rId7"/>
    <p:sldId id="568" r:id="rId8"/>
    <p:sldId id="569" r:id="rId9"/>
    <p:sldId id="570" r:id="rId10"/>
    <p:sldId id="571" r:id="rId11"/>
    <p:sldId id="572" r:id="rId12"/>
    <p:sldId id="566" r:id="rId13"/>
    <p:sldId id="548" r:id="rId14"/>
    <p:sldId id="549" r:id="rId15"/>
    <p:sldId id="567" r:id="rId16"/>
    <p:sldId id="550" r:id="rId17"/>
    <p:sldId id="574" r:id="rId18"/>
    <p:sldId id="575" r:id="rId19"/>
    <p:sldId id="576" r:id="rId20"/>
    <p:sldId id="577" r:id="rId21"/>
    <p:sldId id="578" r:id="rId22"/>
    <p:sldId id="584" r:id="rId23"/>
    <p:sldId id="573" r:id="rId24"/>
    <p:sldId id="558" r:id="rId25"/>
    <p:sldId id="559" r:id="rId26"/>
    <p:sldId id="560" r:id="rId27"/>
    <p:sldId id="561" r:id="rId28"/>
    <p:sldId id="562" r:id="rId29"/>
    <p:sldId id="563" r:id="rId30"/>
    <p:sldId id="564" r:id="rId31"/>
    <p:sldId id="553" r:id="rId32"/>
    <p:sldId id="554" r:id="rId33"/>
    <p:sldId id="555" r:id="rId34"/>
    <p:sldId id="579" r:id="rId35"/>
    <p:sldId id="580" r:id="rId36"/>
    <p:sldId id="581" r:id="rId37"/>
    <p:sldId id="582" r:id="rId38"/>
    <p:sldId id="583" r:id="rId39"/>
    <p:sldId id="565" r:id="rId40"/>
    <p:sldId id="556" r:id="rId41"/>
  </p:sldIdLst>
  <p:sldSz cx="11542713" cy="6492875"/>
  <p:notesSz cx="7099300" cy="10234613"/>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45" userDrawn="1">
          <p15:clr>
            <a:srgbClr val="A4A3A4"/>
          </p15:clr>
        </p15:guide>
        <p15:guide id="2" pos="363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DAC"/>
    <a:srgbClr val="8570B1"/>
    <a:srgbClr val="FF0000"/>
    <a:srgbClr val="0B02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1" autoAdjust="0"/>
    <p:restoredTop sz="84856" autoAdjust="0"/>
  </p:normalViewPr>
  <p:slideViewPr>
    <p:cSldViewPr>
      <p:cViewPr varScale="1">
        <p:scale>
          <a:sx n="77" d="100"/>
          <a:sy n="77" d="100"/>
        </p:scale>
        <p:origin x="1397" y="62"/>
      </p:cViewPr>
      <p:guideLst>
        <p:guide orient="horz" pos="2045"/>
        <p:guide pos="36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8" d="100"/>
          <a:sy n="38" d="100"/>
        </p:scale>
        <p:origin x="-1566" y="-114"/>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3555" name="Rectangle 3"/>
          <p:cNvSpPr>
            <a:spLocks noGrp="1" noChangeArrowheads="1"/>
          </p:cNvSpPr>
          <p:nvPr>
            <p:ph type="dt" sz="quarter"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3556" name="Rectangle 4"/>
          <p:cNvSpPr>
            <a:spLocks noGrp="1" noChangeArrowheads="1"/>
          </p:cNvSpPr>
          <p:nvPr>
            <p:ph type="ftr" sz="quarter" idx="2"/>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3557" name="Rectangle 5"/>
          <p:cNvSpPr>
            <a:spLocks noGrp="1" noChangeArrowheads="1"/>
          </p:cNvSpPr>
          <p:nvPr>
            <p:ph type="sldNum" sz="quarter" idx="3"/>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D562573F-C900-42C3-9D13-6807DF2DA249}" type="slidenum">
              <a:rPr lang="en-GB"/>
              <a:pPr>
                <a:defRPr/>
              </a:pPr>
              <a:t>‹#›</a:t>
            </a:fld>
            <a:endParaRPr lang="en-GB"/>
          </a:p>
        </p:txBody>
      </p:sp>
    </p:spTree>
    <p:extLst>
      <p:ext uri="{BB962C8B-B14F-4D97-AF65-F5344CB8AC3E}">
        <p14:creationId xmlns:p14="http://schemas.microsoft.com/office/powerpoint/2010/main" val="165034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6627" name="Rectangle 3"/>
          <p:cNvSpPr>
            <a:spLocks noGrp="1" noChangeArrowheads="1"/>
          </p:cNvSpPr>
          <p:nvPr>
            <p:ph type="dt"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2532" name="Rectangle 4"/>
          <p:cNvSpPr>
            <a:spLocks noGrp="1" noRot="1" noChangeAspect="1" noChangeArrowheads="1" noTextEdit="1"/>
          </p:cNvSpPr>
          <p:nvPr>
            <p:ph type="sldImg" idx="2"/>
          </p:nvPr>
        </p:nvSpPr>
        <p:spPr bwMode="auto">
          <a:xfrm>
            <a:off x="190500" y="793750"/>
            <a:ext cx="6764338" cy="3805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74870" y="4836605"/>
            <a:ext cx="5195985" cy="4600910"/>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630" name="Rectangle 6"/>
          <p:cNvSpPr>
            <a:spLocks noGrp="1" noChangeArrowheads="1"/>
          </p:cNvSpPr>
          <p:nvPr>
            <p:ph type="ftr" sz="quarter" idx="4"/>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6631" name="Rectangle 7"/>
          <p:cNvSpPr>
            <a:spLocks noGrp="1" noChangeArrowheads="1"/>
          </p:cNvSpPr>
          <p:nvPr>
            <p:ph type="sldNum" sz="quarter" idx="5"/>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5588209B-52D8-4999-84D6-F393E759836B}" type="slidenum">
              <a:rPr lang="en-GB"/>
              <a:pPr>
                <a:defRPr/>
              </a:pPr>
              <a:t>‹#›</a:t>
            </a:fld>
            <a:endParaRPr lang="en-GB"/>
          </a:p>
        </p:txBody>
      </p:sp>
    </p:spTree>
    <p:extLst>
      <p:ext uri="{BB962C8B-B14F-4D97-AF65-F5344CB8AC3E}">
        <p14:creationId xmlns:p14="http://schemas.microsoft.com/office/powerpoint/2010/main" val="3220302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3109"/>
              </a:spcAft>
              <a:defRPr/>
            </a:pPr>
            <a:endParaRPr lang="en-GB" dirty="0">
              <a:solidFill>
                <a:prstClr val="black"/>
              </a:solidFill>
              <a:latin typeface="Myriad Pro" pitchFamily="34" charset="0"/>
              <a:cs typeface="Arial" charset="0"/>
            </a:endParaRPr>
          </a:p>
        </p:txBody>
      </p:sp>
      <p:sp>
        <p:nvSpPr>
          <p:cNvPr id="4" name="Slide Number Placeholder 3"/>
          <p:cNvSpPr>
            <a:spLocks noGrp="1"/>
          </p:cNvSpPr>
          <p:nvPr>
            <p:ph type="sldNum" sz="quarter" idx="10"/>
          </p:nvPr>
        </p:nvSpPr>
        <p:spPr/>
        <p:txBody>
          <a:bodyPr/>
          <a:lstStyle/>
          <a:p>
            <a:fld id="{05472B60-8D26-4CBD-8681-039ABDA83A76}" type="slidenum">
              <a:rPr lang="en-GB" smtClean="0"/>
              <a:pPr/>
              <a:t>1</a:t>
            </a:fld>
            <a:endParaRPr lang="en-GB"/>
          </a:p>
        </p:txBody>
      </p:sp>
    </p:spTree>
    <p:extLst>
      <p:ext uri="{BB962C8B-B14F-4D97-AF65-F5344CB8AC3E}">
        <p14:creationId xmlns:p14="http://schemas.microsoft.com/office/powerpoint/2010/main" val="33633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great article for parents to understand the teaching approach to Religion and Worldviews.</a:t>
            </a:r>
          </a:p>
          <a:p>
            <a:endParaRPr lang="en-GB" dirty="0"/>
          </a:p>
          <a:p>
            <a:r>
              <a:rPr lang="en-GB" dirty="0"/>
              <a:t>It covers:</a:t>
            </a:r>
          </a:p>
          <a:p>
            <a:endParaRPr lang="en-GB" dirty="0"/>
          </a:p>
          <a:p>
            <a:pPr marL="171450" indent="-171450">
              <a:buFont typeface="Arial" panose="020B0604020202020204" pitchFamily="34" charset="0"/>
              <a:buChar char="•"/>
            </a:pPr>
            <a:r>
              <a:rPr lang="en-GB" dirty="0"/>
              <a:t>What is Religion and Worldviews</a:t>
            </a:r>
          </a:p>
          <a:p>
            <a:pPr marL="171450" indent="-171450">
              <a:buFont typeface="Arial" panose="020B0604020202020204" pitchFamily="34" charset="0"/>
              <a:buChar char="•"/>
            </a:pPr>
            <a:r>
              <a:rPr lang="en-GB" dirty="0"/>
              <a:t>What is a worldview</a:t>
            </a:r>
          </a:p>
          <a:p>
            <a:pPr marL="171450" indent="-171450">
              <a:buFont typeface="Arial" panose="020B0604020202020204" pitchFamily="34" charset="0"/>
              <a:buChar char="•"/>
            </a:pPr>
            <a:r>
              <a:rPr lang="en-GB" dirty="0"/>
              <a:t>How RE is changing in schools and why</a:t>
            </a:r>
          </a:p>
          <a:p>
            <a:pPr marL="171450" indent="-171450">
              <a:buFont typeface="Arial" panose="020B0604020202020204" pitchFamily="34" charset="0"/>
              <a:buChar char="•"/>
            </a:pPr>
            <a:r>
              <a:rPr lang="en-GB" dirty="0"/>
              <a:t>The curriculum children now experience in RE</a:t>
            </a:r>
          </a:p>
          <a:p>
            <a:pPr marL="171450" indent="-171450">
              <a:buFont typeface="Arial" panose="020B0604020202020204" pitchFamily="34" charset="0"/>
              <a:buChar char="•"/>
            </a:pPr>
            <a:r>
              <a:rPr lang="en-GB" dirty="0"/>
              <a:t>A short video that summarises the Religion and Worldviews </a:t>
            </a:r>
            <a:r>
              <a:rPr lang="en-GB" dirty="0" err="1"/>
              <a:t>aproach</a:t>
            </a:r>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8</a:t>
            </a:fld>
            <a:endParaRPr lang="en-GB"/>
          </a:p>
        </p:txBody>
      </p:sp>
    </p:spTree>
    <p:extLst>
      <p:ext uri="{BB962C8B-B14F-4D97-AF65-F5344CB8AC3E}">
        <p14:creationId xmlns:p14="http://schemas.microsoft.com/office/powerpoint/2010/main" val="219265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45915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2671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162182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174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617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2154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76758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92259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28708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6/30/2022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65978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6/30/2022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25537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289825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6/30/2022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738352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77689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413865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356284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2827511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29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566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433194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46244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65075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3547122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3509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6/30/2022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52930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6/30/2022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48857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6/30/2022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240739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155645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19535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964159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431376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37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42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069274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268487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02910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184298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97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6/30/2022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79405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6/30/2022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654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6/30/2022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925866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60549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184501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05403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6/30/2022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885337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99833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27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34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727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373245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92893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1574751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6/30/2022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32717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6/30/2022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018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6/30/2022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9768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6/30/2022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980330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819029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459344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312647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764897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51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897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4637710"/>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124801"/>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339380"/>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05940" y="5334669"/>
            <a:ext cx="2693300" cy="346075"/>
          </a:xfrm>
        </p:spPr>
        <p:txBody>
          <a:bodyPr/>
          <a:lstStyle>
            <a:lvl1pPr>
              <a:defRPr>
                <a:solidFill>
                  <a:schemeClr val="bg1"/>
                </a:solidFill>
              </a:defRPr>
            </a:lvl1pPr>
          </a:lstStyle>
          <a:p>
            <a:pPr>
              <a:defRPr/>
            </a:pPr>
            <a:fld id="{3BD4BF3F-2632-41F4-86C1-D308CEA1B1A0}" type="datetimeFigureOut">
              <a:rPr lang="en-US" smtClean="0"/>
              <a:pPr>
                <a:defRPr/>
              </a:pPr>
              <a:t>6/30/2022</a:t>
            </a:fld>
            <a:endParaRPr lang="en-GB" dirty="0"/>
          </a:p>
        </p:txBody>
      </p:sp>
      <p:sp>
        <p:nvSpPr>
          <p:cNvPr id="5" name="Footer Placeholder 4"/>
          <p:cNvSpPr>
            <a:spLocks noGrp="1"/>
          </p:cNvSpPr>
          <p:nvPr>
            <p:ph type="ftr" sz="quarter" idx="11"/>
          </p:nvPr>
        </p:nvSpPr>
        <p:spPr>
          <a:xfrm>
            <a:off x="3943760" y="5334669"/>
            <a:ext cx="3655192" cy="346075"/>
          </a:xfrm>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a:xfrm>
            <a:off x="8272277" y="5334669"/>
            <a:ext cx="2440769" cy="346075"/>
          </a:xfrm>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32830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147567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6/30/2022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4142236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488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6/30/2022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2976887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6/30/2022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984159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6/30/2022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27687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6/30/2022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684006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610586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361301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6/30/2022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86264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40834468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04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95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1002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6/30/2022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89907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gi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5.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4.gi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7.png"/><Relationship Id="rId2" Type="http://schemas.openxmlformats.org/officeDocument/2006/relationships/slideLayout" Target="../slideLayouts/slideLayout67.xml"/><Relationship Id="rId16" Type="http://schemas.openxmlformats.org/officeDocument/2006/relationships/image" Target="../media/image6.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5.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1" name="Picture 10" descr="A picture containing drawing&#10;&#10;Description automatically generated">
            <a:extLst>
              <a:ext uri="{FF2B5EF4-FFF2-40B4-BE49-F238E27FC236}">
                <a16:creationId xmlns:a16="http://schemas.microsoft.com/office/drawing/2014/main" id="{F823DF67-BCA2-4060-90F9-DB95D3C878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23684" y="132121"/>
            <a:ext cx="2664296" cy="1006310"/>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277507"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6/30/2022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54815353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815032"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6/30/2022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3937923253"/>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7" name="Picture 6" descr="A picture containing drawing&#10;&#10;Description automatically generated">
            <a:extLst>
              <a:ext uri="{FF2B5EF4-FFF2-40B4-BE49-F238E27FC236}">
                <a16:creationId xmlns:a16="http://schemas.microsoft.com/office/drawing/2014/main" id="{C95C13AF-9F24-448D-AB34-8E3038824F8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680984"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6/30/2022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1522756521"/>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11440" y="78085"/>
            <a:ext cx="2176997" cy="981235"/>
          </a:xfrm>
          <a:prstGeom prst="rect">
            <a:avLst/>
          </a:prstGeom>
        </p:spPr>
      </p:pic>
      <p:sp>
        <p:nvSpPr>
          <p:cNvPr id="2054" name="Title Placeholder 1"/>
          <p:cNvSpPr>
            <a:spLocks noGrp="1"/>
          </p:cNvSpPr>
          <p:nvPr>
            <p:ph type="title"/>
          </p:nvPr>
        </p:nvSpPr>
        <p:spPr bwMode="auto">
          <a:xfrm>
            <a:off x="590193" y="260350"/>
            <a:ext cx="8493531"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6/30/2022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7" r:id="rId11"/>
    <p:sldLayoutId id="2147484670" r:id="rId12"/>
    <p:sldLayoutId id="2147484671"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74800" y="254615"/>
            <a:ext cx="1713180" cy="615558"/>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78085"/>
            <a:ext cx="7439851" cy="9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6/30/2022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pic>
        <p:nvPicPr>
          <p:cNvPr id="11" name="Picture 10" descr="A picture containing drawing&#10;&#10;Description automatically generated">
            <a:extLst>
              <a:ext uri="{FF2B5EF4-FFF2-40B4-BE49-F238E27FC236}">
                <a16:creationId xmlns:a16="http://schemas.microsoft.com/office/drawing/2014/main" id="{0121A1EE-4CC8-4F7A-897C-4F522A4E6E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30045" y="254616"/>
            <a:ext cx="1629743" cy="615557"/>
          </a:xfrm>
          <a:prstGeom prst="rect">
            <a:avLst/>
          </a:prstGeom>
        </p:spPr>
      </p:pic>
    </p:spTree>
    <p:extLst>
      <p:ext uri="{BB962C8B-B14F-4D97-AF65-F5344CB8AC3E}">
        <p14:creationId xmlns:p14="http://schemas.microsoft.com/office/powerpoint/2010/main" val="2470867618"/>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4AF5DC-A133-4597-95A7-4076EBBF2A38}"/>
              </a:ext>
            </a:extLst>
          </p:cNvPr>
          <p:cNvSpPr/>
          <p:nvPr userDrawn="1"/>
        </p:nvSpPr>
        <p:spPr>
          <a:xfrm>
            <a:off x="0" y="5759653"/>
            <a:ext cx="11542713" cy="733748"/>
          </a:xfrm>
          <a:prstGeom prst="rect">
            <a:avLst/>
          </a:prstGeom>
          <a:solidFill>
            <a:srgbClr val="8570B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7" name="Picture 16" descr="A close up of a person&#10;&#10;Description automatically generated">
            <a:extLst>
              <a:ext uri="{FF2B5EF4-FFF2-40B4-BE49-F238E27FC236}">
                <a16:creationId xmlns:a16="http://schemas.microsoft.com/office/drawing/2014/main" id="{9D5DAADA-AA69-47A7-9A96-6B338631C08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6936" y="5759653"/>
            <a:ext cx="1713180" cy="61555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09AD2ED-CF46-4368-B788-01ABCF5A0D6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22181" y="5759654"/>
            <a:ext cx="1629743" cy="61555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696D7E3-0F52-49A8-AFA0-92D96BACC29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80116" y="5759653"/>
            <a:ext cx="1631600" cy="615558"/>
          </a:xfrm>
          <a:prstGeom prst="rect">
            <a:avLst/>
          </a:prstGeom>
        </p:spPr>
      </p:pic>
      <p:pic>
        <p:nvPicPr>
          <p:cNvPr id="20" name="Picture 19">
            <a:extLst>
              <a:ext uri="{FF2B5EF4-FFF2-40B4-BE49-F238E27FC236}">
                <a16:creationId xmlns:a16="http://schemas.microsoft.com/office/drawing/2014/main" id="{8DA5D67F-4D1C-4EB3-9018-6AACE94A369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58041" y="5781333"/>
            <a:ext cx="1365691" cy="615556"/>
          </a:xfrm>
          <a:prstGeom prst="rect">
            <a:avLst/>
          </a:prstGeom>
        </p:spPr>
      </p:pic>
      <p:sp>
        <p:nvSpPr>
          <p:cNvPr id="8" name="Rectangle 7"/>
          <p:cNvSpPr/>
          <p:nvPr userDrawn="1"/>
        </p:nvSpPr>
        <p:spPr>
          <a:xfrm>
            <a:off x="0" y="0"/>
            <a:ext cx="11542713" cy="1086197"/>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2" y="285655"/>
            <a:ext cx="10653771"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196796"/>
            <a:ext cx="10509754" cy="420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2"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6/30/2022</a:t>
            </a:fld>
            <a:endParaRPr lang="en-GB" dirty="0"/>
          </a:p>
        </p:txBody>
      </p:sp>
      <p:sp>
        <p:nvSpPr>
          <p:cNvPr id="5" name="Footer Placeholder 4"/>
          <p:cNvSpPr>
            <a:spLocks noGrp="1"/>
          </p:cNvSpPr>
          <p:nvPr>
            <p:ph type="ftr" sz="quarter" idx="3"/>
          </p:nvPr>
        </p:nvSpPr>
        <p:spPr>
          <a:xfrm>
            <a:off x="3943760" y="5406677"/>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7"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2879181912"/>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 id="2147484755"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hyperlink" Target="http://www.natre.org.uk/news/latest-news/draft-handbook-for-the-religion-and-worldviews-in-the-classroom/" TargetMode="External"/><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https://teachers-talk.natre.org.uk/images-of-diversity-within-worldviews-breaking-the-bias/" TargetMode="External"/><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https://courses.cstg.org.uk/" TargetMode="External"/><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repodcast.co.uk/" TargetMode="External"/><Relationship Id="rId2" Type="http://schemas.openxmlformats.org/officeDocument/2006/relationships/image" Target="../media/image23.png"/><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s://www.open.edu/openlearn" TargetMode="External"/><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hyperlink" Target="http://www.religion-online.org/" TargetMode="External"/><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ommittee.nottinghamcity.gov.uk/documents/s75036/Diversity%20of%20Religion%20and%20Belief%20-%20A%20Guidance%20and%20Resource%20Pack%20for%20Primary%20Schools%20in%20England%20and%20W.pdf" TargetMode="Externa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hyperlink" Target="http://www.bl.uk/sacred-texts" TargetMode="External"/><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dioceseofnorwich.org/schools/siams-re-collective-worship/religious-education/" TargetMode="Externa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hyperlink" Target="http://www.dioceseofnorwich.org/schools/siams-re-collective-worship/religious-education/curriculum-planning/" TargetMode="External"/><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1.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hyperlink" Target="mailto:chris.allen@dioceseofnorwich.org" TargetMode="Externa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hyperlink" Target="https://jewishmuseum.org.uk/schools/in-the-classroom/inclusive-judaism/" TargetMode="External"/><Relationship Id="rId2" Type="http://schemas.openxmlformats.org/officeDocument/2006/relationships/image" Target="../media/image15.png"/><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hyperlink" Target="https://www.theschoolrun.com/what-religion-and-worldviews?utm_source=emailmarketing&amp;utm_medium=email&amp;utm_campaign=prof_nat_news_may_22&amp;utm_content=2022-05-1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1.xml"/><Relationship Id="rId4" Type="http://schemas.openxmlformats.org/officeDocument/2006/relationships/hyperlink" Target="https://www.natre.org.uk/about-natre/proje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1267" name="AutoShape 4"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1268" name="AutoShape 6"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 name="Title 1">
            <a:extLst>
              <a:ext uri="{FF2B5EF4-FFF2-40B4-BE49-F238E27FC236}">
                <a16:creationId xmlns:a16="http://schemas.microsoft.com/office/drawing/2014/main" id="{EC80AE3C-589F-42AC-846C-98E22AFFC971}"/>
              </a:ext>
            </a:extLst>
          </p:cNvPr>
          <p:cNvSpPr>
            <a:spLocks noGrp="1"/>
          </p:cNvSpPr>
          <p:nvPr>
            <p:ph type="title"/>
          </p:nvPr>
        </p:nvSpPr>
        <p:spPr/>
        <p:txBody>
          <a:bodyPr/>
          <a:lstStyle/>
          <a:p>
            <a:r>
              <a:rPr lang="en-GB" sz="4800" b="1" dirty="0"/>
              <a:t>RE Update: </a:t>
            </a:r>
            <a:r>
              <a:rPr lang="en-GB" sz="4800" b="1"/>
              <a:t>Summer 2022 v2</a:t>
            </a:r>
            <a:endParaRPr lang="en-GB" sz="4800" b="1" dirty="0"/>
          </a:p>
        </p:txBody>
      </p:sp>
      <p:sp>
        <p:nvSpPr>
          <p:cNvPr id="3" name="Text Placeholder 2">
            <a:extLst>
              <a:ext uri="{FF2B5EF4-FFF2-40B4-BE49-F238E27FC236}">
                <a16:creationId xmlns:a16="http://schemas.microsoft.com/office/drawing/2014/main" id="{89869506-98FB-44A8-BD55-078D46CEBFD1}"/>
              </a:ext>
            </a:extLst>
          </p:cNvPr>
          <p:cNvSpPr>
            <a:spLocks noGrp="1"/>
          </p:cNvSpPr>
          <p:nvPr>
            <p:ph type="body" idx="1"/>
          </p:nvPr>
        </p:nvSpPr>
        <p:spPr/>
        <p:txBody>
          <a:bodyPr/>
          <a:lstStyle/>
          <a:p>
            <a:endParaRPr lang="en-GB" dirty="0"/>
          </a:p>
          <a:p>
            <a:r>
              <a:rPr lang="en-GB" dirty="0"/>
              <a:t>Chris Allen, RE Adviser – Diocese of Norwich</a:t>
            </a:r>
          </a:p>
        </p:txBody>
      </p:sp>
      <p:pic>
        <p:nvPicPr>
          <p:cNvPr id="4" name="Picture 3">
            <a:extLst>
              <a:ext uri="{FF2B5EF4-FFF2-40B4-BE49-F238E27FC236}">
                <a16:creationId xmlns:a16="http://schemas.microsoft.com/office/drawing/2014/main" id="{D4BEE195-654C-4817-98CC-D4250A2714A7}"/>
              </a:ext>
            </a:extLst>
          </p:cNvPr>
          <p:cNvPicPr>
            <a:picLocks noChangeAspect="1"/>
          </p:cNvPicPr>
          <p:nvPr/>
        </p:nvPicPr>
        <p:blipFill>
          <a:blip r:embed="rId3"/>
          <a:stretch>
            <a:fillRect/>
          </a:stretch>
        </p:blipFill>
        <p:spPr>
          <a:xfrm>
            <a:off x="9803804" y="5032388"/>
            <a:ext cx="1466667" cy="1314286"/>
          </a:xfrm>
          <a:prstGeom prst="rect">
            <a:avLst/>
          </a:prstGeom>
        </p:spPr>
      </p:pic>
      <p:pic>
        <p:nvPicPr>
          <p:cNvPr id="8" name="Picture 2" descr="See the source image">
            <a:extLst>
              <a:ext uri="{FF2B5EF4-FFF2-40B4-BE49-F238E27FC236}">
                <a16:creationId xmlns:a16="http://schemas.microsoft.com/office/drawing/2014/main" id="{B09DB839-6160-4C90-92A0-7093F61CC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5472">
            <a:off x="385152" y="484184"/>
            <a:ext cx="24098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2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41AC-1378-434C-8805-BC054C6B68BC}"/>
              </a:ext>
            </a:extLst>
          </p:cNvPr>
          <p:cNvSpPr>
            <a:spLocks noGrp="1"/>
          </p:cNvSpPr>
          <p:nvPr>
            <p:ph type="title"/>
          </p:nvPr>
        </p:nvSpPr>
        <p:spPr/>
        <p:txBody>
          <a:bodyPr/>
          <a:lstStyle/>
          <a:p>
            <a:r>
              <a:rPr lang="en-GB" dirty="0"/>
              <a:t>RE Update Summer 2022</a:t>
            </a:r>
          </a:p>
        </p:txBody>
      </p:sp>
      <p:pic>
        <p:nvPicPr>
          <p:cNvPr id="5" name="Content Placeholder 4">
            <a:extLst>
              <a:ext uri="{FF2B5EF4-FFF2-40B4-BE49-F238E27FC236}">
                <a16:creationId xmlns:a16="http://schemas.microsoft.com/office/drawing/2014/main" id="{01BDFE61-D55B-40E6-B026-EAEF001BF793}"/>
              </a:ext>
            </a:extLst>
          </p:cNvPr>
          <p:cNvPicPr>
            <a:picLocks noGrp="1" noChangeAspect="1"/>
          </p:cNvPicPr>
          <p:nvPr>
            <p:ph idx="1"/>
          </p:nvPr>
        </p:nvPicPr>
        <p:blipFill>
          <a:blip r:embed="rId2"/>
          <a:stretch>
            <a:fillRect/>
          </a:stretch>
        </p:blipFill>
        <p:spPr>
          <a:xfrm>
            <a:off x="590193" y="1518245"/>
            <a:ext cx="7058025" cy="31242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053DCCE-A21A-45FD-9DCC-4DF8856E9788}"/>
              </a:ext>
            </a:extLst>
          </p:cNvPr>
          <p:cNvSpPr txBox="1"/>
          <p:nvPr/>
        </p:nvSpPr>
        <p:spPr>
          <a:xfrm>
            <a:off x="590768" y="4902621"/>
            <a:ext cx="9501068" cy="830997"/>
          </a:xfrm>
          <a:prstGeom prst="rect">
            <a:avLst/>
          </a:prstGeom>
          <a:noFill/>
        </p:spPr>
        <p:txBody>
          <a:bodyPr wrap="square">
            <a:spAutoFit/>
          </a:bodyPr>
          <a:lstStyle/>
          <a:p>
            <a:r>
              <a:rPr lang="en-GB" dirty="0">
                <a:latin typeface="+mn-lt"/>
                <a:hlinkClick r:id="rId3"/>
              </a:rPr>
              <a:t>www.natre.org.uk/news/latest-news/draft-handbook-for-the-religion-and-worldviews-in-the-classroom/</a:t>
            </a:r>
            <a:r>
              <a:rPr lang="en-GB" dirty="0">
                <a:latin typeface="+mn-lt"/>
              </a:rPr>
              <a:t> </a:t>
            </a:r>
          </a:p>
        </p:txBody>
      </p:sp>
    </p:spTree>
    <p:extLst>
      <p:ext uri="{BB962C8B-B14F-4D97-AF65-F5344CB8AC3E}">
        <p14:creationId xmlns:p14="http://schemas.microsoft.com/office/powerpoint/2010/main" val="69738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F1F9C-D1B6-4EAE-9DF3-85DFE4107A5A}"/>
              </a:ext>
            </a:extLst>
          </p:cNvPr>
          <p:cNvSpPr>
            <a:spLocks noGrp="1"/>
          </p:cNvSpPr>
          <p:nvPr>
            <p:ph type="title"/>
          </p:nvPr>
        </p:nvSpPr>
        <p:spPr/>
        <p:txBody>
          <a:bodyPr/>
          <a:lstStyle/>
          <a:p>
            <a:r>
              <a:rPr lang="en-GB" dirty="0"/>
              <a:t>RE Update Summer 2022</a:t>
            </a:r>
          </a:p>
        </p:txBody>
      </p:sp>
      <p:pic>
        <p:nvPicPr>
          <p:cNvPr id="5" name="Content Placeholder 4">
            <a:extLst>
              <a:ext uri="{FF2B5EF4-FFF2-40B4-BE49-F238E27FC236}">
                <a16:creationId xmlns:a16="http://schemas.microsoft.com/office/drawing/2014/main" id="{05446A5A-58C7-42F5-BF3F-1E1B9120411B}"/>
              </a:ext>
            </a:extLst>
          </p:cNvPr>
          <p:cNvPicPr>
            <a:picLocks noGrp="1" noChangeAspect="1"/>
          </p:cNvPicPr>
          <p:nvPr>
            <p:ph idx="1"/>
          </p:nvPr>
        </p:nvPicPr>
        <p:blipFill>
          <a:blip r:embed="rId2"/>
          <a:stretch>
            <a:fillRect/>
          </a:stretch>
        </p:blipFill>
        <p:spPr>
          <a:xfrm>
            <a:off x="721568" y="1446237"/>
            <a:ext cx="4373172" cy="3816424"/>
          </a:xfrm>
        </p:spPr>
      </p:pic>
      <p:sp>
        <p:nvSpPr>
          <p:cNvPr id="7" name="TextBox 6">
            <a:extLst>
              <a:ext uri="{FF2B5EF4-FFF2-40B4-BE49-F238E27FC236}">
                <a16:creationId xmlns:a16="http://schemas.microsoft.com/office/drawing/2014/main" id="{3B6E3F44-686C-4DFA-B8D5-D89F64CEB1EA}"/>
              </a:ext>
            </a:extLst>
          </p:cNvPr>
          <p:cNvSpPr txBox="1"/>
          <p:nvPr/>
        </p:nvSpPr>
        <p:spPr>
          <a:xfrm>
            <a:off x="5339308" y="2526357"/>
            <a:ext cx="5769664" cy="1200329"/>
          </a:xfrm>
          <a:prstGeom prst="rect">
            <a:avLst/>
          </a:prstGeom>
          <a:noFill/>
        </p:spPr>
        <p:txBody>
          <a:bodyPr wrap="square">
            <a:spAutoFit/>
          </a:bodyPr>
          <a:lstStyle/>
          <a:p>
            <a:r>
              <a:rPr lang="en-GB" dirty="0">
                <a:latin typeface="+mn-lt"/>
                <a:hlinkClick r:id="rId3"/>
              </a:rPr>
              <a:t>https://teachers-talk.natre.org.uk/images-of-diversity-within-worldviews-breaking-the-bias/</a:t>
            </a:r>
            <a:r>
              <a:rPr lang="en-GB" dirty="0">
                <a:latin typeface="+mn-lt"/>
              </a:rPr>
              <a:t> </a:t>
            </a:r>
          </a:p>
        </p:txBody>
      </p:sp>
    </p:spTree>
    <p:extLst>
      <p:ext uri="{BB962C8B-B14F-4D97-AF65-F5344CB8AC3E}">
        <p14:creationId xmlns:p14="http://schemas.microsoft.com/office/powerpoint/2010/main" val="416965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D842-4BF9-4ECB-951D-DC68CA0837C7}"/>
              </a:ext>
            </a:extLst>
          </p:cNvPr>
          <p:cNvSpPr>
            <a:spLocks noGrp="1"/>
          </p:cNvSpPr>
          <p:nvPr>
            <p:ph type="title"/>
          </p:nvPr>
        </p:nvSpPr>
        <p:spPr>
          <a:xfrm>
            <a:off x="883778" y="258764"/>
            <a:ext cx="8055930" cy="755425"/>
          </a:xfrm>
        </p:spPr>
        <p:txBody>
          <a:bodyPr wrap="square" anchor="b">
            <a:normAutofit/>
          </a:bodyPr>
          <a:lstStyle/>
          <a:p>
            <a:r>
              <a:rPr lang="en-GB" dirty="0"/>
              <a:t>RE Update Summer 2022</a:t>
            </a:r>
          </a:p>
        </p:txBody>
      </p:sp>
      <p:pic>
        <p:nvPicPr>
          <p:cNvPr id="7" name="Content Placeholder 6">
            <a:extLst>
              <a:ext uri="{FF2B5EF4-FFF2-40B4-BE49-F238E27FC236}">
                <a16:creationId xmlns:a16="http://schemas.microsoft.com/office/drawing/2014/main" id="{884AA7B7-AE1F-4ECC-979C-2B2752B1AB40}"/>
              </a:ext>
            </a:extLst>
          </p:cNvPr>
          <p:cNvPicPr>
            <a:picLocks noGrp="1" noChangeAspect="1"/>
          </p:cNvPicPr>
          <p:nvPr>
            <p:ph idx="1"/>
          </p:nvPr>
        </p:nvPicPr>
        <p:blipFill>
          <a:blip r:embed="rId2"/>
          <a:stretch>
            <a:fillRect/>
          </a:stretch>
        </p:blipFill>
        <p:spPr>
          <a:xfrm>
            <a:off x="4819522" y="1952905"/>
            <a:ext cx="6452697" cy="3355402"/>
          </a:xfrm>
          <a:noFill/>
        </p:spPr>
      </p:pic>
      <p:sp>
        <p:nvSpPr>
          <p:cNvPr id="12" name="Text Placeholder 3">
            <a:extLst>
              <a:ext uri="{FF2B5EF4-FFF2-40B4-BE49-F238E27FC236}">
                <a16:creationId xmlns:a16="http://schemas.microsoft.com/office/drawing/2014/main" id="{052F6FAE-C7FC-C5BB-CD53-32C451821114}"/>
              </a:ext>
            </a:extLst>
          </p:cNvPr>
          <p:cNvSpPr>
            <a:spLocks noGrp="1"/>
          </p:cNvSpPr>
          <p:nvPr>
            <p:ph type="body" sz="half" idx="2"/>
          </p:nvPr>
        </p:nvSpPr>
        <p:spPr>
          <a:xfrm>
            <a:off x="883778" y="1358901"/>
            <a:ext cx="3797473" cy="4441825"/>
          </a:xfrm>
        </p:spPr>
        <p:txBody>
          <a:bodyPr/>
          <a:lstStyle/>
          <a:p>
            <a:r>
              <a:rPr lang="en-US" sz="1800" dirty="0" err="1"/>
              <a:t>Culham</a:t>
            </a:r>
            <a:r>
              <a:rPr lang="en-US" sz="1800" dirty="0"/>
              <a:t> St Gabriel’s has launched a new FREE online CPD library of short self study courses.</a:t>
            </a:r>
          </a:p>
          <a:p>
            <a:endParaRPr lang="en-US" sz="1800" dirty="0"/>
          </a:p>
          <a:p>
            <a:r>
              <a:rPr lang="en-US" sz="1800" dirty="0">
                <a:hlinkClick r:id="rId3"/>
              </a:rPr>
              <a:t>https://courses.cstg.org.uk</a:t>
            </a:r>
            <a:r>
              <a:rPr lang="en-US" sz="1800" dirty="0"/>
              <a:t> </a:t>
            </a:r>
          </a:p>
          <a:p>
            <a:endParaRPr lang="en-US" sz="1800" dirty="0"/>
          </a:p>
          <a:p>
            <a:r>
              <a:rPr lang="en-US" sz="1800" dirty="0"/>
              <a:t>These include:</a:t>
            </a:r>
          </a:p>
          <a:p>
            <a:pPr marL="285750" indent="-285750">
              <a:buFont typeface="Arial" panose="020B0604020202020204" pitchFamily="34" charset="0"/>
              <a:buChar char="•"/>
            </a:pPr>
            <a:r>
              <a:rPr lang="en-US" sz="1800" dirty="0"/>
              <a:t>An introduction to Worldviews</a:t>
            </a:r>
          </a:p>
          <a:p>
            <a:pPr marL="285750" indent="-285750">
              <a:buFont typeface="Arial" panose="020B0604020202020204" pitchFamily="34" charset="0"/>
              <a:buChar char="•"/>
            </a:pPr>
            <a:r>
              <a:rPr lang="en-US" sz="1800" dirty="0"/>
              <a:t>Introduction to Curriculum</a:t>
            </a:r>
          </a:p>
          <a:p>
            <a:pPr marL="285750" indent="-285750">
              <a:buFont typeface="Arial" panose="020B0604020202020204" pitchFamily="34" charset="0"/>
              <a:buChar char="•"/>
            </a:pPr>
            <a:r>
              <a:rPr lang="en-US" sz="1800" dirty="0"/>
              <a:t>Introduction to Research</a:t>
            </a:r>
          </a:p>
          <a:p>
            <a:endParaRPr lang="en-US" sz="1800" dirty="0"/>
          </a:p>
          <a:p>
            <a:r>
              <a:rPr lang="en-US" sz="1800" dirty="0"/>
              <a:t>To undertake a course, you create a free login and off you go!</a:t>
            </a:r>
          </a:p>
        </p:txBody>
      </p:sp>
    </p:spTree>
    <p:extLst>
      <p:ext uri="{BB962C8B-B14F-4D97-AF65-F5344CB8AC3E}">
        <p14:creationId xmlns:p14="http://schemas.microsoft.com/office/powerpoint/2010/main" val="181058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6BD9-D528-4FFE-B785-647E3BC13111}"/>
              </a:ext>
            </a:extLst>
          </p:cNvPr>
          <p:cNvSpPr>
            <a:spLocks noGrp="1"/>
          </p:cNvSpPr>
          <p:nvPr>
            <p:ph type="title"/>
          </p:nvPr>
        </p:nvSpPr>
        <p:spPr>
          <a:xfrm>
            <a:off x="590193" y="260350"/>
            <a:ext cx="8493531" cy="798970"/>
          </a:xfrm>
        </p:spPr>
        <p:txBody>
          <a:bodyPr wrap="square" anchor="b">
            <a:normAutofit/>
          </a:bodyPr>
          <a:lstStyle/>
          <a:p>
            <a:r>
              <a:rPr lang="en-GB" dirty="0"/>
              <a:t>RE Update Summer 2022</a:t>
            </a:r>
          </a:p>
        </p:txBody>
      </p:sp>
      <p:pic>
        <p:nvPicPr>
          <p:cNvPr id="7" name="Content Placeholder 6">
            <a:extLst>
              <a:ext uri="{FF2B5EF4-FFF2-40B4-BE49-F238E27FC236}">
                <a16:creationId xmlns:a16="http://schemas.microsoft.com/office/drawing/2014/main" id="{411EB611-8843-4D46-8B14-403B25605B6D}"/>
              </a:ext>
            </a:extLst>
          </p:cNvPr>
          <p:cNvPicPr>
            <a:picLocks noGrp="1" noChangeAspect="1"/>
          </p:cNvPicPr>
          <p:nvPr>
            <p:ph idx="1"/>
          </p:nvPr>
        </p:nvPicPr>
        <p:blipFill>
          <a:blip r:embed="rId2"/>
          <a:stretch>
            <a:fillRect/>
          </a:stretch>
        </p:blipFill>
        <p:spPr>
          <a:xfrm>
            <a:off x="516479" y="1518245"/>
            <a:ext cx="10509754" cy="2180772"/>
          </a:xfrm>
          <a:noFill/>
        </p:spPr>
      </p:pic>
      <p:sp>
        <p:nvSpPr>
          <p:cNvPr id="8" name="TextBox 7">
            <a:extLst>
              <a:ext uri="{FF2B5EF4-FFF2-40B4-BE49-F238E27FC236}">
                <a16:creationId xmlns:a16="http://schemas.microsoft.com/office/drawing/2014/main" id="{0A04092A-E2BA-4258-9F39-5997FBC68697}"/>
              </a:ext>
            </a:extLst>
          </p:cNvPr>
          <p:cNvSpPr txBox="1"/>
          <p:nvPr/>
        </p:nvSpPr>
        <p:spPr>
          <a:xfrm>
            <a:off x="516479" y="3966517"/>
            <a:ext cx="5614917" cy="1200329"/>
          </a:xfrm>
          <a:prstGeom prst="rect">
            <a:avLst/>
          </a:prstGeom>
          <a:noFill/>
        </p:spPr>
        <p:txBody>
          <a:bodyPr wrap="square" rtlCol="0">
            <a:spAutoFit/>
          </a:bodyPr>
          <a:lstStyle/>
          <a:p>
            <a:r>
              <a:rPr lang="en-GB" dirty="0">
                <a:latin typeface="+mj-lt"/>
                <a:hlinkClick r:id="rId3"/>
              </a:rPr>
              <a:t>www.therepodcast.co.uk</a:t>
            </a:r>
            <a:endParaRPr lang="en-GB" dirty="0">
              <a:latin typeface="+mj-lt"/>
            </a:endParaRPr>
          </a:p>
          <a:p>
            <a:endParaRPr lang="en-GB" dirty="0"/>
          </a:p>
          <a:p>
            <a:endParaRPr lang="en-GB" dirty="0"/>
          </a:p>
        </p:txBody>
      </p:sp>
      <p:pic>
        <p:nvPicPr>
          <p:cNvPr id="10" name="Picture 9">
            <a:extLst>
              <a:ext uri="{FF2B5EF4-FFF2-40B4-BE49-F238E27FC236}">
                <a16:creationId xmlns:a16="http://schemas.microsoft.com/office/drawing/2014/main" id="{324B08A8-2648-475D-B3F0-F351A3E12510}"/>
              </a:ext>
            </a:extLst>
          </p:cNvPr>
          <p:cNvPicPr>
            <a:picLocks noChangeAspect="1"/>
          </p:cNvPicPr>
          <p:nvPr/>
        </p:nvPicPr>
        <p:blipFill>
          <a:blip r:embed="rId4"/>
          <a:stretch>
            <a:fillRect/>
          </a:stretch>
        </p:blipFill>
        <p:spPr>
          <a:xfrm>
            <a:off x="481152" y="4566681"/>
            <a:ext cx="5429250" cy="876300"/>
          </a:xfrm>
          <a:prstGeom prst="rect">
            <a:avLst/>
          </a:prstGeom>
        </p:spPr>
      </p:pic>
      <p:sp>
        <p:nvSpPr>
          <p:cNvPr id="11" name="TextBox 10">
            <a:extLst>
              <a:ext uri="{FF2B5EF4-FFF2-40B4-BE49-F238E27FC236}">
                <a16:creationId xmlns:a16="http://schemas.microsoft.com/office/drawing/2014/main" id="{0D854ADB-0E9B-4DBE-9DE4-8BCA872ADC1C}"/>
              </a:ext>
            </a:extLst>
          </p:cNvPr>
          <p:cNvSpPr txBox="1"/>
          <p:nvPr/>
        </p:nvSpPr>
        <p:spPr>
          <a:xfrm>
            <a:off x="6347420" y="3966517"/>
            <a:ext cx="4678813" cy="1938992"/>
          </a:xfrm>
          <a:prstGeom prst="rect">
            <a:avLst/>
          </a:prstGeom>
          <a:noFill/>
        </p:spPr>
        <p:txBody>
          <a:bodyPr wrap="square" rtlCol="0">
            <a:spAutoFit/>
          </a:bodyPr>
          <a:lstStyle/>
          <a:p>
            <a:r>
              <a:rPr lang="en-GB" dirty="0">
                <a:latin typeface="+mn-lt"/>
              </a:rPr>
              <a:t>Great recent episodes on Philosophy, The Bible and Humanism.  </a:t>
            </a:r>
          </a:p>
          <a:p>
            <a:r>
              <a:rPr lang="en-GB" dirty="0">
                <a:latin typeface="+mn-lt"/>
              </a:rPr>
              <a:t>Links to podcast hosts are on the website.</a:t>
            </a:r>
          </a:p>
        </p:txBody>
      </p:sp>
    </p:spTree>
    <p:extLst>
      <p:ext uri="{BB962C8B-B14F-4D97-AF65-F5344CB8AC3E}">
        <p14:creationId xmlns:p14="http://schemas.microsoft.com/office/powerpoint/2010/main" val="268717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B831-DF53-4350-A0B8-84819FF00201}"/>
              </a:ext>
            </a:extLst>
          </p:cNvPr>
          <p:cNvSpPr>
            <a:spLocks noGrp="1"/>
          </p:cNvSpPr>
          <p:nvPr>
            <p:ph type="title"/>
          </p:nvPr>
        </p:nvSpPr>
        <p:spPr/>
        <p:txBody>
          <a:bodyPr/>
          <a:lstStyle/>
          <a:p>
            <a:r>
              <a:rPr lang="en-GB" dirty="0"/>
              <a:t>RE Update Summer 2022</a:t>
            </a:r>
          </a:p>
        </p:txBody>
      </p:sp>
      <p:pic>
        <p:nvPicPr>
          <p:cNvPr id="5" name="Content Placeholder 4">
            <a:extLst>
              <a:ext uri="{FF2B5EF4-FFF2-40B4-BE49-F238E27FC236}">
                <a16:creationId xmlns:a16="http://schemas.microsoft.com/office/drawing/2014/main" id="{EDEFDCEA-6F64-4BB1-BDC7-D324FF911DFA}"/>
              </a:ext>
            </a:extLst>
          </p:cNvPr>
          <p:cNvPicPr>
            <a:picLocks noGrp="1" noChangeAspect="1"/>
          </p:cNvPicPr>
          <p:nvPr>
            <p:ph idx="1"/>
          </p:nvPr>
        </p:nvPicPr>
        <p:blipFill>
          <a:blip r:embed="rId2"/>
          <a:stretch>
            <a:fillRect/>
          </a:stretch>
        </p:blipFill>
        <p:spPr>
          <a:xfrm>
            <a:off x="874812" y="1446237"/>
            <a:ext cx="9486900" cy="1952625"/>
          </a:xfrm>
        </p:spPr>
      </p:pic>
      <p:sp>
        <p:nvSpPr>
          <p:cNvPr id="7" name="TextBox 6">
            <a:extLst>
              <a:ext uri="{FF2B5EF4-FFF2-40B4-BE49-F238E27FC236}">
                <a16:creationId xmlns:a16="http://schemas.microsoft.com/office/drawing/2014/main" id="{E158E1DB-B747-443E-9F04-286547FFBE03}"/>
              </a:ext>
            </a:extLst>
          </p:cNvPr>
          <p:cNvSpPr txBox="1"/>
          <p:nvPr/>
        </p:nvSpPr>
        <p:spPr>
          <a:xfrm>
            <a:off x="874812" y="3894509"/>
            <a:ext cx="9433048" cy="1200329"/>
          </a:xfrm>
          <a:prstGeom prst="rect">
            <a:avLst/>
          </a:prstGeom>
          <a:noFill/>
        </p:spPr>
        <p:txBody>
          <a:bodyPr wrap="square">
            <a:spAutoFit/>
          </a:bodyPr>
          <a:lstStyle/>
          <a:p>
            <a:r>
              <a:rPr lang="en-GB" dirty="0">
                <a:latin typeface="+mn-lt"/>
                <a:hlinkClick r:id="rId3"/>
              </a:rPr>
              <a:t>https://www.open.edu/openlearn</a:t>
            </a:r>
            <a:r>
              <a:rPr lang="en-GB" dirty="0">
                <a:latin typeface="+mn-lt"/>
              </a:rPr>
              <a:t> </a:t>
            </a:r>
          </a:p>
          <a:p>
            <a:endParaRPr lang="en-GB" dirty="0">
              <a:latin typeface="+mn-lt"/>
            </a:endParaRPr>
          </a:p>
          <a:p>
            <a:r>
              <a:rPr lang="en-GB" dirty="0">
                <a:latin typeface="+mn-lt"/>
              </a:rPr>
              <a:t>Free RE courses to develop subject knowledge from 2hrs to 12hrs online</a:t>
            </a:r>
            <a:r>
              <a:rPr lang="en-GB" dirty="0"/>
              <a:t>.</a:t>
            </a:r>
          </a:p>
        </p:txBody>
      </p:sp>
    </p:spTree>
    <p:extLst>
      <p:ext uri="{BB962C8B-B14F-4D97-AF65-F5344CB8AC3E}">
        <p14:creationId xmlns:p14="http://schemas.microsoft.com/office/powerpoint/2010/main" val="380761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129E-35C3-45A8-82A0-41C9C49A206A}"/>
              </a:ext>
            </a:extLst>
          </p:cNvPr>
          <p:cNvSpPr>
            <a:spLocks noGrp="1"/>
          </p:cNvSpPr>
          <p:nvPr>
            <p:ph type="title"/>
          </p:nvPr>
        </p:nvSpPr>
        <p:spPr/>
        <p:txBody>
          <a:bodyPr/>
          <a:lstStyle/>
          <a:p>
            <a:r>
              <a:rPr lang="en-GB" dirty="0"/>
              <a:t>RE Update Summer 2022</a:t>
            </a:r>
          </a:p>
        </p:txBody>
      </p:sp>
      <p:pic>
        <p:nvPicPr>
          <p:cNvPr id="5" name="Content Placeholder 4">
            <a:extLst>
              <a:ext uri="{FF2B5EF4-FFF2-40B4-BE49-F238E27FC236}">
                <a16:creationId xmlns:a16="http://schemas.microsoft.com/office/drawing/2014/main" id="{E29C643D-40F1-4CB1-BB4D-086B76E99316}"/>
              </a:ext>
            </a:extLst>
          </p:cNvPr>
          <p:cNvPicPr>
            <a:picLocks noGrp="1" noChangeAspect="1"/>
          </p:cNvPicPr>
          <p:nvPr>
            <p:ph idx="1"/>
          </p:nvPr>
        </p:nvPicPr>
        <p:blipFill>
          <a:blip r:embed="rId2"/>
          <a:stretch>
            <a:fillRect/>
          </a:stretch>
        </p:blipFill>
        <p:spPr>
          <a:xfrm>
            <a:off x="770731" y="1374229"/>
            <a:ext cx="10001250" cy="3171825"/>
          </a:xfrm>
        </p:spPr>
      </p:pic>
      <p:sp>
        <p:nvSpPr>
          <p:cNvPr id="7" name="TextBox 6">
            <a:extLst>
              <a:ext uri="{FF2B5EF4-FFF2-40B4-BE49-F238E27FC236}">
                <a16:creationId xmlns:a16="http://schemas.microsoft.com/office/drawing/2014/main" id="{5798E1E5-39BD-4048-9869-75710C346896}"/>
              </a:ext>
            </a:extLst>
          </p:cNvPr>
          <p:cNvSpPr txBox="1"/>
          <p:nvPr/>
        </p:nvSpPr>
        <p:spPr>
          <a:xfrm>
            <a:off x="946819" y="4675139"/>
            <a:ext cx="9825161" cy="1200329"/>
          </a:xfrm>
          <a:prstGeom prst="rect">
            <a:avLst/>
          </a:prstGeom>
          <a:noFill/>
        </p:spPr>
        <p:txBody>
          <a:bodyPr wrap="square">
            <a:spAutoFit/>
          </a:bodyPr>
          <a:lstStyle/>
          <a:p>
            <a:r>
              <a:rPr lang="en-GB" sz="1800" dirty="0">
                <a:latin typeface="+mj-lt"/>
                <a:hlinkClick r:id="rId3"/>
              </a:rPr>
              <a:t>www.religion-online.org</a:t>
            </a:r>
            <a:r>
              <a:rPr lang="en-GB" sz="1800" dirty="0">
                <a:latin typeface="+mj-lt"/>
              </a:rPr>
              <a:t> </a:t>
            </a:r>
          </a:p>
          <a:p>
            <a:r>
              <a:rPr lang="en-GB" sz="1800" b="0" i="0" dirty="0">
                <a:solidFill>
                  <a:srgbClr val="333333"/>
                </a:solidFill>
                <a:effectLst/>
                <a:latin typeface="+mj-lt"/>
              </a:rPr>
              <a:t>Full text of articles and chapters organised by topic. Topics include Old and New Testament, Theology, Ethics, History and Sociology of Religion, Communication and Cultural Studies, Pastoral Care, Worship, Missions and Religious Education.</a:t>
            </a:r>
            <a:endParaRPr lang="en-GB" sz="1800" dirty="0">
              <a:latin typeface="+mj-lt"/>
            </a:endParaRPr>
          </a:p>
        </p:txBody>
      </p:sp>
    </p:spTree>
    <p:extLst>
      <p:ext uri="{BB962C8B-B14F-4D97-AF65-F5344CB8AC3E}">
        <p14:creationId xmlns:p14="http://schemas.microsoft.com/office/powerpoint/2010/main" val="348750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15B2-2544-4C9F-B349-A15B5EC9B7A9}"/>
              </a:ext>
            </a:extLst>
          </p:cNvPr>
          <p:cNvSpPr>
            <a:spLocks noGrp="1"/>
          </p:cNvSpPr>
          <p:nvPr>
            <p:ph type="title"/>
          </p:nvPr>
        </p:nvSpPr>
        <p:spPr>
          <a:xfrm>
            <a:off x="590193" y="260350"/>
            <a:ext cx="8493531" cy="798970"/>
          </a:xfrm>
        </p:spPr>
        <p:txBody>
          <a:bodyPr wrap="square" anchor="b">
            <a:normAutofit/>
          </a:bodyPr>
          <a:lstStyle/>
          <a:p>
            <a:r>
              <a:rPr lang="en-GB" dirty="0"/>
              <a:t>RE Update Summer 2022</a:t>
            </a:r>
          </a:p>
        </p:txBody>
      </p:sp>
      <p:sp>
        <p:nvSpPr>
          <p:cNvPr id="12" name="Content Placeholder 2">
            <a:extLst>
              <a:ext uri="{FF2B5EF4-FFF2-40B4-BE49-F238E27FC236}">
                <a16:creationId xmlns:a16="http://schemas.microsoft.com/office/drawing/2014/main" id="{4AC5D6B2-CC1B-7CEB-ACF7-5C3DB1B3D7A4}"/>
              </a:ext>
            </a:extLst>
          </p:cNvPr>
          <p:cNvSpPr>
            <a:spLocks noGrp="1"/>
          </p:cNvSpPr>
          <p:nvPr>
            <p:ph sz="half" idx="1"/>
          </p:nvPr>
        </p:nvSpPr>
        <p:spPr>
          <a:xfrm>
            <a:off x="614240" y="1531925"/>
            <a:ext cx="5098032" cy="4286250"/>
          </a:xfrm>
        </p:spPr>
        <p:txBody>
          <a:bodyPr/>
          <a:lstStyle/>
          <a:p>
            <a:pPr marL="0" indent="0">
              <a:buNone/>
            </a:pPr>
            <a:r>
              <a:rPr lang="en-US" dirty="0"/>
              <a:t>A free resource to support diversity in primary school RE curriculums.</a:t>
            </a:r>
          </a:p>
          <a:p>
            <a:pPr marL="0" indent="0">
              <a:buNone/>
            </a:pPr>
            <a:endParaRPr lang="en-US" dirty="0"/>
          </a:p>
          <a:p>
            <a:pPr marL="0" indent="0">
              <a:buNone/>
            </a:pPr>
            <a:r>
              <a:rPr lang="en-US" dirty="0"/>
              <a:t>Focus for 2022-23 work.</a:t>
            </a:r>
          </a:p>
          <a:p>
            <a:pPr marL="0" indent="0">
              <a:buNone/>
            </a:pPr>
            <a:endParaRPr lang="en-US" sz="1100" dirty="0"/>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2"/>
              </a:rPr>
              <a:t>https://committee.nottinghamcity.gov.uk/documents/s75036/Diversity%20of%20Religion%20and%20Belief%20-%20A%20Guidance%20and%20Resource%20Pack%20for%20Primary%20Schools%20in%20England%20and%20W.pdf</a:t>
            </a:r>
            <a:endParaRPr lang="en-GB" sz="1800" dirty="0">
              <a:effectLst/>
              <a:latin typeface="Calibri" panose="020F0502020204030204" pitchFamily="34" charset="0"/>
              <a:ea typeface="Calibri" panose="020F0502020204030204" pitchFamily="34" charset="0"/>
            </a:endParaRPr>
          </a:p>
          <a:p>
            <a:pPr marL="0" indent="0">
              <a:buNone/>
            </a:pPr>
            <a:endParaRPr lang="en-US" dirty="0"/>
          </a:p>
        </p:txBody>
      </p:sp>
      <p:pic>
        <p:nvPicPr>
          <p:cNvPr id="7" name="Content Placeholder 6">
            <a:extLst>
              <a:ext uri="{FF2B5EF4-FFF2-40B4-BE49-F238E27FC236}">
                <a16:creationId xmlns:a16="http://schemas.microsoft.com/office/drawing/2014/main" id="{2B83C12C-B947-4E03-A105-D36B04FA4FC5}"/>
              </a:ext>
            </a:extLst>
          </p:cNvPr>
          <p:cNvPicPr>
            <a:picLocks noGrp="1" noChangeAspect="1"/>
          </p:cNvPicPr>
          <p:nvPr>
            <p:ph sz="half" idx="2"/>
          </p:nvPr>
        </p:nvPicPr>
        <p:blipFill>
          <a:blip r:embed="rId3"/>
          <a:stretch>
            <a:fillRect/>
          </a:stretch>
        </p:blipFill>
        <p:spPr>
          <a:xfrm>
            <a:off x="6942611" y="1531938"/>
            <a:ext cx="3021654" cy="4286250"/>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067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C13C05-FC41-4AE4-97F7-AC2B17EE8394}"/>
              </a:ext>
            </a:extLst>
          </p:cNvPr>
          <p:cNvSpPr>
            <a:spLocks noGrp="1"/>
          </p:cNvSpPr>
          <p:nvPr>
            <p:ph type="title"/>
          </p:nvPr>
        </p:nvSpPr>
        <p:spPr/>
        <p:txBody>
          <a:bodyPr/>
          <a:lstStyle/>
          <a:p>
            <a:r>
              <a:rPr lang="en-GB" dirty="0"/>
              <a:t>RE Update Summer 2022</a:t>
            </a:r>
          </a:p>
        </p:txBody>
      </p:sp>
      <p:pic>
        <p:nvPicPr>
          <p:cNvPr id="6" name="Content Placeholder 5">
            <a:extLst>
              <a:ext uri="{FF2B5EF4-FFF2-40B4-BE49-F238E27FC236}">
                <a16:creationId xmlns:a16="http://schemas.microsoft.com/office/drawing/2014/main" id="{5F2A56F4-4756-43ED-8F70-A15BE0EDC7BB}"/>
              </a:ext>
            </a:extLst>
          </p:cNvPr>
          <p:cNvPicPr>
            <a:picLocks noGrp="1" noChangeAspect="1"/>
          </p:cNvPicPr>
          <p:nvPr>
            <p:ph idx="1"/>
          </p:nvPr>
        </p:nvPicPr>
        <p:blipFill>
          <a:blip r:embed="rId2"/>
          <a:stretch>
            <a:fillRect/>
          </a:stretch>
        </p:blipFill>
        <p:spPr>
          <a:xfrm>
            <a:off x="658788" y="1329836"/>
            <a:ext cx="7617119" cy="3833202"/>
          </a:xfrm>
        </p:spPr>
      </p:pic>
      <p:sp>
        <p:nvSpPr>
          <p:cNvPr id="9" name="TextBox 8">
            <a:extLst>
              <a:ext uri="{FF2B5EF4-FFF2-40B4-BE49-F238E27FC236}">
                <a16:creationId xmlns:a16="http://schemas.microsoft.com/office/drawing/2014/main" id="{6CB92AD4-1B54-464E-8528-5420A8B9CA34}"/>
              </a:ext>
            </a:extLst>
          </p:cNvPr>
          <p:cNvSpPr txBox="1"/>
          <p:nvPr/>
        </p:nvSpPr>
        <p:spPr>
          <a:xfrm>
            <a:off x="730796" y="5622701"/>
            <a:ext cx="5769664" cy="461665"/>
          </a:xfrm>
          <a:prstGeom prst="rect">
            <a:avLst/>
          </a:prstGeom>
          <a:noFill/>
        </p:spPr>
        <p:txBody>
          <a:bodyPr wrap="square">
            <a:spAutoFit/>
          </a:bodyPr>
          <a:lstStyle/>
          <a:p>
            <a:r>
              <a:rPr lang="en-GB" dirty="0">
                <a:latin typeface="+mj-lt"/>
                <a:hlinkClick r:id="rId3"/>
              </a:rPr>
              <a:t>www.bl.uk/sacred-texts</a:t>
            </a:r>
            <a:r>
              <a:rPr lang="en-GB" dirty="0">
                <a:latin typeface="+mj-lt"/>
              </a:rPr>
              <a:t> </a:t>
            </a:r>
          </a:p>
        </p:txBody>
      </p:sp>
    </p:spTree>
    <p:extLst>
      <p:ext uri="{BB962C8B-B14F-4D97-AF65-F5344CB8AC3E}">
        <p14:creationId xmlns:p14="http://schemas.microsoft.com/office/powerpoint/2010/main" val="310586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F3D9-F4CB-4064-AB37-48C66700150D}"/>
              </a:ext>
            </a:extLst>
          </p:cNvPr>
          <p:cNvSpPr>
            <a:spLocks noGrp="1"/>
          </p:cNvSpPr>
          <p:nvPr>
            <p:ph type="title"/>
          </p:nvPr>
        </p:nvSpPr>
        <p:spPr>
          <a:xfrm>
            <a:off x="590193" y="260350"/>
            <a:ext cx="8493531" cy="798970"/>
          </a:xfrm>
        </p:spPr>
        <p:txBody>
          <a:bodyPr wrap="square" anchor="b">
            <a:normAutofit/>
          </a:bodyPr>
          <a:lstStyle/>
          <a:p>
            <a:r>
              <a:rPr lang="en-GB" dirty="0"/>
              <a:t>RE Update Summer 2022</a:t>
            </a:r>
          </a:p>
        </p:txBody>
      </p:sp>
      <p:sp>
        <p:nvSpPr>
          <p:cNvPr id="3" name="Content Placeholder 2">
            <a:extLst>
              <a:ext uri="{FF2B5EF4-FFF2-40B4-BE49-F238E27FC236}">
                <a16:creationId xmlns:a16="http://schemas.microsoft.com/office/drawing/2014/main" id="{26858338-F9DC-4BC3-B226-63359CB8D853}"/>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t>Resources you can access and use for free from the Diocese of Norwich RE web pages.</a:t>
            </a:r>
          </a:p>
          <a:p>
            <a:pPr marL="0" indent="0">
              <a:buNone/>
            </a:pPr>
            <a:endParaRPr lang="en-GB" dirty="0"/>
          </a:p>
          <a:p>
            <a:pPr marL="0" indent="0">
              <a:buNone/>
            </a:pPr>
            <a:r>
              <a:rPr lang="en-GB" dirty="0">
                <a:hlinkClick r:id="rId2"/>
              </a:rPr>
              <a:t>www.dioceseofnorwich.org/schools/siams-re-collective-worship/religious-education/</a:t>
            </a:r>
            <a:r>
              <a:rPr lang="en-GB" dirty="0"/>
              <a:t> </a:t>
            </a:r>
          </a:p>
        </p:txBody>
      </p:sp>
      <p:pic>
        <p:nvPicPr>
          <p:cNvPr id="6" name="Content Placeholder 5">
            <a:extLst>
              <a:ext uri="{FF2B5EF4-FFF2-40B4-BE49-F238E27FC236}">
                <a16:creationId xmlns:a16="http://schemas.microsoft.com/office/drawing/2014/main" id="{05BE6FE5-4080-4538-921C-B5B4BA43AF54}"/>
              </a:ext>
            </a:extLst>
          </p:cNvPr>
          <p:cNvPicPr>
            <a:picLocks noGrp="1" noChangeAspect="1"/>
          </p:cNvPicPr>
          <p:nvPr>
            <p:ph sz="half" idx="2"/>
          </p:nvPr>
        </p:nvPicPr>
        <p:blipFill>
          <a:blip r:embed="rId3"/>
          <a:stretch>
            <a:fillRect/>
          </a:stretch>
        </p:blipFill>
        <p:spPr>
          <a:xfrm>
            <a:off x="5903913" y="2624659"/>
            <a:ext cx="5099050" cy="2100808"/>
          </a:xfrm>
          <a:noFill/>
        </p:spPr>
      </p:pic>
    </p:spTree>
    <p:extLst>
      <p:ext uri="{BB962C8B-B14F-4D97-AF65-F5344CB8AC3E}">
        <p14:creationId xmlns:p14="http://schemas.microsoft.com/office/powerpoint/2010/main" val="419495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6D65-5EC0-47F3-88E3-E8CAFFF0E6FC}"/>
              </a:ext>
            </a:extLst>
          </p:cNvPr>
          <p:cNvSpPr>
            <a:spLocks noGrp="1"/>
          </p:cNvSpPr>
          <p:nvPr>
            <p:ph type="title"/>
          </p:nvPr>
        </p:nvSpPr>
        <p:spPr/>
        <p:txBody>
          <a:bodyPr/>
          <a:lstStyle/>
          <a:p>
            <a:r>
              <a:rPr lang="en-GB" dirty="0"/>
              <a:t>RE Update Summer 2022</a:t>
            </a:r>
          </a:p>
        </p:txBody>
      </p:sp>
      <p:pic>
        <p:nvPicPr>
          <p:cNvPr id="6" name="Content Placeholder 5">
            <a:extLst>
              <a:ext uri="{FF2B5EF4-FFF2-40B4-BE49-F238E27FC236}">
                <a16:creationId xmlns:a16="http://schemas.microsoft.com/office/drawing/2014/main" id="{B1440039-7AFA-4733-83B9-27CAA7D4B0C0}"/>
              </a:ext>
            </a:extLst>
          </p:cNvPr>
          <p:cNvPicPr>
            <a:picLocks noGrp="1" noChangeAspect="1"/>
          </p:cNvPicPr>
          <p:nvPr>
            <p:ph sz="half" idx="1"/>
          </p:nvPr>
        </p:nvPicPr>
        <p:blipFill>
          <a:blip r:embed="rId2"/>
          <a:stretch>
            <a:fillRect/>
          </a:stretch>
        </p:blipFill>
        <p:spPr>
          <a:xfrm>
            <a:off x="614363" y="1866206"/>
            <a:ext cx="5097462" cy="3617713"/>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219101DA-6CC9-4024-821E-19FA479DAC1B}"/>
              </a:ext>
            </a:extLst>
          </p:cNvPr>
          <p:cNvSpPr>
            <a:spLocks noGrp="1"/>
          </p:cNvSpPr>
          <p:nvPr>
            <p:ph sz="half" idx="2"/>
          </p:nvPr>
        </p:nvSpPr>
        <p:spPr/>
        <p:txBody>
          <a:bodyPr/>
          <a:lstStyle/>
          <a:p>
            <a:r>
              <a:rPr lang="en-GB" sz="2400" dirty="0"/>
              <a:t>Created with DNEAT RE Ambassadors</a:t>
            </a:r>
          </a:p>
          <a:p>
            <a:r>
              <a:rPr lang="en-GB" sz="2400" dirty="0"/>
              <a:t>Based on Judith Carter’s 7 Cs principles</a:t>
            </a:r>
          </a:p>
          <a:p>
            <a:r>
              <a:rPr lang="en-GB" sz="2400" dirty="0"/>
              <a:t>Currently being piloted in all DNEAT academies</a:t>
            </a:r>
          </a:p>
          <a:p>
            <a:r>
              <a:rPr lang="en-GB" sz="2400" dirty="0"/>
              <a:t>Showcased at RE Conference in July and national </a:t>
            </a:r>
            <a:r>
              <a:rPr lang="en-GB" sz="2400" dirty="0" err="1"/>
              <a:t>REXchange</a:t>
            </a:r>
            <a:r>
              <a:rPr lang="en-GB" sz="2400" dirty="0"/>
              <a:t> Research Conference in October 2022</a:t>
            </a:r>
          </a:p>
        </p:txBody>
      </p:sp>
    </p:spTree>
    <p:extLst>
      <p:ext uri="{BB962C8B-B14F-4D97-AF65-F5344CB8AC3E}">
        <p14:creationId xmlns:p14="http://schemas.microsoft.com/office/powerpoint/2010/main" val="19788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F90E-1873-43D2-8698-FF73AD1A4E91}"/>
              </a:ext>
            </a:extLst>
          </p:cNvPr>
          <p:cNvSpPr>
            <a:spLocks noGrp="1"/>
          </p:cNvSpPr>
          <p:nvPr>
            <p:ph type="title"/>
          </p:nvPr>
        </p:nvSpPr>
        <p:spPr/>
        <p:txBody>
          <a:bodyPr/>
          <a:lstStyle/>
          <a:p>
            <a:r>
              <a:rPr lang="en-GB" dirty="0"/>
              <a:t>RE Update Summer 2022</a:t>
            </a:r>
          </a:p>
        </p:txBody>
      </p:sp>
      <p:sp>
        <p:nvSpPr>
          <p:cNvPr id="4" name="Content Placeholder 3">
            <a:extLst>
              <a:ext uri="{FF2B5EF4-FFF2-40B4-BE49-F238E27FC236}">
                <a16:creationId xmlns:a16="http://schemas.microsoft.com/office/drawing/2014/main" id="{96947B71-95E2-4EDB-A38F-A8ECA62C6C95}"/>
              </a:ext>
            </a:extLst>
          </p:cNvPr>
          <p:cNvSpPr>
            <a:spLocks noGrp="1"/>
          </p:cNvSpPr>
          <p:nvPr>
            <p:ph sz="half" idx="1"/>
          </p:nvPr>
        </p:nvSpPr>
        <p:spPr/>
        <p:txBody>
          <a:bodyPr/>
          <a:lstStyle/>
          <a:p>
            <a:pPr marL="0" indent="0">
              <a:buNone/>
            </a:pPr>
            <a:r>
              <a:rPr lang="en-GB" dirty="0"/>
              <a:t>New regional RE hubs from September 2022:</a:t>
            </a:r>
          </a:p>
          <a:p>
            <a:pPr marL="0" indent="0">
              <a:buNone/>
            </a:pPr>
            <a:endParaRPr lang="en-GB" sz="1000" dirty="0"/>
          </a:p>
          <a:p>
            <a:r>
              <a:rPr lang="en-GB" sz="2400" dirty="0"/>
              <a:t>Collaborate, innovate and support networking in RE.</a:t>
            </a:r>
          </a:p>
          <a:p>
            <a:r>
              <a:rPr lang="en-GB" sz="2400" dirty="0"/>
              <a:t>Linked to Ofsted, DFE, Teaching Schools, Diocese, Universities and Las.</a:t>
            </a:r>
          </a:p>
          <a:p>
            <a:r>
              <a:rPr lang="en-GB" sz="2400" dirty="0"/>
              <a:t>Cross phase working, </a:t>
            </a:r>
            <a:r>
              <a:rPr lang="en-GB" sz="2400" dirty="0" err="1"/>
              <a:t>cpd</a:t>
            </a:r>
            <a:r>
              <a:rPr lang="en-GB" sz="2400" dirty="0"/>
              <a:t> opportunities and research projects.</a:t>
            </a:r>
          </a:p>
        </p:txBody>
      </p:sp>
      <p:pic>
        <p:nvPicPr>
          <p:cNvPr id="1026" name="Picture 2" descr="House of Commons - The role of Regional Schools Commissioners - Education  Committee">
            <a:extLst>
              <a:ext uri="{FF2B5EF4-FFF2-40B4-BE49-F238E27FC236}">
                <a16:creationId xmlns:a16="http://schemas.microsoft.com/office/drawing/2014/main" id="{42DAA8B4-3E6E-4976-8FF7-4523FDADBF5A}"/>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079927" y="1531938"/>
            <a:ext cx="4747021"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43A43B-3580-403B-B0B3-188DB061E2AE}"/>
              </a:ext>
            </a:extLst>
          </p:cNvPr>
          <p:cNvSpPr>
            <a:spLocks noGrp="1"/>
          </p:cNvSpPr>
          <p:nvPr>
            <p:ph type="title"/>
          </p:nvPr>
        </p:nvSpPr>
        <p:spPr/>
        <p:txBody>
          <a:bodyPr/>
          <a:lstStyle/>
          <a:p>
            <a:r>
              <a:rPr lang="en-GB" dirty="0"/>
              <a:t>RE Update Summer 2022</a:t>
            </a:r>
          </a:p>
        </p:txBody>
      </p:sp>
      <p:pic>
        <p:nvPicPr>
          <p:cNvPr id="8" name="Content Placeholder 7">
            <a:extLst>
              <a:ext uri="{FF2B5EF4-FFF2-40B4-BE49-F238E27FC236}">
                <a16:creationId xmlns:a16="http://schemas.microsoft.com/office/drawing/2014/main" id="{2EFF4680-D766-4820-B331-D805B58D79AF}"/>
              </a:ext>
            </a:extLst>
          </p:cNvPr>
          <p:cNvPicPr>
            <a:picLocks noGrp="1" noChangeAspect="1"/>
          </p:cNvPicPr>
          <p:nvPr>
            <p:ph idx="1"/>
          </p:nvPr>
        </p:nvPicPr>
        <p:blipFill rotWithShape="1">
          <a:blip r:embed="rId2"/>
          <a:srcRect t="7725"/>
          <a:stretch/>
        </p:blipFill>
        <p:spPr>
          <a:xfrm>
            <a:off x="1450876" y="1302221"/>
            <a:ext cx="8950318" cy="4930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21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DBBB-0CD3-48EA-B2D0-2F772DED1C63}"/>
              </a:ext>
            </a:extLst>
          </p:cNvPr>
          <p:cNvSpPr>
            <a:spLocks noGrp="1"/>
          </p:cNvSpPr>
          <p:nvPr>
            <p:ph type="title"/>
          </p:nvPr>
        </p:nvSpPr>
        <p:spPr/>
        <p:txBody>
          <a:bodyPr/>
          <a:lstStyle/>
          <a:p>
            <a:r>
              <a:rPr lang="en-GB" dirty="0"/>
              <a:t>RE Update Summer 2022</a:t>
            </a:r>
          </a:p>
        </p:txBody>
      </p:sp>
      <p:pic>
        <p:nvPicPr>
          <p:cNvPr id="9" name="Content Placeholder 8">
            <a:extLst>
              <a:ext uri="{FF2B5EF4-FFF2-40B4-BE49-F238E27FC236}">
                <a16:creationId xmlns:a16="http://schemas.microsoft.com/office/drawing/2014/main" id="{BB4A1C35-EE2F-41DD-8794-200B397AD2FD}"/>
              </a:ext>
            </a:extLst>
          </p:cNvPr>
          <p:cNvPicPr>
            <a:picLocks noGrp="1" noChangeAspect="1"/>
          </p:cNvPicPr>
          <p:nvPr>
            <p:ph sz="half" idx="1"/>
          </p:nvPr>
        </p:nvPicPr>
        <p:blipFill>
          <a:blip r:embed="rId2"/>
          <a:stretch>
            <a:fillRect/>
          </a:stretch>
        </p:blipFill>
        <p:spPr>
          <a:xfrm>
            <a:off x="616528" y="1622424"/>
            <a:ext cx="3930692" cy="3873890"/>
          </a:xfrm>
        </p:spPr>
      </p:pic>
      <p:pic>
        <p:nvPicPr>
          <p:cNvPr id="7" name="Content Placeholder 6">
            <a:extLst>
              <a:ext uri="{FF2B5EF4-FFF2-40B4-BE49-F238E27FC236}">
                <a16:creationId xmlns:a16="http://schemas.microsoft.com/office/drawing/2014/main" id="{1962E5A0-809E-4EFA-B2D3-8B32F9562DE7}"/>
              </a:ext>
            </a:extLst>
          </p:cNvPr>
          <p:cNvPicPr>
            <a:picLocks noGrp="1" noChangeAspect="1"/>
          </p:cNvPicPr>
          <p:nvPr>
            <p:ph sz="half" idx="2"/>
          </p:nvPr>
        </p:nvPicPr>
        <p:blipFill>
          <a:blip r:embed="rId3"/>
          <a:stretch>
            <a:fillRect/>
          </a:stretch>
        </p:blipFill>
        <p:spPr>
          <a:xfrm>
            <a:off x="4538870" y="1534277"/>
            <a:ext cx="6663445" cy="4050183"/>
          </a:xfrm>
        </p:spPr>
      </p:pic>
    </p:spTree>
    <p:extLst>
      <p:ext uri="{BB962C8B-B14F-4D97-AF65-F5344CB8AC3E}">
        <p14:creationId xmlns:p14="http://schemas.microsoft.com/office/powerpoint/2010/main" val="411988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39F2-7D7E-41FB-A643-AD4ABC44B5F4}"/>
              </a:ext>
            </a:extLst>
          </p:cNvPr>
          <p:cNvSpPr>
            <a:spLocks noGrp="1"/>
          </p:cNvSpPr>
          <p:nvPr>
            <p:ph type="title"/>
          </p:nvPr>
        </p:nvSpPr>
        <p:spPr/>
        <p:txBody>
          <a:bodyPr/>
          <a:lstStyle/>
          <a:p>
            <a:r>
              <a:rPr lang="en-GB" dirty="0"/>
              <a:t>RE Update Summer 2022</a:t>
            </a:r>
          </a:p>
        </p:txBody>
      </p:sp>
      <p:pic>
        <p:nvPicPr>
          <p:cNvPr id="7" name="Content Placeholder 6">
            <a:extLst>
              <a:ext uri="{FF2B5EF4-FFF2-40B4-BE49-F238E27FC236}">
                <a16:creationId xmlns:a16="http://schemas.microsoft.com/office/drawing/2014/main" id="{A1545306-EFD2-4832-95FE-27CB36C9BD20}"/>
              </a:ext>
            </a:extLst>
          </p:cNvPr>
          <p:cNvPicPr>
            <a:picLocks noGrp="1" noChangeAspect="1"/>
          </p:cNvPicPr>
          <p:nvPr>
            <p:ph idx="1"/>
          </p:nvPr>
        </p:nvPicPr>
        <p:blipFill>
          <a:blip r:embed="rId2"/>
          <a:stretch>
            <a:fillRect/>
          </a:stretch>
        </p:blipFill>
        <p:spPr>
          <a:xfrm>
            <a:off x="3135549" y="1374229"/>
            <a:ext cx="5271613" cy="5012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037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C45B-5B44-47C2-A99C-520D1418C2B7}"/>
              </a:ext>
            </a:extLst>
          </p:cNvPr>
          <p:cNvSpPr>
            <a:spLocks noGrp="1"/>
          </p:cNvSpPr>
          <p:nvPr>
            <p:ph type="title"/>
          </p:nvPr>
        </p:nvSpPr>
        <p:spPr/>
        <p:txBody>
          <a:bodyPr/>
          <a:lstStyle/>
          <a:p>
            <a:r>
              <a:rPr lang="en-GB" dirty="0"/>
              <a:t>RE Update Summer 2022</a:t>
            </a:r>
          </a:p>
        </p:txBody>
      </p:sp>
      <p:pic>
        <p:nvPicPr>
          <p:cNvPr id="5" name="Content Placeholder 4">
            <a:extLst>
              <a:ext uri="{FF2B5EF4-FFF2-40B4-BE49-F238E27FC236}">
                <a16:creationId xmlns:a16="http://schemas.microsoft.com/office/drawing/2014/main" id="{8D0806EF-5175-4DA0-B1E7-6C14BB94195F}"/>
              </a:ext>
            </a:extLst>
          </p:cNvPr>
          <p:cNvPicPr>
            <a:picLocks noGrp="1" noChangeAspect="1"/>
          </p:cNvPicPr>
          <p:nvPr>
            <p:ph idx="1"/>
          </p:nvPr>
        </p:nvPicPr>
        <p:blipFill>
          <a:blip r:embed="rId2"/>
          <a:stretch>
            <a:fillRect/>
          </a:stretch>
        </p:blipFill>
        <p:spPr>
          <a:xfrm>
            <a:off x="228447" y="1059320"/>
            <a:ext cx="6333291" cy="422642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B293D7F-4FEF-4F61-8718-382EB088D396}"/>
              </a:ext>
            </a:extLst>
          </p:cNvPr>
          <p:cNvSpPr txBox="1"/>
          <p:nvPr/>
        </p:nvSpPr>
        <p:spPr>
          <a:xfrm>
            <a:off x="442764" y="5433554"/>
            <a:ext cx="9867917" cy="830997"/>
          </a:xfrm>
          <a:prstGeom prst="rect">
            <a:avLst/>
          </a:prstGeom>
          <a:noFill/>
        </p:spPr>
        <p:txBody>
          <a:bodyPr wrap="square">
            <a:spAutoFit/>
          </a:bodyPr>
          <a:lstStyle/>
          <a:p>
            <a:r>
              <a:rPr lang="en-GB" dirty="0">
                <a:latin typeface="+mn-lt"/>
                <a:hlinkClick r:id="rId3"/>
              </a:rPr>
              <a:t>www.dioceseofnorwich.org/schools/siams-re-collective-worship/religious-education/curriculum-planning/</a:t>
            </a:r>
            <a:r>
              <a:rPr lang="en-GB" dirty="0">
                <a:latin typeface="+mn-lt"/>
              </a:rPr>
              <a:t> </a:t>
            </a:r>
          </a:p>
        </p:txBody>
      </p:sp>
      <p:sp>
        <p:nvSpPr>
          <p:cNvPr id="4" name="TextBox 3">
            <a:extLst>
              <a:ext uri="{FF2B5EF4-FFF2-40B4-BE49-F238E27FC236}">
                <a16:creationId xmlns:a16="http://schemas.microsoft.com/office/drawing/2014/main" id="{1F378AFA-7F13-4263-A54D-AFE9ABA71299}"/>
              </a:ext>
            </a:extLst>
          </p:cNvPr>
          <p:cNvSpPr txBox="1"/>
          <p:nvPr/>
        </p:nvSpPr>
        <p:spPr>
          <a:xfrm>
            <a:off x="7211516" y="1590253"/>
            <a:ext cx="3672408" cy="3046988"/>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mn-lt"/>
              </a:rPr>
              <a:t>Philosophy Exemplification Planning for EYFS – Yr6</a:t>
            </a:r>
          </a:p>
          <a:p>
            <a:pPr marL="342900" indent="-342900">
              <a:buFont typeface="Arial" panose="020B0604020202020204" pitchFamily="34" charset="0"/>
              <a:buChar char="•"/>
            </a:pPr>
            <a:r>
              <a:rPr lang="en-GB" dirty="0">
                <a:latin typeface="+mn-lt"/>
              </a:rPr>
              <a:t>Based on the big enquiry questions from the Norfolk Agreed Syllabus</a:t>
            </a:r>
          </a:p>
          <a:p>
            <a:pPr marL="342900" indent="-342900">
              <a:buFont typeface="Arial" panose="020B0604020202020204" pitchFamily="34" charset="0"/>
              <a:buChar char="•"/>
            </a:pPr>
            <a:r>
              <a:rPr lang="en-GB" dirty="0">
                <a:latin typeface="+mn-lt"/>
              </a:rPr>
              <a:t>Free to download with associated resources</a:t>
            </a:r>
          </a:p>
        </p:txBody>
      </p:sp>
    </p:spTree>
    <p:extLst>
      <p:ext uri="{BB962C8B-B14F-4D97-AF65-F5344CB8AC3E}">
        <p14:creationId xmlns:p14="http://schemas.microsoft.com/office/powerpoint/2010/main" val="302736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F38B-5119-482D-A805-69D974097417}"/>
              </a:ext>
            </a:extLst>
          </p:cNvPr>
          <p:cNvSpPr>
            <a:spLocks noGrp="1"/>
          </p:cNvSpPr>
          <p:nvPr>
            <p:ph type="title"/>
          </p:nvPr>
        </p:nvSpPr>
        <p:spPr/>
        <p:txBody>
          <a:bodyPr/>
          <a:lstStyle/>
          <a:p>
            <a:r>
              <a:rPr lang="en-GB" dirty="0"/>
              <a:t>RE Update Summer 2022</a:t>
            </a:r>
          </a:p>
        </p:txBody>
      </p:sp>
      <p:pic>
        <p:nvPicPr>
          <p:cNvPr id="5" name="Content Placeholder 4">
            <a:extLst>
              <a:ext uri="{FF2B5EF4-FFF2-40B4-BE49-F238E27FC236}">
                <a16:creationId xmlns:a16="http://schemas.microsoft.com/office/drawing/2014/main" id="{8340FF47-DE7F-4A6C-A938-157BF2B7AFE7}"/>
              </a:ext>
            </a:extLst>
          </p:cNvPr>
          <p:cNvPicPr>
            <a:picLocks noGrp="1" noChangeAspect="1"/>
          </p:cNvPicPr>
          <p:nvPr>
            <p:ph idx="1"/>
          </p:nvPr>
        </p:nvPicPr>
        <p:blipFill>
          <a:blip r:embed="rId2"/>
          <a:stretch>
            <a:fillRect/>
          </a:stretch>
        </p:blipFill>
        <p:spPr>
          <a:xfrm>
            <a:off x="514772" y="1446237"/>
            <a:ext cx="3089243" cy="44069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2BEDFC7-3034-4BD9-AC7A-752B4B5570A5}"/>
              </a:ext>
            </a:extLst>
          </p:cNvPr>
          <p:cNvPicPr>
            <a:picLocks noChangeAspect="1"/>
          </p:cNvPicPr>
          <p:nvPr/>
        </p:nvPicPr>
        <p:blipFill>
          <a:blip r:embed="rId3"/>
          <a:stretch>
            <a:fillRect/>
          </a:stretch>
        </p:blipFill>
        <p:spPr>
          <a:xfrm>
            <a:off x="4127291" y="1446235"/>
            <a:ext cx="3089243" cy="440690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76CC3B7-8D3F-4D75-8A45-6097FF2D891E}"/>
              </a:ext>
            </a:extLst>
          </p:cNvPr>
          <p:cNvPicPr>
            <a:picLocks noChangeAspect="1"/>
          </p:cNvPicPr>
          <p:nvPr/>
        </p:nvPicPr>
        <p:blipFill>
          <a:blip r:embed="rId4"/>
          <a:stretch>
            <a:fillRect/>
          </a:stretch>
        </p:blipFill>
        <p:spPr>
          <a:xfrm>
            <a:off x="7529019" y="1446234"/>
            <a:ext cx="3109409" cy="4406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865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5A78-61CF-4050-B316-1BFD0F68E9D4}"/>
              </a:ext>
            </a:extLst>
          </p:cNvPr>
          <p:cNvSpPr>
            <a:spLocks noGrp="1"/>
          </p:cNvSpPr>
          <p:nvPr>
            <p:ph type="title"/>
          </p:nvPr>
        </p:nvSpPr>
        <p:spPr/>
        <p:txBody>
          <a:bodyPr/>
          <a:lstStyle/>
          <a:p>
            <a:r>
              <a:rPr lang="en-GB" dirty="0"/>
              <a:t>RE Update Summer 2022</a:t>
            </a:r>
          </a:p>
        </p:txBody>
      </p:sp>
      <p:sp>
        <p:nvSpPr>
          <p:cNvPr id="3" name="Content Placeholder 2">
            <a:extLst>
              <a:ext uri="{FF2B5EF4-FFF2-40B4-BE49-F238E27FC236}">
                <a16:creationId xmlns:a16="http://schemas.microsoft.com/office/drawing/2014/main" id="{6BB96F4F-26BC-4D75-B346-E5AB38E1A109}"/>
              </a:ext>
            </a:extLst>
          </p:cNvPr>
          <p:cNvSpPr>
            <a:spLocks noGrp="1"/>
          </p:cNvSpPr>
          <p:nvPr>
            <p:ph idx="1"/>
          </p:nvPr>
        </p:nvSpPr>
        <p:spPr/>
        <p:txBody>
          <a:bodyPr/>
          <a:lstStyle/>
          <a:p>
            <a:r>
              <a:rPr lang="en-GB" dirty="0"/>
              <a:t>Foundation stage Philosophy is based on a book and concept: Noah and the Flood – Why do Christian’s trust God?</a:t>
            </a:r>
          </a:p>
          <a:p>
            <a:r>
              <a:rPr lang="en-GB" dirty="0"/>
              <a:t>Foundation stage has continuous provision linked to areas of the EYFS profile, lots of oracy as well.</a:t>
            </a:r>
          </a:p>
          <a:p>
            <a:r>
              <a:rPr lang="en-GB" dirty="0"/>
              <a:t>This is an additional unit to the three written for EYFS that focus on theology.</a:t>
            </a:r>
          </a:p>
        </p:txBody>
      </p:sp>
    </p:spTree>
    <p:extLst>
      <p:ext uri="{BB962C8B-B14F-4D97-AF65-F5344CB8AC3E}">
        <p14:creationId xmlns:p14="http://schemas.microsoft.com/office/powerpoint/2010/main" val="8425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8321-3620-4192-8C1C-0CF9DF2DCB05}"/>
              </a:ext>
            </a:extLst>
          </p:cNvPr>
          <p:cNvSpPr>
            <a:spLocks noGrp="1"/>
          </p:cNvSpPr>
          <p:nvPr>
            <p:ph type="title"/>
          </p:nvPr>
        </p:nvSpPr>
        <p:spPr>
          <a:xfrm>
            <a:off x="590193" y="260350"/>
            <a:ext cx="8493531" cy="798970"/>
          </a:xfrm>
        </p:spPr>
        <p:txBody>
          <a:bodyPr wrap="square" anchor="b">
            <a:normAutofit/>
          </a:bodyPr>
          <a:lstStyle/>
          <a:p>
            <a:r>
              <a:rPr lang="en-GB" dirty="0"/>
              <a:t>RE Update Summer 2022</a:t>
            </a:r>
          </a:p>
        </p:txBody>
      </p:sp>
      <p:sp>
        <p:nvSpPr>
          <p:cNvPr id="3" name="Content Placeholder 2">
            <a:extLst>
              <a:ext uri="{FF2B5EF4-FFF2-40B4-BE49-F238E27FC236}">
                <a16:creationId xmlns:a16="http://schemas.microsoft.com/office/drawing/2014/main" id="{8A3F3CB5-45E4-40DD-BE53-D38DEAB84209}"/>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t>RE Training for ALL schools and Academies 2022-23</a:t>
            </a:r>
          </a:p>
          <a:p>
            <a:pPr marL="0" indent="0">
              <a:buNone/>
            </a:pPr>
            <a:endParaRPr lang="en-GB" dirty="0"/>
          </a:p>
        </p:txBody>
      </p:sp>
      <p:pic>
        <p:nvPicPr>
          <p:cNvPr id="5" name="Picture 4">
            <a:extLst>
              <a:ext uri="{FF2B5EF4-FFF2-40B4-BE49-F238E27FC236}">
                <a16:creationId xmlns:a16="http://schemas.microsoft.com/office/drawing/2014/main" id="{F128EFB8-0B28-460D-A570-218D36AD3D45}"/>
              </a:ext>
            </a:extLst>
          </p:cNvPr>
          <p:cNvPicPr>
            <a:picLocks noChangeAspect="1"/>
          </p:cNvPicPr>
          <p:nvPr/>
        </p:nvPicPr>
        <p:blipFill>
          <a:blip r:embed="rId2"/>
          <a:stretch>
            <a:fillRect/>
          </a:stretch>
        </p:blipFill>
        <p:spPr>
          <a:xfrm>
            <a:off x="7067500" y="1374229"/>
            <a:ext cx="3312368" cy="4765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620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88DD-C567-47A8-88F0-8C5F77E18D32}"/>
              </a:ext>
            </a:extLst>
          </p:cNvPr>
          <p:cNvSpPr>
            <a:spLocks noGrp="1"/>
          </p:cNvSpPr>
          <p:nvPr>
            <p:ph type="title"/>
          </p:nvPr>
        </p:nvSpPr>
        <p:spPr/>
        <p:txBody>
          <a:bodyPr/>
          <a:lstStyle/>
          <a:p>
            <a:r>
              <a:rPr lang="en-GB" dirty="0"/>
              <a:t>RE Update Summer 2022</a:t>
            </a:r>
          </a:p>
        </p:txBody>
      </p:sp>
      <p:pic>
        <p:nvPicPr>
          <p:cNvPr id="6" name="Content Placeholder 5">
            <a:extLst>
              <a:ext uri="{FF2B5EF4-FFF2-40B4-BE49-F238E27FC236}">
                <a16:creationId xmlns:a16="http://schemas.microsoft.com/office/drawing/2014/main" id="{29FC3D90-D86D-4023-86ED-9DDD3390F6C9}"/>
              </a:ext>
            </a:extLst>
          </p:cNvPr>
          <p:cNvPicPr>
            <a:picLocks noGrp="1" noChangeAspect="1"/>
          </p:cNvPicPr>
          <p:nvPr>
            <p:ph sz="half" idx="1"/>
          </p:nvPr>
        </p:nvPicPr>
        <p:blipFill rotWithShape="1">
          <a:blip r:embed="rId2"/>
          <a:srcRect t="10707" b="8030"/>
          <a:stretch/>
        </p:blipFill>
        <p:spPr>
          <a:xfrm>
            <a:off x="802804" y="1250431"/>
            <a:ext cx="4536504" cy="5171723"/>
          </a:xfrm>
        </p:spPr>
      </p:pic>
      <p:pic>
        <p:nvPicPr>
          <p:cNvPr id="8" name="Content Placeholder 7">
            <a:extLst>
              <a:ext uri="{FF2B5EF4-FFF2-40B4-BE49-F238E27FC236}">
                <a16:creationId xmlns:a16="http://schemas.microsoft.com/office/drawing/2014/main" id="{9DD0F284-06D0-4529-8BC2-D176008C7707}"/>
              </a:ext>
            </a:extLst>
          </p:cNvPr>
          <p:cNvPicPr>
            <a:picLocks noGrp="1" noChangeAspect="1"/>
          </p:cNvPicPr>
          <p:nvPr>
            <p:ph sz="half" idx="2"/>
          </p:nvPr>
        </p:nvPicPr>
        <p:blipFill>
          <a:blip r:embed="rId3"/>
          <a:stretch>
            <a:fillRect/>
          </a:stretch>
        </p:blipFill>
        <p:spPr>
          <a:xfrm>
            <a:off x="6563444" y="1119106"/>
            <a:ext cx="3960440" cy="5355950"/>
          </a:xfrm>
        </p:spPr>
      </p:pic>
      <p:sp>
        <p:nvSpPr>
          <p:cNvPr id="3" name="Oval 2">
            <a:extLst>
              <a:ext uri="{FF2B5EF4-FFF2-40B4-BE49-F238E27FC236}">
                <a16:creationId xmlns:a16="http://schemas.microsoft.com/office/drawing/2014/main" id="{8858D049-3CFA-4D92-BDC7-3FBEED2C21E6}"/>
              </a:ext>
            </a:extLst>
          </p:cNvPr>
          <p:cNvSpPr/>
          <p:nvPr/>
        </p:nvSpPr>
        <p:spPr>
          <a:xfrm>
            <a:off x="590193" y="1250431"/>
            <a:ext cx="4893132" cy="34361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E192E17F-F133-4092-B8E8-1A44F32A388E}"/>
              </a:ext>
            </a:extLst>
          </p:cNvPr>
          <p:cNvSpPr/>
          <p:nvPr/>
        </p:nvSpPr>
        <p:spPr>
          <a:xfrm>
            <a:off x="802804" y="5334669"/>
            <a:ext cx="4536504" cy="89785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B166A789-12CF-4B3B-8027-F50C1D8BCBF0}"/>
              </a:ext>
            </a:extLst>
          </p:cNvPr>
          <p:cNvSpPr/>
          <p:nvPr/>
        </p:nvSpPr>
        <p:spPr>
          <a:xfrm>
            <a:off x="6563444" y="1250431"/>
            <a:ext cx="4032448" cy="843878"/>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39EB589D-E5C5-43FD-8426-A383F833DDBF}"/>
              </a:ext>
            </a:extLst>
          </p:cNvPr>
          <p:cNvSpPr/>
          <p:nvPr/>
        </p:nvSpPr>
        <p:spPr>
          <a:xfrm>
            <a:off x="6419428" y="3606477"/>
            <a:ext cx="4320481" cy="843878"/>
          </a:xfrm>
          <a:prstGeom prst="round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47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AE2A-C0E6-4CC4-ABEE-3C670EE32CDC}"/>
              </a:ext>
            </a:extLst>
          </p:cNvPr>
          <p:cNvSpPr>
            <a:spLocks noGrp="1"/>
          </p:cNvSpPr>
          <p:nvPr>
            <p:ph type="title"/>
          </p:nvPr>
        </p:nvSpPr>
        <p:spPr>
          <a:xfrm>
            <a:off x="590193" y="260350"/>
            <a:ext cx="8493531" cy="798970"/>
          </a:xfrm>
        </p:spPr>
        <p:txBody>
          <a:bodyPr wrap="square" anchor="b">
            <a:normAutofit/>
          </a:bodyPr>
          <a:lstStyle/>
          <a:p>
            <a:r>
              <a:rPr lang="en-GB" dirty="0"/>
              <a:t>RE Update Summer 2022</a:t>
            </a:r>
          </a:p>
        </p:txBody>
      </p:sp>
      <p:pic>
        <p:nvPicPr>
          <p:cNvPr id="6" name="Content Placeholder 5">
            <a:extLst>
              <a:ext uri="{FF2B5EF4-FFF2-40B4-BE49-F238E27FC236}">
                <a16:creationId xmlns:a16="http://schemas.microsoft.com/office/drawing/2014/main" id="{350FEDB5-B1D4-43A6-BC88-770D81E822F6}"/>
              </a:ext>
            </a:extLst>
          </p:cNvPr>
          <p:cNvPicPr>
            <a:picLocks noGrp="1" noChangeAspect="1"/>
          </p:cNvPicPr>
          <p:nvPr>
            <p:ph idx="1"/>
          </p:nvPr>
        </p:nvPicPr>
        <p:blipFill>
          <a:blip r:embed="rId2"/>
          <a:stretch>
            <a:fillRect/>
          </a:stretch>
        </p:blipFill>
        <p:spPr>
          <a:xfrm>
            <a:off x="3001626" y="1393386"/>
            <a:ext cx="5686889" cy="4407339"/>
          </a:xfrm>
          <a:noFill/>
        </p:spPr>
      </p:pic>
    </p:spTree>
    <p:extLst>
      <p:ext uri="{BB962C8B-B14F-4D97-AF65-F5344CB8AC3E}">
        <p14:creationId xmlns:p14="http://schemas.microsoft.com/office/powerpoint/2010/main" val="3359493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1EBD-A97F-4B50-989C-B4817683278E}"/>
              </a:ext>
            </a:extLst>
          </p:cNvPr>
          <p:cNvSpPr>
            <a:spLocks noGrp="1"/>
          </p:cNvSpPr>
          <p:nvPr>
            <p:ph type="title"/>
          </p:nvPr>
        </p:nvSpPr>
        <p:spPr/>
        <p:txBody>
          <a:bodyPr/>
          <a:lstStyle/>
          <a:p>
            <a:r>
              <a:rPr lang="en-GB" dirty="0"/>
              <a:t>RE Update Summer 2022</a:t>
            </a:r>
          </a:p>
        </p:txBody>
      </p:sp>
      <p:sp>
        <p:nvSpPr>
          <p:cNvPr id="4" name="Content Placeholder 3">
            <a:extLst>
              <a:ext uri="{FF2B5EF4-FFF2-40B4-BE49-F238E27FC236}">
                <a16:creationId xmlns:a16="http://schemas.microsoft.com/office/drawing/2014/main" id="{929E307E-9593-464C-BCB6-1B5609302CF2}"/>
              </a:ext>
            </a:extLst>
          </p:cNvPr>
          <p:cNvSpPr>
            <a:spLocks noGrp="1"/>
          </p:cNvSpPr>
          <p:nvPr>
            <p:ph sz="half" idx="1"/>
          </p:nvPr>
        </p:nvSpPr>
        <p:spPr/>
        <p:txBody>
          <a:bodyPr/>
          <a:lstStyle/>
          <a:p>
            <a:pPr marL="0" indent="0">
              <a:buNone/>
            </a:pPr>
            <a:r>
              <a:rPr lang="en-GB" dirty="0"/>
              <a:t>New RE Books for Summer 2022</a:t>
            </a:r>
          </a:p>
        </p:txBody>
      </p:sp>
      <p:sp>
        <p:nvSpPr>
          <p:cNvPr id="5" name="Content Placeholder 4">
            <a:extLst>
              <a:ext uri="{FF2B5EF4-FFF2-40B4-BE49-F238E27FC236}">
                <a16:creationId xmlns:a16="http://schemas.microsoft.com/office/drawing/2014/main" id="{3DE30A5D-94C2-4B98-8101-128581C0B445}"/>
              </a:ext>
            </a:extLst>
          </p:cNvPr>
          <p:cNvSpPr>
            <a:spLocks noGrp="1"/>
          </p:cNvSpPr>
          <p:nvPr>
            <p:ph sz="half" idx="2"/>
          </p:nvPr>
        </p:nvSpPr>
        <p:spPr/>
        <p:txBody>
          <a:bodyPr/>
          <a:lstStyle/>
          <a:p>
            <a:endParaRPr lang="en-GB" dirty="0"/>
          </a:p>
        </p:txBody>
      </p:sp>
    </p:spTree>
    <p:extLst>
      <p:ext uri="{BB962C8B-B14F-4D97-AF65-F5344CB8AC3E}">
        <p14:creationId xmlns:p14="http://schemas.microsoft.com/office/powerpoint/2010/main" val="120155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A0A3-A582-4265-82E7-FEC48C7C406F}"/>
              </a:ext>
            </a:extLst>
          </p:cNvPr>
          <p:cNvSpPr>
            <a:spLocks noGrp="1"/>
          </p:cNvSpPr>
          <p:nvPr>
            <p:ph type="title"/>
          </p:nvPr>
        </p:nvSpPr>
        <p:spPr>
          <a:xfrm>
            <a:off x="590193" y="260350"/>
            <a:ext cx="8493531" cy="798970"/>
          </a:xfrm>
        </p:spPr>
        <p:txBody>
          <a:bodyPr wrap="square" anchor="b">
            <a:normAutofit/>
          </a:bodyPr>
          <a:lstStyle/>
          <a:p>
            <a:r>
              <a:rPr lang="en-GB" dirty="0"/>
              <a:t>RE Update Summer 2022</a:t>
            </a:r>
          </a:p>
        </p:txBody>
      </p:sp>
      <p:pic>
        <p:nvPicPr>
          <p:cNvPr id="5" name="Content Placeholder 4">
            <a:extLst>
              <a:ext uri="{FF2B5EF4-FFF2-40B4-BE49-F238E27FC236}">
                <a16:creationId xmlns:a16="http://schemas.microsoft.com/office/drawing/2014/main" id="{AFCF1F84-2D96-4AF5-BA94-D56BA2E308AC}"/>
              </a:ext>
            </a:extLst>
          </p:cNvPr>
          <p:cNvPicPr>
            <a:picLocks noGrp="1" noChangeAspect="1"/>
          </p:cNvPicPr>
          <p:nvPr>
            <p:ph sz="half" idx="1"/>
          </p:nvPr>
        </p:nvPicPr>
        <p:blipFill>
          <a:blip r:embed="rId2"/>
          <a:stretch>
            <a:fillRect/>
          </a:stretch>
        </p:blipFill>
        <p:spPr>
          <a:xfrm>
            <a:off x="1018828" y="1231256"/>
            <a:ext cx="4464496" cy="5087745"/>
          </a:xfrm>
          <a:noFill/>
        </p:spPr>
      </p:pic>
      <p:sp>
        <p:nvSpPr>
          <p:cNvPr id="10" name="Content Placeholder 3">
            <a:extLst>
              <a:ext uri="{FF2B5EF4-FFF2-40B4-BE49-F238E27FC236}">
                <a16:creationId xmlns:a16="http://schemas.microsoft.com/office/drawing/2014/main" id="{B2816A51-51BB-7EED-F9B0-C79441C6857C}"/>
              </a:ext>
            </a:extLst>
          </p:cNvPr>
          <p:cNvSpPr>
            <a:spLocks noGrp="1"/>
          </p:cNvSpPr>
          <p:nvPr>
            <p:ph sz="half" idx="2"/>
          </p:nvPr>
        </p:nvSpPr>
        <p:spPr>
          <a:xfrm>
            <a:off x="5904650" y="1531925"/>
            <a:ext cx="5098032" cy="4286250"/>
          </a:xfrm>
        </p:spPr>
        <p:txBody>
          <a:bodyPr/>
          <a:lstStyle/>
          <a:p>
            <a:pPr marL="0" indent="0">
              <a:buNone/>
            </a:pPr>
            <a:r>
              <a:rPr lang="en-US" sz="2000" dirty="0">
                <a:solidFill>
                  <a:srgbClr val="FF0000"/>
                </a:solidFill>
              </a:rPr>
              <a:t>NATRE Summary of Government work in RE 2016-2021</a:t>
            </a:r>
          </a:p>
          <a:p>
            <a:r>
              <a:rPr lang="en-US" sz="2000" dirty="0"/>
              <a:t>£0 funding for RE in last 5 years</a:t>
            </a:r>
          </a:p>
          <a:p>
            <a:r>
              <a:rPr lang="en-US" sz="2000" dirty="0"/>
              <a:t>10 years of low RE ITT training and recruitment of teachers</a:t>
            </a:r>
          </a:p>
          <a:p>
            <a:r>
              <a:rPr lang="en-US" sz="2000" dirty="0"/>
              <a:t>Reduction in GCSE and A level entries for RE</a:t>
            </a:r>
          </a:p>
          <a:p>
            <a:pPr marL="0" indent="0">
              <a:buNone/>
            </a:pPr>
            <a:r>
              <a:rPr lang="en-US" sz="2000" dirty="0">
                <a:solidFill>
                  <a:srgbClr val="142DAC"/>
                </a:solidFill>
              </a:rPr>
              <a:t>However 2021-22:</a:t>
            </a:r>
          </a:p>
          <a:p>
            <a:r>
              <a:rPr lang="en-US" sz="2000" dirty="0">
                <a:solidFill>
                  <a:srgbClr val="142DAC"/>
                </a:solidFill>
              </a:rPr>
              <a:t>23% increase in entries for GCSE and A Level RE courses</a:t>
            </a:r>
          </a:p>
          <a:p>
            <a:r>
              <a:rPr lang="en-US" sz="2000" dirty="0">
                <a:solidFill>
                  <a:srgbClr val="142DAC"/>
                </a:solidFill>
              </a:rPr>
              <a:t>100+ RE posts advertised in TES during May 2022</a:t>
            </a:r>
          </a:p>
        </p:txBody>
      </p:sp>
    </p:spTree>
    <p:extLst>
      <p:ext uri="{BB962C8B-B14F-4D97-AF65-F5344CB8AC3E}">
        <p14:creationId xmlns:p14="http://schemas.microsoft.com/office/powerpoint/2010/main" val="211699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9E2E-B60F-4FE8-86C2-426429ACDEE9}"/>
              </a:ext>
            </a:extLst>
          </p:cNvPr>
          <p:cNvSpPr>
            <a:spLocks noGrp="1"/>
          </p:cNvSpPr>
          <p:nvPr>
            <p:ph type="title"/>
          </p:nvPr>
        </p:nvSpPr>
        <p:spPr/>
        <p:txBody>
          <a:bodyPr/>
          <a:lstStyle/>
          <a:p>
            <a:r>
              <a:rPr lang="en-GB" dirty="0"/>
              <a:t>RE Update Summer 2022</a:t>
            </a:r>
          </a:p>
        </p:txBody>
      </p:sp>
      <p:sp>
        <p:nvSpPr>
          <p:cNvPr id="3" name="Content Placeholder 2">
            <a:extLst>
              <a:ext uri="{FF2B5EF4-FFF2-40B4-BE49-F238E27FC236}">
                <a16:creationId xmlns:a16="http://schemas.microsoft.com/office/drawing/2014/main" id="{68836450-546D-4137-9B09-B1DD2C1C9A2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4936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8157-AED9-461A-BAF2-801F46D15D24}"/>
              </a:ext>
            </a:extLst>
          </p:cNvPr>
          <p:cNvSpPr>
            <a:spLocks noGrp="1"/>
          </p:cNvSpPr>
          <p:nvPr>
            <p:ph type="title"/>
          </p:nvPr>
        </p:nvSpPr>
        <p:spPr/>
        <p:txBody>
          <a:bodyPr/>
          <a:lstStyle/>
          <a:p>
            <a:r>
              <a:rPr lang="en-GB" dirty="0"/>
              <a:t>RE Update Summer 2022</a:t>
            </a:r>
          </a:p>
        </p:txBody>
      </p:sp>
      <p:sp>
        <p:nvSpPr>
          <p:cNvPr id="3" name="Content Placeholder 2">
            <a:extLst>
              <a:ext uri="{FF2B5EF4-FFF2-40B4-BE49-F238E27FC236}">
                <a16:creationId xmlns:a16="http://schemas.microsoft.com/office/drawing/2014/main" id="{9C38A1C2-3586-4653-AF69-39BF0A4BC2F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7951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76B6-E391-4CDB-B80D-9902CDBE1CDC}"/>
              </a:ext>
            </a:extLst>
          </p:cNvPr>
          <p:cNvSpPr>
            <a:spLocks noGrp="1"/>
          </p:cNvSpPr>
          <p:nvPr>
            <p:ph type="title"/>
          </p:nvPr>
        </p:nvSpPr>
        <p:spPr/>
        <p:txBody>
          <a:bodyPr/>
          <a:lstStyle/>
          <a:p>
            <a:r>
              <a:rPr lang="en-GB" dirty="0"/>
              <a:t>RE Update Summer 2022</a:t>
            </a:r>
          </a:p>
        </p:txBody>
      </p:sp>
      <p:sp>
        <p:nvSpPr>
          <p:cNvPr id="3" name="Content Placeholder 2">
            <a:extLst>
              <a:ext uri="{FF2B5EF4-FFF2-40B4-BE49-F238E27FC236}">
                <a16:creationId xmlns:a16="http://schemas.microsoft.com/office/drawing/2014/main" id="{7C610F44-4316-4CAE-90C1-8E5F66530FD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07418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4E6E-52CC-40E8-BD04-DC8EF547A5F3}"/>
              </a:ext>
            </a:extLst>
          </p:cNvPr>
          <p:cNvSpPr>
            <a:spLocks noGrp="1"/>
          </p:cNvSpPr>
          <p:nvPr>
            <p:ph type="title"/>
          </p:nvPr>
        </p:nvSpPr>
        <p:spPr/>
        <p:txBody>
          <a:bodyPr/>
          <a:lstStyle/>
          <a:p>
            <a:r>
              <a:rPr lang="en-GB" dirty="0"/>
              <a:t>RE Update Summer 2022</a:t>
            </a:r>
          </a:p>
        </p:txBody>
      </p:sp>
      <p:sp>
        <p:nvSpPr>
          <p:cNvPr id="3" name="Content Placeholder 2">
            <a:extLst>
              <a:ext uri="{FF2B5EF4-FFF2-40B4-BE49-F238E27FC236}">
                <a16:creationId xmlns:a16="http://schemas.microsoft.com/office/drawing/2014/main" id="{0E6B7E83-61AE-4F07-AAB6-2F8BFBC62FF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84123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101C-12D6-4409-8D88-4040335EC5FF}"/>
              </a:ext>
            </a:extLst>
          </p:cNvPr>
          <p:cNvSpPr>
            <a:spLocks noGrp="1"/>
          </p:cNvSpPr>
          <p:nvPr>
            <p:ph type="title"/>
          </p:nvPr>
        </p:nvSpPr>
        <p:spPr>
          <a:xfrm>
            <a:off x="590193" y="260350"/>
            <a:ext cx="8493531" cy="798970"/>
          </a:xfrm>
        </p:spPr>
        <p:txBody>
          <a:bodyPr wrap="square" anchor="b">
            <a:normAutofit/>
          </a:bodyPr>
          <a:lstStyle/>
          <a:p>
            <a:r>
              <a:rPr lang="en-GB" dirty="0"/>
              <a:t>RE Update Summer 2022</a:t>
            </a:r>
          </a:p>
        </p:txBody>
      </p:sp>
      <p:pic>
        <p:nvPicPr>
          <p:cNvPr id="6" name="Picture 2" descr="Pondering That Which Lies Beyond My Human Reasoning | All Along the  Watchtower">
            <a:extLst>
              <a:ext uri="{FF2B5EF4-FFF2-40B4-BE49-F238E27FC236}">
                <a16:creationId xmlns:a16="http://schemas.microsoft.com/office/drawing/2014/main" id="{FEC41825-75C6-4992-B84A-D9C1B74E0F6E}"/>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075" r="6724" b="3"/>
          <a:stretch/>
        </p:blipFill>
        <p:spPr bwMode="auto">
          <a:xfrm>
            <a:off x="614240" y="1531925"/>
            <a:ext cx="5098032" cy="4286250"/>
          </a:xfrm>
          <a:prstGeom prst="rect">
            <a:avLst/>
          </a:prstGeom>
          <a:noFill/>
        </p:spPr>
      </p:pic>
      <p:sp>
        <p:nvSpPr>
          <p:cNvPr id="5" name="Content Placeholder 4">
            <a:extLst>
              <a:ext uri="{FF2B5EF4-FFF2-40B4-BE49-F238E27FC236}">
                <a16:creationId xmlns:a16="http://schemas.microsoft.com/office/drawing/2014/main" id="{5A12797A-B91F-413A-B7DF-F2D37FB6FEB9}"/>
              </a:ext>
            </a:extLst>
          </p:cNvPr>
          <p:cNvSpPr>
            <a:spLocks noGrp="1"/>
          </p:cNvSpPr>
          <p:nvPr>
            <p:ph sz="half" idx="2"/>
          </p:nvPr>
        </p:nvSpPr>
        <p:spPr>
          <a:xfrm>
            <a:off x="5904650" y="1531925"/>
            <a:ext cx="5098032" cy="4286250"/>
          </a:xfrm>
        </p:spPr>
        <p:txBody>
          <a:bodyPr wrap="square" anchor="t">
            <a:normAutofit fontScale="92500" lnSpcReduction="10000"/>
          </a:bodyPr>
          <a:lstStyle/>
          <a:p>
            <a:pPr marL="0" indent="0">
              <a:lnSpc>
                <a:spcPct val="90000"/>
              </a:lnSpc>
              <a:buNone/>
            </a:pPr>
            <a:r>
              <a:rPr lang="en-GB" sz="2000" dirty="0"/>
              <a:t>Thoughts for next year…</a:t>
            </a:r>
          </a:p>
          <a:p>
            <a:pPr marL="0" indent="0">
              <a:lnSpc>
                <a:spcPct val="90000"/>
              </a:lnSpc>
              <a:buNone/>
            </a:pPr>
            <a:endParaRPr lang="en-GB" sz="2000" dirty="0"/>
          </a:p>
          <a:p>
            <a:pPr>
              <a:lnSpc>
                <a:spcPct val="90000"/>
              </a:lnSpc>
            </a:pPr>
            <a:r>
              <a:rPr lang="en-GB" sz="2000" dirty="0"/>
              <a:t>Ways of assessing RE support materials for each Agreed Syllabus Enquiry Question (Action Research Project).</a:t>
            </a:r>
          </a:p>
          <a:p>
            <a:pPr>
              <a:lnSpc>
                <a:spcPct val="90000"/>
              </a:lnSpc>
            </a:pPr>
            <a:r>
              <a:rPr lang="en-GB" sz="2000" dirty="0"/>
              <a:t>Diversity, racial justice and decolonising your RE curriculum (Action Research Project).</a:t>
            </a:r>
          </a:p>
          <a:p>
            <a:pPr marL="0" indent="0">
              <a:lnSpc>
                <a:spcPct val="90000"/>
              </a:lnSpc>
              <a:buNone/>
            </a:pPr>
            <a:endParaRPr lang="en-GB" sz="2000" dirty="0"/>
          </a:p>
          <a:p>
            <a:pPr marL="0" indent="0">
              <a:lnSpc>
                <a:spcPct val="90000"/>
              </a:lnSpc>
              <a:buNone/>
            </a:pPr>
            <a:r>
              <a:rPr lang="en-GB" sz="2000" dirty="0">
                <a:solidFill>
                  <a:srgbClr val="FF0000"/>
                </a:solidFill>
              </a:rPr>
              <a:t>A few facts about this year so far…</a:t>
            </a:r>
          </a:p>
          <a:p>
            <a:pPr>
              <a:lnSpc>
                <a:spcPct val="90000"/>
              </a:lnSpc>
            </a:pPr>
            <a:r>
              <a:rPr lang="en-GB" sz="2000" dirty="0">
                <a:solidFill>
                  <a:srgbClr val="FF0000"/>
                </a:solidFill>
              </a:rPr>
              <a:t>By July 2022  1170+ teachers trained in RE and 60+ Governors</a:t>
            </a:r>
          </a:p>
          <a:p>
            <a:pPr>
              <a:lnSpc>
                <a:spcPct val="90000"/>
              </a:lnSpc>
            </a:pPr>
            <a:r>
              <a:rPr lang="en-GB" sz="2000" dirty="0">
                <a:solidFill>
                  <a:srgbClr val="FF0000"/>
                </a:solidFill>
              </a:rPr>
              <a:t>Community Schools support has grown to 15 since September 2021 and rising</a:t>
            </a:r>
          </a:p>
          <a:p>
            <a:pPr>
              <a:lnSpc>
                <a:spcPct val="90000"/>
              </a:lnSpc>
            </a:pPr>
            <a:r>
              <a:rPr lang="en-GB" sz="2000" dirty="0">
                <a:solidFill>
                  <a:srgbClr val="FF0000"/>
                </a:solidFill>
              </a:rPr>
              <a:t>I will have now had contact with 84/109 of our schools this academic year</a:t>
            </a:r>
          </a:p>
        </p:txBody>
      </p:sp>
    </p:spTree>
    <p:extLst>
      <p:ext uri="{BB962C8B-B14F-4D97-AF65-F5344CB8AC3E}">
        <p14:creationId xmlns:p14="http://schemas.microsoft.com/office/powerpoint/2010/main" val="206413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5EEC-1626-4224-8762-F99C0C1867ED}"/>
              </a:ext>
            </a:extLst>
          </p:cNvPr>
          <p:cNvSpPr>
            <a:spLocks noGrp="1"/>
          </p:cNvSpPr>
          <p:nvPr>
            <p:ph type="title"/>
          </p:nvPr>
        </p:nvSpPr>
        <p:spPr/>
        <p:txBody>
          <a:bodyPr/>
          <a:lstStyle/>
          <a:p>
            <a:r>
              <a:rPr lang="en-GB" dirty="0"/>
              <a:t>RE Update Summer 2022</a:t>
            </a:r>
          </a:p>
        </p:txBody>
      </p:sp>
      <p:sp>
        <p:nvSpPr>
          <p:cNvPr id="7" name="Content Placeholder 6">
            <a:extLst>
              <a:ext uri="{FF2B5EF4-FFF2-40B4-BE49-F238E27FC236}">
                <a16:creationId xmlns:a16="http://schemas.microsoft.com/office/drawing/2014/main" id="{1D2D716D-7AE3-4831-BFA1-4CBFF58D7158}"/>
              </a:ext>
            </a:extLst>
          </p:cNvPr>
          <p:cNvSpPr txBox="1">
            <a:spLocks noGrp="1"/>
          </p:cNvSpPr>
          <p:nvPr>
            <p:ph idx="1"/>
          </p:nvPr>
        </p:nvSpPr>
        <p:spPr>
          <a:xfrm>
            <a:off x="590194" y="1393386"/>
            <a:ext cx="10509754" cy="3625608"/>
          </a:xfrm>
          <a:prstGeom prst="rect">
            <a:avLst/>
          </a:prstGeom>
          <a:noFill/>
        </p:spPr>
        <p:txBody>
          <a:bodyPr wrap="square" rtlCol="0">
            <a:spAutoFit/>
          </a:bodyPr>
          <a:lstStyle/>
          <a:p>
            <a:pPr marL="0" indent="0">
              <a:buNone/>
            </a:pPr>
            <a:r>
              <a:rPr lang="en-GB" sz="4000" dirty="0">
                <a:latin typeface="+mn-lt"/>
              </a:rPr>
              <a:t>Chris Allen</a:t>
            </a:r>
          </a:p>
          <a:p>
            <a:pPr marL="0" indent="0">
              <a:buNone/>
            </a:pPr>
            <a:endParaRPr lang="en-GB" sz="1800" dirty="0">
              <a:latin typeface="+mn-lt"/>
            </a:endParaRPr>
          </a:p>
          <a:p>
            <a:pPr marL="0" indent="0">
              <a:buNone/>
            </a:pPr>
            <a:r>
              <a:rPr lang="en-GB" sz="2800" dirty="0">
                <a:latin typeface="+mn-lt"/>
                <a:hlinkClick r:id="rId2"/>
              </a:rPr>
              <a:t>chris.allen@dioceseofnorwich.org</a:t>
            </a:r>
            <a:endParaRPr lang="en-GB" sz="2800" dirty="0">
              <a:latin typeface="+mn-lt"/>
            </a:endParaRPr>
          </a:p>
          <a:p>
            <a:endParaRPr lang="en-GB" sz="2800" dirty="0">
              <a:latin typeface="+mn-lt"/>
            </a:endParaRPr>
          </a:p>
          <a:p>
            <a:pPr marL="0" indent="0">
              <a:buNone/>
            </a:pPr>
            <a:r>
              <a:rPr lang="en-GB" sz="2800" dirty="0">
                <a:latin typeface="+mn-lt"/>
              </a:rPr>
              <a:t>RE Adviser (Diocese of Norwich)</a:t>
            </a:r>
          </a:p>
          <a:p>
            <a:pPr marL="0" indent="0">
              <a:buNone/>
            </a:pPr>
            <a:endParaRPr lang="en-GB" sz="2800" dirty="0">
              <a:latin typeface="+mn-lt"/>
            </a:endParaRPr>
          </a:p>
          <a:p>
            <a:pPr marL="0" indent="0">
              <a:buNone/>
            </a:pPr>
            <a:r>
              <a:rPr lang="en-GB" sz="2800" dirty="0">
                <a:solidFill>
                  <a:srgbClr val="000000"/>
                </a:solidFill>
                <a:effectLst/>
                <a:latin typeface="+mn-lt"/>
                <a:ea typeface="Calibri" panose="020F0502020204030204" pitchFamily="34" charset="0"/>
              </a:rPr>
              <a:t>07818 336694</a:t>
            </a:r>
            <a:endParaRPr lang="en-GB" sz="2800" dirty="0">
              <a:latin typeface="+mn-lt"/>
            </a:endParaRPr>
          </a:p>
        </p:txBody>
      </p:sp>
    </p:spTree>
    <p:extLst>
      <p:ext uri="{BB962C8B-B14F-4D97-AF65-F5344CB8AC3E}">
        <p14:creationId xmlns:p14="http://schemas.microsoft.com/office/powerpoint/2010/main" val="403707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BCF0-2946-4444-A63B-A6C98D14D59F}"/>
              </a:ext>
            </a:extLst>
          </p:cNvPr>
          <p:cNvSpPr>
            <a:spLocks noGrp="1"/>
          </p:cNvSpPr>
          <p:nvPr>
            <p:ph type="title"/>
          </p:nvPr>
        </p:nvSpPr>
        <p:spPr/>
        <p:txBody>
          <a:bodyPr/>
          <a:lstStyle/>
          <a:p>
            <a:r>
              <a:rPr lang="en-GB" dirty="0"/>
              <a:t>RE Update Summer 2022</a:t>
            </a:r>
          </a:p>
        </p:txBody>
      </p:sp>
      <p:pic>
        <p:nvPicPr>
          <p:cNvPr id="7" name="Content Placeholder 6">
            <a:extLst>
              <a:ext uri="{FF2B5EF4-FFF2-40B4-BE49-F238E27FC236}">
                <a16:creationId xmlns:a16="http://schemas.microsoft.com/office/drawing/2014/main" id="{F85ACFB6-1D2E-4CEE-B5CF-A557464958F3}"/>
              </a:ext>
            </a:extLst>
          </p:cNvPr>
          <p:cNvPicPr>
            <a:picLocks noGrp="1" noChangeAspect="1"/>
          </p:cNvPicPr>
          <p:nvPr>
            <p:ph sz="half" idx="1"/>
          </p:nvPr>
        </p:nvPicPr>
        <p:blipFill>
          <a:blip r:embed="rId2"/>
          <a:stretch>
            <a:fillRect/>
          </a:stretch>
        </p:blipFill>
        <p:spPr>
          <a:xfrm>
            <a:off x="946820" y="1160929"/>
            <a:ext cx="4608511" cy="5227879"/>
          </a:xfrm>
        </p:spPr>
      </p:pic>
      <p:sp>
        <p:nvSpPr>
          <p:cNvPr id="5" name="Content Placeholder 4">
            <a:extLst>
              <a:ext uri="{FF2B5EF4-FFF2-40B4-BE49-F238E27FC236}">
                <a16:creationId xmlns:a16="http://schemas.microsoft.com/office/drawing/2014/main" id="{E2A8B1C2-3D90-4120-A714-52DD8095344A}"/>
              </a:ext>
            </a:extLst>
          </p:cNvPr>
          <p:cNvSpPr>
            <a:spLocks noGrp="1"/>
          </p:cNvSpPr>
          <p:nvPr>
            <p:ph sz="half" idx="2"/>
          </p:nvPr>
        </p:nvSpPr>
        <p:spPr/>
        <p:txBody>
          <a:bodyPr/>
          <a:lstStyle/>
          <a:p>
            <a:pPr marL="0" indent="0">
              <a:buNone/>
            </a:pPr>
            <a:r>
              <a:rPr lang="en-GB" dirty="0"/>
              <a:t>RE in Society – survey results</a:t>
            </a:r>
          </a:p>
          <a:p>
            <a:r>
              <a:rPr lang="en-GB" sz="2000" dirty="0"/>
              <a:t>64% of the adult population see an education that includes RE is important (RE used be ranked the lowest interest subject in schools).</a:t>
            </a:r>
          </a:p>
          <a:p>
            <a:r>
              <a:rPr lang="en-GB" sz="2000" dirty="0"/>
              <a:t>2/3 of adults say it is important that we have RE as it helps us understand the beliefs of others.</a:t>
            </a:r>
          </a:p>
          <a:p>
            <a:r>
              <a:rPr lang="en-GB" sz="2000" dirty="0"/>
              <a:t>Most adults agree RE prepares everyone to be independent critical thinkers who make sense of the diversity of belief in the wider world.</a:t>
            </a:r>
          </a:p>
        </p:txBody>
      </p:sp>
    </p:spTree>
    <p:extLst>
      <p:ext uri="{BB962C8B-B14F-4D97-AF65-F5344CB8AC3E}">
        <p14:creationId xmlns:p14="http://schemas.microsoft.com/office/powerpoint/2010/main" val="255300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3CFF-5A83-48C5-BA49-F5ED07C7E59A}"/>
              </a:ext>
            </a:extLst>
          </p:cNvPr>
          <p:cNvSpPr>
            <a:spLocks noGrp="1"/>
          </p:cNvSpPr>
          <p:nvPr>
            <p:ph type="title"/>
          </p:nvPr>
        </p:nvSpPr>
        <p:spPr/>
        <p:txBody>
          <a:bodyPr/>
          <a:lstStyle/>
          <a:p>
            <a:r>
              <a:rPr lang="en-GB" dirty="0"/>
              <a:t>RE Update Summer 2022</a:t>
            </a:r>
          </a:p>
        </p:txBody>
      </p:sp>
      <p:pic>
        <p:nvPicPr>
          <p:cNvPr id="7" name="Content Placeholder 6">
            <a:extLst>
              <a:ext uri="{FF2B5EF4-FFF2-40B4-BE49-F238E27FC236}">
                <a16:creationId xmlns:a16="http://schemas.microsoft.com/office/drawing/2014/main" id="{09FEBEBB-2A49-4B8C-8F13-236745E52CA1}"/>
              </a:ext>
            </a:extLst>
          </p:cNvPr>
          <p:cNvPicPr>
            <a:picLocks noGrp="1" noChangeAspect="1"/>
          </p:cNvPicPr>
          <p:nvPr>
            <p:ph sz="half" idx="1"/>
          </p:nvPr>
        </p:nvPicPr>
        <p:blipFill>
          <a:blip r:embed="rId2"/>
          <a:stretch>
            <a:fillRect/>
          </a:stretch>
        </p:blipFill>
        <p:spPr>
          <a:xfrm>
            <a:off x="675072" y="1294760"/>
            <a:ext cx="4376204" cy="5005728"/>
          </a:xfrm>
        </p:spPr>
      </p:pic>
      <p:sp>
        <p:nvSpPr>
          <p:cNvPr id="5" name="Content Placeholder 4">
            <a:extLst>
              <a:ext uri="{FF2B5EF4-FFF2-40B4-BE49-F238E27FC236}">
                <a16:creationId xmlns:a16="http://schemas.microsoft.com/office/drawing/2014/main" id="{17D112B1-C362-4FAE-9994-4C91F3D19044}"/>
              </a:ext>
            </a:extLst>
          </p:cNvPr>
          <p:cNvSpPr>
            <a:spLocks noGrp="1"/>
          </p:cNvSpPr>
          <p:nvPr>
            <p:ph sz="half" idx="2"/>
          </p:nvPr>
        </p:nvSpPr>
        <p:spPr/>
        <p:txBody>
          <a:bodyPr/>
          <a:lstStyle/>
          <a:p>
            <a:pPr marL="0" indent="0">
              <a:buNone/>
            </a:pPr>
            <a:r>
              <a:rPr lang="en-GB" sz="2000" dirty="0">
                <a:solidFill>
                  <a:srgbClr val="00B050"/>
                </a:solidFill>
              </a:rPr>
              <a:t>The future of RE looks much better because:</a:t>
            </a:r>
          </a:p>
          <a:p>
            <a:r>
              <a:rPr lang="en-GB" sz="2000" dirty="0">
                <a:solidFill>
                  <a:srgbClr val="00B050"/>
                </a:solidFill>
              </a:rPr>
              <a:t>Teacher training bursary for RE is being reinstated.</a:t>
            </a:r>
          </a:p>
          <a:p>
            <a:r>
              <a:rPr lang="en-GB" sz="2000" dirty="0">
                <a:solidFill>
                  <a:srgbClr val="00B050"/>
                </a:solidFill>
              </a:rPr>
              <a:t>More schools are providing high quality provision by focusing on the expectations of the Commission on RE Report from 2018.</a:t>
            </a:r>
          </a:p>
          <a:p>
            <a:r>
              <a:rPr lang="en-GB" sz="2000" dirty="0">
                <a:solidFill>
                  <a:srgbClr val="00B050"/>
                </a:solidFill>
              </a:rPr>
              <a:t>Ofsted is identifying schools who do not offer RE and is working with them to change this and ensure they comply with their statutory duties.</a:t>
            </a:r>
          </a:p>
        </p:txBody>
      </p:sp>
    </p:spTree>
    <p:extLst>
      <p:ext uri="{BB962C8B-B14F-4D97-AF65-F5344CB8AC3E}">
        <p14:creationId xmlns:p14="http://schemas.microsoft.com/office/powerpoint/2010/main" val="39434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D57D-C4E5-4D4B-AEC9-8561C33D0859}"/>
              </a:ext>
            </a:extLst>
          </p:cNvPr>
          <p:cNvSpPr>
            <a:spLocks noGrp="1"/>
          </p:cNvSpPr>
          <p:nvPr>
            <p:ph type="title"/>
          </p:nvPr>
        </p:nvSpPr>
        <p:spPr>
          <a:xfrm>
            <a:off x="590193" y="260350"/>
            <a:ext cx="8493531" cy="798970"/>
          </a:xfrm>
        </p:spPr>
        <p:txBody>
          <a:bodyPr wrap="square" anchor="b">
            <a:normAutofit/>
          </a:bodyPr>
          <a:lstStyle/>
          <a:p>
            <a:r>
              <a:rPr lang="en-GB" dirty="0"/>
              <a:t>RE Update Summer 2022</a:t>
            </a:r>
          </a:p>
        </p:txBody>
      </p:sp>
      <p:sp>
        <p:nvSpPr>
          <p:cNvPr id="3" name="Content Placeholder 2">
            <a:extLst>
              <a:ext uri="{FF2B5EF4-FFF2-40B4-BE49-F238E27FC236}">
                <a16:creationId xmlns:a16="http://schemas.microsoft.com/office/drawing/2014/main" id="{E6DFEFA6-3159-46C1-A62A-DFA0A7300C8E}"/>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t>NEW FREE RESOURCES </a:t>
            </a:r>
          </a:p>
        </p:txBody>
      </p:sp>
      <p:pic>
        <p:nvPicPr>
          <p:cNvPr id="2050" name="Picture 2" descr="Free Resources - Corwin Connect">
            <a:extLst>
              <a:ext uri="{FF2B5EF4-FFF2-40B4-BE49-F238E27FC236}">
                <a16:creationId xmlns:a16="http://schemas.microsoft.com/office/drawing/2014/main" id="{BCCD5FC8-96C1-45D7-9C80-F761D7B554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04650" y="2234302"/>
            <a:ext cx="5098032" cy="2881496"/>
          </a:xfrm>
          <a:prstGeom prst="rect">
            <a:avLst/>
          </a:prstGeom>
          <a:solidFill>
            <a:srgbClr val="FFFFFF"/>
          </a:solidFill>
        </p:spPr>
      </p:pic>
    </p:spTree>
    <p:extLst>
      <p:ext uri="{BB962C8B-B14F-4D97-AF65-F5344CB8AC3E}">
        <p14:creationId xmlns:p14="http://schemas.microsoft.com/office/powerpoint/2010/main" val="149353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759C-0850-4562-BE8D-952F8FCE72AF}"/>
              </a:ext>
            </a:extLst>
          </p:cNvPr>
          <p:cNvSpPr>
            <a:spLocks noGrp="1"/>
          </p:cNvSpPr>
          <p:nvPr>
            <p:ph type="title"/>
          </p:nvPr>
        </p:nvSpPr>
        <p:spPr/>
        <p:txBody>
          <a:bodyPr/>
          <a:lstStyle/>
          <a:p>
            <a:r>
              <a:rPr lang="en-GB" dirty="0"/>
              <a:t>RE Update Summer 2022</a:t>
            </a:r>
          </a:p>
        </p:txBody>
      </p:sp>
      <p:pic>
        <p:nvPicPr>
          <p:cNvPr id="5" name="Content Placeholder 4">
            <a:extLst>
              <a:ext uri="{FF2B5EF4-FFF2-40B4-BE49-F238E27FC236}">
                <a16:creationId xmlns:a16="http://schemas.microsoft.com/office/drawing/2014/main" id="{8B1E90BA-20C6-4EFD-A41B-ECA12C0F59B2}"/>
              </a:ext>
            </a:extLst>
          </p:cNvPr>
          <p:cNvPicPr>
            <a:picLocks noGrp="1" noChangeAspect="1"/>
          </p:cNvPicPr>
          <p:nvPr>
            <p:ph idx="1"/>
          </p:nvPr>
        </p:nvPicPr>
        <p:blipFill>
          <a:blip r:embed="rId2"/>
          <a:stretch>
            <a:fillRect/>
          </a:stretch>
        </p:blipFill>
        <p:spPr>
          <a:xfrm>
            <a:off x="442764" y="1518245"/>
            <a:ext cx="5600130" cy="237190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25ACCB4-0349-433F-9C3D-F7D288B6B90B}"/>
              </a:ext>
            </a:extLst>
          </p:cNvPr>
          <p:cNvSpPr txBox="1"/>
          <p:nvPr/>
        </p:nvSpPr>
        <p:spPr>
          <a:xfrm>
            <a:off x="939484" y="5262661"/>
            <a:ext cx="9872432" cy="461665"/>
          </a:xfrm>
          <a:prstGeom prst="rect">
            <a:avLst/>
          </a:prstGeom>
          <a:noFill/>
        </p:spPr>
        <p:txBody>
          <a:bodyPr wrap="square">
            <a:spAutoFit/>
          </a:bodyPr>
          <a:lstStyle/>
          <a:p>
            <a:r>
              <a:rPr lang="en-GB" dirty="0">
                <a:latin typeface="+mn-lt"/>
                <a:hlinkClick r:id="rId3"/>
              </a:rPr>
              <a:t>https://jewishmuseum.org.uk/schools/in-the-classroom/inclusive-judaism/</a:t>
            </a:r>
            <a:r>
              <a:rPr lang="en-GB" dirty="0">
                <a:latin typeface="+mn-lt"/>
              </a:rPr>
              <a:t> </a:t>
            </a:r>
          </a:p>
        </p:txBody>
      </p:sp>
      <p:pic>
        <p:nvPicPr>
          <p:cNvPr id="9" name="Picture 8">
            <a:extLst>
              <a:ext uri="{FF2B5EF4-FFF2-40B4-BE49-F238E27FC236}">
                <a16:creationId xmlns:a16="http://schemas.microsoft.com/office/drawing/2014/main" id="{E69D9AC8-F3A6-40D6-B158-A52BF0155154}"/>
              </a:ext>
            </a:extLst>
          </p:cNvPr>
          <p:cNvPicPr>
            <a:picLocks noChangeAspect="1"/>
          </p:cNvPicPr>
          <p:nvPr/>
        </p:nvPicPr>
        <p:blipFill>
          <a:blip r:embed="rId4"/>
          <a:stretch>
            <a:fillRect/>
          </a:stretch>
        </p:blipFill>
        <p:spPr>
          <a:xfrm>
            <a:off x="6203404" y="2814389"/>
            <a:ext cx="5096074" cy="1825406"/>
          </a:xfrm>
          <a:prstGeom prst="rect">
            <a:avLst/>
          </a:prstGeom>
        </p:spPr>
      </p:pic>
    </p:spTree>
    <p:extLst>
      <p:ext uri="{BB962C8B-B14F-4D97-AF65-F5344CB8AC3E}">
        <p14:creationId xmlns:p14="http://schemas.microsoft.com/office/powerpoint/2010/main" val="92780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C832-FD78-4036-97D5-540E978BA599}"/>
              </a:ext>
            </a:extLst>
          </p:cNvPr>
          <p:cNvSpPr>
            <a:spLocks noGrp="1"/>
          </p:cNvSpPr>
          <p:nvPr>
            <p:ph type="title"/>
          </p:nvPr>
        </p:nvSpPr>
        <p:spPr/>
        <p:txBody>
          <a:bodyPr/>
          <a:lstStyle/>
          <a:p>
            <a:r>
              <a:rPr lang="en-GB" dirty="0"/>
              <a:t>RE Update Summer 2022</a:t>
            </a:r>
          </a:p>
        </p:txBody>
      </p:sp>
      <p:pic>
        <p:nvPicPr>
          <p:cNvPr id="5" name="Content Placeholder 4">
            <a:extLst>
              <a:ext uri="{FF2B5EF4-FFF2-40B4-BE49-F238E27FC236}">
                <a16:creationId xmlns:a16="http://schemas.microsoft.com/office/drawing/2014/main" id="{E2A67ACA-332A-461A-A079-A86EA65CBEA9}"/>
              </a:ext>
            </a:extLst>
          </p:cNvPr>
          <p:cNvPicPr>
            <a:picLocks noGrp="1" noChangeAspect="1"/>
          </p:cNvPicPr>
          <p:nvPr>
            <p:ph idx="1"/>
          </p:nvPr>
        </p:nvPicPr>
        <p:blipFill>
          <a:blip r:embed="rId3"/>
          <a:stretch>
            <a:fillRect/>
          </a:stretch>
        </p:blipFill>
        <p:spPr>
          <a:xfrm>
            <a:off x="1189425" y="1393825"/>
            <a:ext cx="7966307" cy="3770254"/>
          </a:xfrm>
        </p:spPr>
      </p:pic>
      <p:sp>
        <p:nvSpPr>
          <p:cNvPr id="7" name="TextBox 6">
            <a:extLst>
              <a:ext uri="{FF2B5EF4-FFF2-40B4-BE49-F238E27FC236}">
                <a16:creationId xmlns:a16="http://schemas.microsoft.com/office/drawing/2014/main" id="{3A25F1EC-504D-4820-8216-9583422C9F70}"/>
              </a:ext>
            </a:extLst>
          </p:cNvPr>
          <p:cNvSpPr txBox="1"/>
          <p:nvPr/>
        </p:nvSpPr>
        <p:spPr>
          <a:xfrm>
            <a:off x="5179847" y="5462877"/>
            <a:ext cx="5769664" cy="461665"/>
          </a:xfrm>
          <a:prstGeom prst="rect">
            <a:avLst/>
          </a:prstGeom>
          <a:noFill/>
        </p:spPr>
        <p:txBody>
          <a:bodyPr wrap="square">
            <a:spAutoFit/>
          </a:bodyPr>
          <a:lstStyle/>
          <a:p>
            <a:r>
              <a:rPr lang="en-GB" dirty="0">
                <a:hlinkClick r:id="rId4"/>
              </a:rPr>
              <a:t>Religion and Worldviews (theschoolrun.com)</a:t>
            </a:r>
            <a:endParaRPr lang="en-GB" dirty="0"/>
          </a:p>
        </p:txBody>
      </p:sp>
    </p:spTree>
    <p:extLst>
      <p:ext uri="{BB962C8B-B14F-4D97-AF65-F5344CB8AC3E}">
        <p14:creationId xmlns:p14="http://schemas.microsoft.com/office/powerpoint/2010/main" val="277465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8768-0EF5-4073-9EB1-6964761F82E9}"/>
              </a:ext>
            </a:extLst>
          </p:cNvPr>
          <p:cNvSpPr>
            <a:spLocks noGrp="1"/>
          </p:cNvSpPr>
          <p:nvPr>
            <p:ph type="title"/>
          </p:nvPr>
        </p:nvSpPr>
        <p:spPr/>
        <p:txBody>
          <a:bodyPr/>
          <a:lstStyle/>
          <a:p>
            <a:r>
              <a:rPr lang="en-GB" dirty="0"/>
              <a:t>RE Update Summer 2022</a:t>
            </a:r>
          </a:p>
        </p:txBody>
      </p:sp>
      <p:pic>
        <p:nvPicPr>
          <p:cNvPr id="5" name="Content Placeholder 4">
            <a:extLst>
              <a:ext uri="{FF2B5EF4-FFF2-40B4-BE49-F238E27FC236}">
                <a16:creationId xmlns:a16="http://schemas.microsoft.com/office/drawing/2014/main" id="{C996E1C3-F6DF-4438-A9A6-312CE94163A1}"/>
              </a:ext>
            </a:extLst>
          </p:cNvPr>
          <p:cNvPicPr>
            <a:picLocks noGrp="1" noChangeAspect="1"/>
          </p:cNvPicPr>
          <p:nvPr>
            <p:ph idx="1"/>
          </p:nvPr>
        </p:nvPicPr>
        <p:blipFill>
          <a:blip r:embed="rId2"/>
          <a:stretch>
            <a:fillRect/>
          </a:stretch>
        </p:blipFill>
        <p:spPr>
          <a:xfrm>
            <a:off x="946820" y="1302221"/>
            <a:ext cx="3314982" cy="505639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8DC856B-8370-41EC-ADBD-58398DC43214}"/>
              </a:ext>
            </a:extLst>
          </p:cNvPr>
          <p:cNvPicPr>
            <a:picLocks noChangeAspect="1"/>
          </p:cNvPicPr>
          <p:nvPr/>
        </p:nvPicPr>
        <p:blipFill>
          <a:blip r:embed="rId3"/>
          <a:stretch>
            <a:fillRect/>
          </a:stretch>
        </p:blipFill>
        <p:spPr>
          <a:xfrm>
            <a:off x="4619228" y="1333248"/>
            <a:ext cx="1487983" cy="345302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033A1205-B45F-40AD-8081-194C7E678307}"/>
              </a:ext>
            </a:extLst>
          </p:cNvPr>
          <p:cNvSpPr txBox="1"/>
          <p:nvPr/>
        </p:nvSpPr>
        <p:spPr>
          <a:xfrm>
            <a:off x="4907260" y="5060205"/>
            <a:ext cx="6198409" cy="461665"/>
          </a:xfrm>
          <a:prstGeom prst="rect">
            <a:avLst/>
          </a:prstGeom>
          <a:noFill/>
        </p:spPr>
        <p:txBody>
          <a:bodyPr wrap="square">
            <a:spAutoFit/>
          </a:bodyPr>
          <a:lstStyle/>
          <a:p>
            <a:r>
              <a:rPr lang="en-GB" dirty="0">
                <a:latin typeface="+mn-lt"/>
                <a:hlinkClick r:id="rId4"/>
              </a:rPr>
              <a:t>https://www.natre.org.uk/about-natre/projects</a:t>
            </a:r>
            <a:r>
              <a:rPr lang="en-GB" dirty="0">
                <a:hlinkClick r:id="rId4"/>
              </a:rPr>
              <a:t>/</a:t>
            </a:r>
            <a:r>
              <a:rPr lang="en-GB" dirty="0"/>
              <a:t> </a:t>
            </a:r>
          </a:p>
        </p:txBody>
      </p:sp>
    </p:spTree>
    <p:extLst>
      <p:ext uri="{BB962C8B-B14F-4D97-AF65-F5344CB8AC3E}">
        <p14:creationId xmlns:p14="http://schemas.microsoft.com/office/powerpoint/2010/main" val="4079735646"/>
      </p:ext>
    </p:extLst>
  </p:cSld>
  <p:clrMapOvr>
    <a:masterClrMapping/>
  </p:clrMapOvr>
</p:sld>
</file>

<file path=ppt/theme/theme1.xml><?xml version="1.0" encoding="utf-8"?>
<a:theme xmlns:a="http://schemas.openxmlformats.org/drawingml/2006/main" name="DNE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N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oce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NEAT + 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l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9633</TotalTime>
  <Words>1014</Words>
  <Application>Microsoft Office PowerPoint</Application>
  <PresentationFormat>Custom</PresentationFormat>
  <Paragraphs>130</Paragraphs>
  <Slides>35</Slides>
  <Notes>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35</vt:i4>
      </vt:variant>
    </vt:vector>
  </HeadingPairs>
  <TitlesOfParts>
    <vt:vector size="47" baseType="lpstr">
      <vt:lpstr>Arial</vt:lpstr>
      <vt:lpstr>Calibri</vt:lpstr>
      <vt:lpstr>Myriad Pro</vt:lpstr>
      <vt:lpstr>Tahoma</vt:lpstr>
      <vt:lpstr>Times New Roman</vt:lpstr>
      <vt:lpstr>Wingdings</vt:lpstr>
      <vt:lpstr>DNEAT</vt:lpstr>
      <vt:lpstr>St Benet's</vt:lpstr>
      <vt:lpstr>DoNESC</vt:lpstr>
      <vt:lpstr>Diocese</vt:lpstr>
      <vt:lpstr>DNEAT + St Benet's</vt:lpstr>
      <vt:lpstr>All logos</vt:lpstr>
      <vt:lpstr>RE Update: Summer 2022 v2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lpstr>RE Update Summer 2022</vt:lpstr>
    </vt:vector>
  </TitlesOfParts>
  <Company>NDBF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Norwich</dc:title>
  <dc:creator>Diocese of Norwich</dc:creator>
  <cp:lastModifiedBy>Chris Allen</cp:lastModifiedBy>
  <cp:revision>741</cp:revision>
  <cp:lastPrinted>2018-02-05T08:54:58Z</cp:lastPrinted>
  <dcterms:created xsi:type="dcterms:W3CDTF">2002-10-07T13:55:47Z</dcterms:created>
  <dcterms:modified xsi:type="dcterms:W3CDTF">2022-06-30T14:40:23Z</dcterms:modified>
</cp:coreProperties>
</file>