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39"/>
  </p:notesMasterIdLst>
  <p:handoutMasterIdLst>
    <p:handoutMasterId r:id="rId40"/>
  </p:handoutMasterIdLst>
  <p:sldIdLst>
    <p:sldId id="541" r:id="rId7"/>
    <p:sldId id="568" r:id="rId8"/>
    <p:sldId id="569" r:id="rId9"/>
    <p:sldId id="570" r:id="rId10"/>
    <p:sldId id="548" r:id="rId11"/>
    <p:sldId id="549" r:id="rId12"/>
    <p:sldId id="716" r:id="rId13"/>
    <p:sldId id="572" r:id="rId14"/>
    <p:sldId id="566" r:id="rId15"/>
    <p:sldId id="571" r:id="rId16"/>
    <p:sldId id="567" r:id="rId17"/>
    <p:sldId id="550" r:id="rId18"/>
    <p:sldId id="725" r:id="rId19"/>
    <p:sldId id="574" r:id="rId20"/>
    <p:sldId id="543" r:id="rId21"/>
    <p:sldId id="575" r:id="rId22"/>
    <p:sldId id="545" r:id="rId23"/>
    <p:sldId id="720" r:id="rId24"/>
    <p:sldId id="718" r:id="rId25"/>
    <p:sldId id="717" r:id="rId26"/>
    <p:sldId id="702" r:id="rId27"/>
    <p:sldId id="584" r:id="rId28"/>
    <p:sldId id="721" r:id="rId29"/>
    <p:sldId id="722" r:id="rId30"/>
    <p:sldId id="723" r:id="rId31"/>
    <p:sldId id="724" r:id="rId32"/>
    <p:sldId id="573" r:id="rId33"/>
    <p:sldId id="558" r:id="rId34"/>
    <p:sldId id="559" r:id="rId35"/>
    <p:sldId id="583" r:id="rId36"/>
    <p:sldId id="719" r:id="rId37"/>
    <p:sldId id="556" r:id="rId38"/>
  </p:sldIdLst>
  <p:sldSz cx="11542713" cy="6492875"/>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42DAC"/>
    <a:srgbClr val="0B02BE"/>
    <a:srgbClr val="8570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1" autoAdjust="0"/>
    <p:restoredTop sz="84856" autoAdjust="0"/>
  </p:normalViewPr>
  <p:slideViewPr>
    <p:cSldViewPr>
      <p:cViewPr varScale="1">
        <p:scale>
          <a:sx n="102" d="100"/>
          <a:sy n="102" d="100"/>
        </p:scale>
        <p:origin x="1572" y="126"/>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AF47D-D974-4DE5-BFB3-C09018EF4DED}"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n-GB"/>
        </a:p>
      </dgm:t>
    </dgm:pt>
    <dgm:pt modelId="{514FDA80-A59A-449E-A806-715F38405AFE}">
      <dgm:prSet phldrT="[Text]"/>
      <dgm:spPr/>
      <dgm:t>
        <a:bodyPr/>
        <a:lstStyle/>
        <a:p>
          <a:r>
            <a:rPr lang="en-GB" b="1" dirty="0">
              <a:latin typeface="Source Sans Pro" panose="020B0503030403020204" pitchFamily="34" charset="0"/>
              <a:ea typeface="Source Sans Pro" panose="020B0503030403020204" pitchFamily="34" charset="0"/>
            </a:rPr>
            <a:t>Ways of knowing</a:t>
          </a:r>
        </a:p>
      </dgm:t>
    </dgm:pt>
    <dgm:pt modelId="{88439BC2-F23C-4AC0-903B-59F697FCF872}" type="parTrans" cxnId="{95E26EAB-87F4-470A-8176-320E3F410F18}">
      <dgm:prSet/>
      <dgm:spPr/>
      <dgm:t>
        <a:bodyPr/>
        <a:lstStyle/>
        <a:p>
          <a:endParaRPr lang="en-GB"/>
        </a:p>
      </dgm:t>
    </dgm:pt>
    <dgm:pt modelId="{CF0011F6-153D-4F73-9211-69D46A0BEADC}" type="sibTrans" cxnId="{95E26EAB-87F4-470A-8176-320E3F410F18}">
      <dgm:prSet/>
      <dgm:spPr/>
      <dgm:t>
        <a:bodyPr/>
        <a:lstStyle/>
        <a:p>
          <a:endParaRPr lang="en-GB"/>
        </a:p>
      </dgm:t>
    </dgm:pt>
    <dgm:pt modelId="{7DE3CE55-CFEA-4D02-A07A-88F4840F220F}">
      <dgm:prSet phldrT="[Text]"/>
      <dgm:spPr/>
      <dgm:t>
        <a:bodyPr/>
        <a:lstStyle/>
        <a:p>
          <a:r>
            <a:rPr lang="en-GB" dirty="0">
              <a:latin typeface="Source Sans Pro" panose="020B0503030403020204" pitchFamily="34" charset="0"/>
              <a:ea typeface="Source Sans Pro" panose="020B0503030403020204" pitchFamily="34" charset="0"/>
            </a:rPr>
            <a:t>This assesses the methodologies / skills in RE.</a:t>
          </a:r>
        </a:p>
        <a:p>
          <a:r>
            <a:rPr lang="en-GB" dirty="0">
              <a:latin typeface="Source Sans Pro" panose="020B0503030403020204" pitchFamily="34" charset="0"/>
              <a:ea typeface="Source Sans Pro" panose="020B0503030403020204" pitchFamily="34" charset="0"/>
            </a:rPr>
            <a:t>It focuses on how to get to the substantive knowledge and connect it within the different disciplines.</a:t>
          </a:r>
        </a:p>
      </dgm:t>
    </dgm:pt>
    <dgm:pt modelId="{6265EC84-DB5F-4241-AB5C-EFD2C2DC6B7B}" type="parTrans" cxnId="{CC82968F-C7D4-4B71-8552-8CFD46D77244}">
      <dgm:prSet/>
      <dgm:spPr/>
      <dgm:t>
        <a:bodyPr/>
        <a:lstStyle/>
        <a:p>
          <a:endParaRPr lang="en-GB"/>
        </a:p>
      </dgm:t>
    </dgm:pt>
    <dgm:pt modelId="{953007BB-754B-4600-BBE5-A0910AB9F55A}" type="sibTrans" cxnId="{CC82968F-C7D4-4B71-8552-8CFD46D77244}">
      <dgm:prSet/>
      <dgm:spPr/>
      <dgm:t>
        <a:bodyPr/>
        <a:lstStyle/>
        <a:p>
          <a:endParaRPr lang="en-GB"/>
        </a:p>
      </dgm:t>
    </dgm:pt>
    <dgm:pt modelId="{2E4D063C-C2D2-4ED0-8486-FABE5F97342C}">
      <dgm:prSet phldrT="[Text]"/>
      <dgm:spPr/>
      <dgm:t>
        <a:bodyPr/>
        <a:lstStyle/>
        <a:p>
          <a:r>
            <a:rPr lang="en-GB" b="1" dirty="0">
              <a:latin typeface="Source Sans Pro" panose="020B0503030403020204" pitchFamily="34" charset="0"/>
              <a:ea typeface="Source Sans Pro" panose="020B0503030403020204" pitchFamily="34" charset="0"/>
            </a:rPr>
            <a:t>Substantive knowledge</a:t>
          </a:r>
        </a:p>
      </dgm:t>
    </dgm:pt>
    <dgm:pt modelId="{5A5AC62F-3A24-4829-9D93-C6BBBA35129C}" type="parTrans" cxnId="{69651E6A-9341-4B93-9C96-ADEA954C08D5}">
      <dgm:prSet/>
      <dgm:spPr/>
      <dgm:t>
        <a:bodyPr/>
        <a:lstStyle/>
        <a:p>
          <a:endParaRPr lang="en-GB"/>
        </a:p>
      </dgm:t>
    </dgm:pt>
    <dgm:pt modelId="{14033FA7-E129-4B14-B991-B37261E160D4}" type="sibTrans" cxnId="{69651E6A-9341-4B93-9C96-ADEA954C08D5}">
      <dgm:prSet/>
      <dgm:spPr/>
      <dgm:t>
        <a:bodyPr/>
        <a:lstStyle/>
        <a:p>
          <a:endParaRPr lang="en-GB"/>
        </a:p>
      </dgm:t>
    </dgm:pt>
    <dgm:pt modelId="{06234C46-9B92-44AB-8B07-3D0E2A4B3491}">
      <dgm:prSet phldrT="[Text]"/>
      <dgm:spPr/>
      <dgm:t>
        <a:bodyPr/>
        <a:lstStyle/>
        <a:p>
          <a:r>
            <a:rPr lang="en-GB" dirty="0">
              <a:latin typeface="Source Sans Pro" panose="020B0503030403020204" pitchFamily="34" charset="0"/>
              <a:ea typeface="Source Sans Pro" panose="020B0503030403020204" pitchFamily="34" charset="0"/>
            </a:rPr>
            <a:t>This assess the facts and key concepts related to religions and worldviews.</a:t>
          </a:r>
        </a:p>
        <a:p>
          <a:r>
            <a:rPr lang="en-GB" dirty="0">
              <a:latin typeface="Source Sans Pro" panose="020B0503030403020204" pitchFamily="34" charset="0"/>
              <a:ea typeface="Source Sans Pro" panose="020B0503030403020204" pitchFamily="34" charset="0"/>
            </a:rPr>
            <a:t>These need to be remembered in long term memory and retrieved when needed.</a:t>
          </a:r>
        </a:p>
      </dgm:t>
    </dgm:pt>
    <dgm:pt modelId="{49504906-AAB6-4483-8AB5-56FA2E025087}" type="parTrans" cxnId="{3A4A0D08-42F7-4B5F-A115-E872B5C17A0B}">
      <dgm:prSet/>
      <dgm:spPr/>
      <dgm:t>
        <a:bodyPr/>
        <a:lstStyle/>
        <a:p>
          <a:endParaRPr lang="en-GB"/>
        </a:p>
      </dgm:t>
    </dgm:pt>
    <dgm:pt modelId="{D4F4A639-6AFD-432C-B10E-D073CBF36CDE}" type="sibTrans" cxnId="{3A4A0D08-42F7-4B5F-A115-E872B5C17A0B}">
      <dgm:prSet/>
      <dgm:spPr/>
      <dgm:t>
        <a:bodyPr/>
        <a:lstStyle/>
        <a:p>
          <a:endParaRPr lang="en-GB"/>
        </a:p>
      </dgm:t>
    </dgm:pt>
    <dgm:pt modelId="{AAC2F972-DF5D-4279-815C-D6DAE17770E1}">
      <dgm:prSet phldrT="[Text]"/>
      <dgm:spPr/>
      <dgm:t>
        <a:bodyPr/>
        <a:lstStyle/>
        <a:p>
          <a:r>
            <a:rPr lang="en-GB" b="1" dirty="0">
              <a:latin typeface="Source Sans Pro" panose="020B0503030403020204" pitchFamily="34" charset="0"/>
              <a:ea typeface="Source Sans Pro" panose="020B0503030403020204" pitchFamily="34" charset="0"/>
            </a:rPr>
            <a:t>Disciplinary knowledge</a:t>
          </a:r>
        </a:p>
      </dgm:t>
    </dgm:pt>
    <dgm:pt modelId="{32807EFC-AD07-4670-A1B4-25AFD0251ABE}" type="parTrans" cxnId="{6346F0F2-8F80-4B56-B623-1D09A86F6F9E}">
      <dgm:prSet/>
      <dgm:spPr/>
      <dgm:t>
        <a:bodyPr/>
        <a:lstStyle/>
        <a:p>
          <a:endParaRPr lang="en-GB"/>
        </a:p>
      </dgm:t>
    </dgm:pt>
    <dgm:pt modelId="{9EB977C8-0316-49DF-BF69-8EEBD8020548}" type="sibTrans" cxnId="{6346F0F2-8F80-4B56-B623-1D09A86F6F9E}">
      <dgm:prSet/>
      <dgm:spPr/>
      <dgm:t>
        <a:bodyPr/>
        <a:lstStyle/>
        <a:p>
          <a:endParaRPr lang="en-GB"/>
        </a:p>
      </dgm:t>
    </dgm:pt>
    <dgm:pt modelId="{7B4D7494-16FD-45DD-BB79-7EC6FB5C3E50}">
      <dgm:prSet phldrT="[Text]"/>
      <dgm:spPr/>
      <dgm:t>
        <a:bodyPr/>
        <a:lstStyle/>
        <a:p>
          <a:r>
            <a:rPr lang="en-GB" dirty="0">
              <a:latin typeface="Source Sans Pro" panose="020B0503030403020204" pitchFamily="34" charset="0"/>
              <a:ea typeface="Source Sans Pro" panose="020B0503030403020204" pitchFamily="34" charset="0"/>
            </a:rPr>
            <a:t>These assess the different disciplinary concepts required to answer the enquiry question.</a:t>
          </a:r>
        </a:p>
        <a:p>
          <a:r>
            <a:rPr lang="en-GB" dirty="0">
              <a:latin typeface="Source Sans Pro" panose="020B0503030403020204" pitchFamily="34" charset="0"/>
              <a:ea typeface="Source Sans Pro" panose="020B0503030403020204" pitchFamily="34" charset="0"/>
            </a:rPr>
            <a:t>Each discipline has distinct knowledge that builds over time.</a:t>
          </a:r>
        </a:p>
      </dgm:t>
    </dgm:pt>
    <dgm:pt modelId="{F65FA7DB-F243-449E-AE14-E527C9AA3ABB}" type="parTrans" cxnId="{4FD15D72-E617-45D0-BB8D-3CD1E811D840}">
      <dgm:prSet/>
      <dgm:spPr/>
      <dgm:t>
        <a:bodyPr/>
        <a:lstStyle/>
        <a:p>
          <a:endParaRPr lang="en-GB"/>
        </a:p>
      </dgm:t>
    </dgm:pt>
    <dgm:pt modelId="{7A469E81-38D5-4EB4-BA96-7DE7A4D38612}" type="sibTrans" cxnId="{4FD15D72-E617-45D0-BB8D-3CD1E811D840}">
      <dgm:prSet/>
      <dgm:spPr/>
      <dgm:t>
        <a:bodyPr/>
        <a:lstStyle/>
        <a:p>
          <a:endParaRPr lang="en-GB"/>
        </a:p>
      </dgm:t>
    </dgm:pt>
    <dgm:pt modelId="{15D0671A-0C26-4FDE-9926-6ABB650329AF}" type="pres">
      <dgm:prSet presAssocID="{EABAF47D-D974-4DE5-BFB3-C09018EF4DED}" presName="Name0" presStyleCnt="0">
        <dgm:presLayoutVars>
          <dgm:dir/>
          <dgm:animLvl val="lvl"/>
          <dgm:resizeHandles val="exact"/>
        </dgm:presLayoutVars>
      </dgm:prSet>
      <dgm:spPr/>
    </dgm:pt>
    <dgm:pt modelId="{0D4E846D-9DCF-49FE-BBA5-CB40E425E114}" type="pres">
      <dgm:prSet presAssocID="{514FDA80-A59A-449E-A806-715F38405AFE}" presName="compositeNode" presStyleCnt="0">
        <dgm:presLayoutVars>
          <dgm:bulletEnabled val="1"/>
        </dgm:presLayoutVars>
      </dgm:prSet>
      <dgm:spPr/>
    </dgm:pt>
    <dgm:pt modelId="{8092E0BB-21F1-41B2-BE8E-70A6366BF416}" type="pres">
      <dgm:prSet presAssocID="{514FDA80-A59A-449E-A806-715F38405AFE}" presName="bgRect" presStyleLbl="node1" presStyleIdx="0" presStyleCnt="3"/>
      <dgm:spPr/>
    </dgm:pt>
    <dgm:pt modelId="{AB95422E-C039-4ED3-922C-4470234A22D3}" type="pres">
      <dgm:prSet presAssocID="{514FDA80-A59A-449E-A806-715F38405AFE}" presName="parentNode" presStyleLbl="node1" presStyleIdx="0" presStyleCnt="3">
        <dgm:presLayoutVars>
          <dgm:chMax val="0"/>
          <dgm:bulletEnabled val="1"/>
        </dgm:presLayoutVars>
      </dgm:prSet>
      <dgm:spPr/>
    </dgm:pt>
    <dgm:pt modelId="{7B144AEC-F74B-44AF-9C2C-7EF529FF4F12}" type="pres">
      <dgm:prSet presAssocID="{514FDA80-A59A-449E-A806-715F38405AFE}" presName="childNode" presStyleLbl="node1" presStyleIdx="0" presStyleCnt="3">
        <dgm:presLayoutVars>
          <dgm:bulletEnabled val="1"/>
        </dgm:presLayoutVars>
      </dgm:prSet>
      <dgm:spPr/>
    </dgm:pt>
    <dgm:pt modelId="{E1F397BB-1994-464F-A5FF-322B7686373A}" type="pres">
      <dgm:prSet presAssocID="{CF0011F6-153D-4F73-9211-69D46A0BEADC}" presName="hSp" presStyleCnt="0"/>
      <dgm:spPr/>
    </dgm:pt>
    <dgm:pt modelId="{25101D93-D70C-42B2-ADFB-4B93363A0BE5}" type="pres">
      <dgm:prSet presAssocID="{CF0011F6-153D-4F73-9211-69D46A0BEADC}" presName="vProcSp" presStyleCnt="0"/>
      <dgm:spPr/>
    </dgm:pt>
    <dgm:pt modelId="{927495B0-182F-467D-92A7-83562F81FDDA}" type="pres">
      <dgm:prSet presAssocID="{CF0011F6-153D-4F73-9211-69D46A0BEADC}" presName="vSp1" presStyleCnt="0"/>
      <dgm:spPr/>
    </dgm:pt>
    <dgm:pt modelId="{9F7D049B-0555-4610-86D8-3F8137F4ED0E}" type="pres">
      <dgm:prSet presAssocID="{CF0011F6-153D-4F73-9211-69D46A0BEADC}" presName="simulatedConn" presStyleLbl="solidFgAcc1" presStyleIdx="0" presStyleCnt="2"/>
      <dgm:spPr/>
    </dgm:pt>
    <dgm:pt modelId="{63619872-AD8B-41F5-AE08-CF09AFD3E7BE}" type="pres">
      <dgm:prSet presAssocID="{CF0011F6-153D-4F73-9211-69D46A0BEADC}" presName="vSp2" presStyleCnt="0"/>
      <dgm:spPr/>
    </dgm:pt>
    <dgm:pt modelId="{3DD216CF-EE91-4EFD-8DC4-14E7C006C2A3}" type="pres">
      <dgm:prSet presAssocID="{CF0011F6-153D-4F73-9211-69D46A0BEADC}" presName="sibTrans" presStyleCnt="0"/>
      <dgm:spPr/>
    </dgm:pt>
    <dgm:pt modelId="{76A598D2-DD84-46EE-BDE0-C6476FC2BC1F}" type="pres">
      <dgm:prSet presAssocID="{2E4D063C-C2D2-4ED0-8486-FABE5F97342C}" presName="compositeNode" presStyleCnt="0">
        <dgm:presLayoutVars>
          <dgm:bulletEnabled val="1"/>
        </dgm:presLayoutVars>
      </dgm:prSet>
      <dgm:spPr/>
    </dgm:pt>
    <dgm:pt modelId="{97B27284-2FFF-4A2E-8638-4A02C7727443}" type="pres">
      <dgm:prSet presAssocID="{2E4D063C-C2D2-4ED0-8486-FABE5F97342C}" presName="bgRect" presStyleLbl="node1" presStyleIdx="1" presStyleCnt="3"/>
      <dgm:spPr/>
    </dgm:pt>
    <dgm:pt modelId="{4C68C7B5-9C54-4922-8F15-33C413179CC9}" type="pres">
      <dgm:prSet presAssocID="{2E4D063C-C2D2-4ED0-8486-FABE5F97342C}" presName="parentNode" presStyleLbl="node1" presStyleIdx="1" presStyleCnt="3">
        <dgm:presLayoutVars>
          <dgm:chMax val="0"/>
          <dgm:bulletEnabled val="1"/>
        </dgm:presLayoutVars>
      </dgm:prSet>
      <dgm:spPr/>
    </dgm:pt>
    <dgm:pt modelId="{93D7BDA0-5E41-4A80-8E7C-1FB730615B49}" type="pres">
      <dgm:prSet presAssocID="{2E4D063C-C2D2-4ED0-8486-FABE5F97342C}" presName="childNode" presStyleLbl="node1" presStyleIdx="1" presStyleCnt="3">
        <dgm:presLayoutVars>
          <dgm:bulletEnabled val="1"/>
        </dgm:presLayoutVars>
      </dgm:prSet>
      <dgm:spPr/>
    </dgm:pt>
    <dgm:pt modelId="{6187B39E-480B-4165-8BAF-7BCECCCC583C}" type="pres">
      <dgm:prSet presAssocID="{14033FA7-E129-4B14-B991-B37261E160D4}" presName="hSp" presStyleCnt="0"/>
      <dgm:spPr/>
    </dgm:pt>
    <dgm:pt modelId="{562D8FFC-3CCF-426B-880D-73962437C2D6}" type="pres">
      <dgm:prSet presAssocID="{14033FA7-E129-4B14-B991-B37261E160D4}" presName="vProcSp" presStyleCnt="0"/>
      <dgm:spPr/>
    </dgm:pt>
    <dgm:pt modelId="{256FCBFB-DFBC-4C50-ADCB-3F158B431D94}" type="pres">
      <dgm:prSet presAssocID="{14033FA7-E129-4B14-B991-B37261E160D4}" presName="vSp1" presStyleCnt="0"/>
      <dgm:spPr/>
    </dgm:pt>
    <dgm:pt modelId="{7AD2DD0E-59AC-49F3-97FB-4EF29B2DF00A}" type="pres">
      <dgm:prSet presAssocID="{14033FA7-E129-4B14-B991-B37261E160D4}" presName="simulatedConn" presStyleLbl="solidFgAcc1" presStyleIdx="1" presStyleCnt="2"/>
      <dgm:spPr/>
    </dgm:pt>
    <dgm:pt modelId="{20EF5AD3-603E-4C7C-AC7C-28B50B8770E4}" type="pres">
      <dgm:prSet presAssocID="{14033FA7-E129-4B14-B991-B37261E160D4}" presName="vSp2" presStyleCnt="0"/>
      <dgm:spPr/>
    </dgm:pt>
    <dgm:pt modelId="{07F16081-B3FB-41B3-938C-71FFB707467B}" type="pres">
      <dgm:prSet presAssocID="{14033FA7-E129-4B14-B991-B37261E160D4}" presName="sibTrans" presStyleCnt="0"/>
      <dgm:spPr/>
    </dgm:pt>
    <dgm:pt modelId="{40BBB069-F74D-4E44-82E4-850EBE62BEAC}" type="pres">
      <dgm:prSet presAssocID="{AAC2F972-DF5D-4279-815C-D6DAE17770E1}" presName="compositeNode" presStyleCnt="0">
        <dgm:presLayoutVars>
          <dgm:bulletEnabled val="1"/>
        </dgm:presLayoutVars>
      </dgm:prSet>
      <dgm:spPr/>
    </dgm:pt>
    <dgm:pt modelId="{E79B892C-9BDC-412F-8317-A68F81D9A1AA}" type="pres">
      <dgm:prSet presAssocID="{AAC2F972-DF5D-4279-815C-D6DAE17770E1}" presName="bgRect" presStyleLbl="node1" presStyleIdx="2" presStyleCnt="3"/>
      <dgm:spPr/>
    </dgm:pt>
    <dgm:pt modelId="{13FA1395-44B1-4EF6-9B83-2EC59DA590A7}" type="pres">
      <dgm:prSet presAssocID="{AAC2F972-DF5D-4279-815C-D6DAE17770E1}" presName="parentNode" presStyleLbl="node1" presStyleIdx="2" presStyleCnt="3">
        <dgm:presLayoutVars>
          <dgm:chMax val="0"/>
          <dgm:bulletEnabled val="1"/>
        </dgm:presLayoutVars>
      </dgm:prSet>
      <dgm:spPr/>
    </dgm:pt>
    <dgm:pt modelId="{86E339DC-ED24-4B99-8DB4-19E0E31BF9A0}" type="pres">
      <dgm:prSet presAssocID="{AAC2F972-DF5D-4279-815C-D6DAE17770E1}" presName="childNode" presStyleLbl="node1" presStyleIdx="2" presStyleCnt="3">
        <dgm:presLayoutVars>
          <dgm:bulletEnabled val="1"/>
        </dgm:presLayoutVars>
      </dgm:prSet>
      <dgm:spPr/>
    </dgm:pt>
  </dgm:ptLst>
  <dgm:cxnLst>
    <dgm:cxn modelId="{3A4A0D08-42F7-4B5F-A115-E872B5C17A0B}" srcId="{2E4D063C-C2D2-4ED0-8486-FABE5F97342C}" destId="{06234C46-9B92-44AB-8B07-3D0E2A4B3491}" srcOrd="0" destOrd="0" parTransId="{49504906-AAB6-4483-8AB5-56FA2E025087}" sibTransId="{D4F4A639-6AFD-432C-B10E-D073CBF36CDE}"/>
    <dgm:cxn modelId="{6CBF8D19-82BC-427E-A5BB-89754899EF93}" type="presOf" srcId="{514FDA80-A59A-449E-A806-715F38405AFE}" destId="{8092E0BB-21F1-41B2-BE8E-70A6366BF416}" srcOrd="0" destOrd="0" presId="urn:microsoft.com/office/officeart/2005/8/layout/hProcess7"/>
    <dgm:cxn modelId="{B914A61B-EF0F-4BC1-9E5F-C09476EB303A}" type="presOf" srcId="{514FDA80-A59A-449E-A806-715F38405AFE}" destId="{AB95422E-C039-4ED3-922C-4470234A22D3}" srcOrd="1" destOrd="0" presId="urn:microsoft.com/office/officeart/2005/8/layout/hProcess7"/>
    <dgm:cxn modelId="{B9011640-452E-4B95-A17D-98C4364442DB}" type="presOf" srcId="{7DE3CE55-CFEA-4D02-A07A-88F4840F220F}" destId="{7B144AEC-F74B-44AF-9C2C-7EF529FF4F12}" srcOrd="0" destOrd="0" presId="urn:microsoft.com/office/officeart/2005/8/layout/hProcess7"/>
    <dgm:cxn modelId="{8587995B-466C-4309-9BE4-0F1C3C00CAA2}" type="presOf" srcId="{AAC2F972-DF5D-4279-815C-D6DAE17770E1}" destId="{E79B892C-9BDC-412F-8317-A68F81D9A1AA}" srcOrd="0" destOrd="0" presId="urn:microsoft.com/office/officeart/2005/8/layout/hProcess7"/>
    <dgm:cxn modelId="{0836B666-8B8D-446B-9646-A60FE6F09C3F}" type="presOf" srcId="{7B4D7494-16FD-45DD-BB79-7EC6FB5C3E50}" destId="{86E339DC-ED24-4B99-8DB4-19E0E31BF9A0}" srcOrd="0" destOrd="0" presId="urn:microsoft.com/office/officeart/2005/8/layout/hProcess7"/>
    <dgm:cxn modelId="{69651E6A-9341-4B93-9C96-ADEA954C08D5}" srcId="{EABAF47D-D974-4DE5-BFB3-C09018EF4DED}" destId="{2E4D063C-C2D2-4ED0-8486-FABE5F97342C}" srcOrd="1" destOrd="0" parTransId="{5A5AC62F-3A24-4829-9D93-C6BBBA35129C}" sibTransId="{14033FA7-E129-4B14-B991-B37261E160D4}"/>
    <dgm:cxn modelId="{1AC8396A-3F2B-4C43-8CEB-7C9A6CDCFA76}" type="presOf" srcId="{EABAF47D-D974-4DE5-BFB3-C09018EF4DED}" destId="{15D0671A-0C26-4FDE-9926-6ABB650329AF}" srcOrd="0" destOrd="0" presId="urn:microsoft.com/office/officeart/2005/8/layout/hProcess7"/>
    <dgm:cxn modelId="{4FD15D72-E617-45D0-BB8D-3CD1E811D840}" srcId="{AAC2F972-DF5D-4279-815C-D6DAE17770E1}" destId="{7B4D7494-16FD-45DD-BB79-7EC6FB5C3E50}" srcOrd="0" destOrd="0" parTransId="{F65FA7DB-F243-449E-AE14-E527C9AA3ABB}" sibTransId="{7A469E81-38D5-4EB4-BA96-7DE7A4D38612}"/>
    <dgm:cxn modelId="{CDFF7F75-3D9C-4990-807D-F83AB180B619}" type="presOf" srcId="{2E4D063C-C2D2-4ED0-8486-FABE5F97342C}" destId="{97B27284-2FFF-4A2E-8638-4A02C7727443}" srcOrd="0" destOrd="0" presId="urn:microsoft.com/office/officeart/2005/8/layout/hProcess7"/>
    <dgm:cxn modelId="{CC82968F-C7D4-4B71-8552-8CFD46D77244}" srcId="{514FDA80-A59A-449E-A806-715F38405AFE}" destId="{7DE3CE55-CFEA-4D02-A07A-88F4840F220F}" srcOrd="0" destOrd="0" parTransId="{6265EC84-DB5F-4241-AB5C-EFD2C2DC6B7B}" sibTransId="{953007BB-754B-4600-BBE5-A0910AB9F55A}"/>
    <dgm:cxn modelId="{95E26EAB-87F4-470A-8176-320E3F410F18}" srcId="{EABAF47D-D974-4DE5-BFB3-C09018EF4DED}" destId="{514FDA80-A59A-449E-A806-715F38405AFE}" srcOrd="0" destOrd="0" parTransId="{88439BC2-F23C-4AC0-903B-59F697FCF872}" sibTransId="{CF0011F6-153D-4F73-9211-69D46A0BEADC}"/>
    <dgm:cxn modelId="{93516DB0-82BC-40C9-B7FC-02B5F5E02CC8}" type="presOf" srcId="{AAC2F972-DF5D-4279-815C-D6DAE17770E1}" destId="{13FA1395-44B1-4EF6-9B83-2EC59DA590A7}" srcOrd="1" destOrd="0" presId="urn:microsoft.com/office/officeart/2005/8/layout/hProcess7"/>
    <dgm:cxn modelId="{5738D0D5-F8F9-47E6-80EA-2AEC77239234}" type="presOf" srcId="{2E4D063C-C2D2-4ED0-8486-FABE5F97342C}" destId="{4C68C7B5-9C54-4922-8F15-33C413179CC9}" srcOrd="1" destOrd="0" presId="urn:microsoft.com/office/officeart/2005/8/layout/hProcess7"/>
    <dgm:cxn modelId="{46D7EEE4-9C48-4211-8BE1-4F84F54FB51E}" type="presOf" srcId="{06234C46-9B92-44AB-8B07-3D0E2A4B3491}" destId="{93D7BDA0-5E41-4A80-8E7C-1FB730615B49}" srcOrd="0" destOrd="0" presId="urn:microsoft.com/office/officeart/2005/8/layout/hProcess7"/>
    <dgm:cxn modelId="{6346F0F2-8F80-4B56-B623-1D09A86F6F9E}" srcId="{EABAF47D-D974-4DE5-BFB3-C09018EF4DED}" destId="{AAC2F972-DF5D-4279-815C-D6DAE17770E1}" srcOrd="2" destOrd="0" parTransId="{32807EFC-AD07-4670-A1B4-25AFD0251ABE}" sibTransId="{9EB977C8-0316-49DF-BF69-8EEBD8020548}"/>
    <dgm:cxn modelId="{8C39AD25-3622-4DFA-9E51-1E35F5273E24}" type="presParOf" srcId="{15D0671A-0C26-4FDE-9926-6ABB650329AF}" destId="{0D4E846D-9DCF-49FE-BBA5-CB40E425E114}" srcOrd="0" destOrd="0" presId="urn:microsoft.com/office/officeart/2005/8/layout/hProcess7"/>
    <dgm:cxn modelId="{F7BC70E6-49F7-4267-ACF5-757A32760F1A}" type="presParOf" srcId="{0D4E846D-9DCF-49FE-BBA5-CB40E425E114}" destId="{8092E0BB-21F1-41B2-BE8E-70A6366BF416}" srcOrd="0" destOrd="0" presId="urn:microsoft.com/office/officeart/2005/8/layout/hProcess7"/>
    <dgm:cxn modelId="{1AAB3AD4-8379-4523-B6BB-AE491A2F116A}" type="presParOf" srcId="{0D4E846D-9DCF-49FE-BBA5-CB40E425E114}" destId="{AB95422E-C039-4ED3-922C-4470234A22D3}" srcOrd="1" destOrd="0" presId="urn:microsoft.com/office/officeart/2005/8/layout/hProcess7"/>
    <dgm:cxn modelId="{934BFD15-1873-4454-A65D-69CB50CBCC32}" type="presParOf" srcId="{0D4E846D-9DCF-49FE-BBA5-CB40E425E114}" destId="{7B144AEC-F74B-44AF-9C2C-7EF529FF4F12}" srcOrd="2" destOrd="0" presId="urn:microsoft.com/office/officeart/2005/8/layout/hProcess7"/>
    <dgm:cxn modelId="{13E03281-F35F-4C15-A507-ABE666D07872}" type="presParOf" srcId="{15D0671A-0C26-4FDE-9926-6ABB650329AF}" destId="{E1F397BB-1994-464F-A5FF-322B7686373A}" srcOrd="1" destOrd="0" presId="urn:microsoft.com/office/officeart/2005/8/layout/hProcess7"/>
    <dgm:cxn modelId="{F20B846D-FCE4-408C-9E9D-EB2B05D040BB}" type="presParOf" srcId="{15D0671A-0C26-4FDE-9926-6ABB650329AF}" destId="{25101D93-D70C-42B2-ADFB-4B93363A0BE5}" srcOrd="2" destOrd="0" presId="urn:microsoft.com/office/officeart/2005/8/layout/hProcess7"/>
    <dgm:cxn modelId="{D0C79046-3006-4329-A52C-5CAC211EF35C}" type="presParOf" srcId="{25101D93-D70C-42B2-ADFB-4B93363A0BE5}" destId="{927495B0-182F-467D-92A7-83562F81FDDA}" srcOrd="0" destOrd="0" presId="urn:microsoft.com/office/officeart/2005/8/layout/hProcess7"/>
    <dgm:cxn modelId="{7FA28834-6C6F-4A49-B092-5CBBD3732570}" type="presParOf" srcId="{25101D93-D70C-42B2-ADFB-4B93363A0BE5}" destId="{9F7D049B-0555-4610-86D8-3F8137F4ED0E}" srcOrd="1" destOrd="0" presId="urn:microsoft.com/office/officeart/2005/8/layout/hProcess7"/>
    <dgm:cxn modelId="{6BD03CDD-4CBB-4FAB-8E3A-A982824EB9BC}" type="presParOf" srcId="{25101D93-D70C-42B2-ADFB-4B93363A0BE5}" destId="{63619872-AD8B-41F5-AE08-CF09AFD3E7BE}" srcOrd="2" destOrd="0" presId="urn:microsoft.com/office/officeart/2005/8/layout/hProcess7"/>
    <dgm:cxn modelId="{93ADA807-AFD1-4717-8C8A-1F0F27EBC45B}" type="presParOf" srcId="{15D0671A-0C26-4FDE-9926-6ABB650329AF}" destId="{3DD216CF-EE91-4EFD-8DC4-14E7C006C2A3}" srcOrd="3" destOrd="0" presId="urn:microsoft.com/office/officeart/2005/8/layout/hProcess7"/>
    <dgm:cxn modelId="{D2FB0059-75D9-4102-8E83-DF8FE59E6298}" type="presParOf" srcId="{15D0671A-0C26-4FDE-9926-6ABB650329AF}" destId="{76A598D2-DD84-46EE-BDE0-C6476FC2BC1F}" srcOrd="4" destOrd="0" presId="urn:microsoft.com/office/officeart/2005/8/layout/hProcess7"/>
    <dgm:cxn modelId="{B84E4368-A1E3-4EC1-9CB0-E157828130FA}" type="presParOf" srcId="{76A598D2-DD84-46EE-BDE0-C6476FC2BC1F}" destId="{97B27284-2FFF-4A2E-8638-4A02C7727443}" srcOrd="0" destOrd="0" presId="urn:microsoft.com/office/officeart/2005/8/layout/hProcess7"/>
    <dgm:cxn modelId="{1C2459F5-BDDE-43A6-AFC7-1FE94C41101D}" type="presParOf" srcId="{76A598D2-DD84-46EE-BDE0-C6476FC2BC1F}" destId="{4C68C7B5-9C54-4922-8F15-33C413179CC9}" srcOrd="1" destOrd="0" presId="urn:microsoft.com/office/officeart/2005/8/layout/hProcess7"/>
    <dgm:cxn modelId="{12EA2CE2-0C40-4BD4-A6DD-06DEAF749A60}" type="presParOf" srcId="{76A598D2-DD84-46EE-BDE0-C6476FC2BC1F}" destId="{93D7BDA0-5E41-4A80-8E7C-1FB730615B49}" srcOrd="2" destOrd="0" presId="urn:microsoft.com/office/officeart/2005/8/layout/hProcess7"/>
    <dgm:cxn modelId="{03FFCB0A-C577-42D6-BBC9-E1621501A833}" type="presParOf" srcId="{15D0671A-0C26-4FDE-9926-6ABB650329AF}" destId="{6187B39E-480B-4165-8BAF-7BCECCCC583C}" srcOrd="5" destOrd="0" presId="urn:microsoft.com/office/officeart/2005/8/layout/hProcess7"/>
    <dgm:cxn modelId="{893EECF8-9A30-4D17-980D-06FB24108105}" type="presParOf" srcId="{15D0671A-0C26-4FDE-9926-6ABB650329AF}" destId="{562D8FFC-3CCF-426B-880D-73962437C2D6}" srcOrd="6" destOrd="0" presId="urn:microsoft.com/office/officeart/2005/8/layout/hProcess7"/>
    <dgm:cxn modelId="{C6D3AB86-9CF8-4692-997E-70CE5976EFCD}" type="presParOf" srcId="{562D8FFC-3CCF-426B-880D-73962437C2D6}" destId="{256FCBFB-DFBC-4C50-ADCB-3F158B431D94}" srcOrd="0" destOrd="0" presId="urn:microsoft.com/office/officeart/2005/8/layout/hProcess7"/>
    <dgm:cxn modelId="{123F2207-4890-4EF2-BE32-21588756A8B1}" type="presParOf" srcId="{562D8FFC-3CCF-426B-880D-73962437C2D6}" destId="{7AD2DD0E-59AC-49F3-97FB-4EF29B2DF00A}" srcOrd="1" destOrd="0" presId="urn:microsoft.com/office/officeart/2005/8/layout/hProcess7"/>
    <dgm:cxn modelId="{0E62EA22-D31C-4DDE-BA12-6B52A57B8ADA}" type="presParOf" srcId="{562D8FFC-3CCF-426B-880D-73962437C2D6}" destId="{20EF5AD3-603E-4C7C-AC7C-28B50B8770E4}" srcOrd="2" destOrd="0" presId="urn:microsoft.com/office/officeart/2005/8/layout/hProcess7"/>
    <dgm:cxn modelId="{F3E80921-2318-4FAE-A90A-FFD2BE4FA7F7}" type="presParOf" srcId="{15D0671A-0C26-4FDE-9926-6ABB650329AF}" destId="{07F16081-B3FB-41B3-938C-71FFB707467B}" srcOrd="7" destOrd="0" presId="urn:microsoft.com/office/officeart/2005/8/layout/hProcess7"/>
    <dgm:cxn modelId="{151F8836-550C-46EB-B2EE-8476B63A7853}" type="presParOf" srcId="{15D0671A-0C26-4FDE-9926-6ABB650329AF}" destId="{40BBB069-F74D-4E44-82E4-850EBE62BEAC}" srcOrd="8" destOrd="0" presId="urn:microsoft.com/office/officeart/2005/8/layout/hProcess7"/>
    <dgm:cxn modelId="{9783FD7A-33E0-4C0A-A7F3-E4F86183987F}" type="presParOf" srcId="{40BBB069-F74D-4E44-82E4-850EBE62BEAC}" destId="{E79B892C-9BDC-412F-8317-A68F81D9A1AA}" srcOrd="0" destOrd="0" presId="urn:microsoft.com/office/officeart/2005/8/layout/hProcess7"/>
    <dgm:cxn modelId="{30A93CF5-31DA-49BE-AD70-BB8DD8534573}" type="presParOf" srcId="{40BBB069-F74D-4E44-82E4-850EBE62BEAC}" destId="{13FA1395-44B1-4EF6-9B83-2EC59DA590A7}" srcOrd="1" destOrd="0" presId="urn:microsoft.com/office/officeart/2005/8/layout/hProcess7"/>
    <dgm:cxn modelId="{1EBC4804-30EC-426D-8CE9-5141D8960467}" type="presParOf" srcId="{40BBB069-F74D-4E44-82E4-850EBE62BEAC}" destId="{86E339DC-ED24-4B99-8DB4-19E0E31BF9A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14E8C-2F1E-40A5-8AF9-D7528A8373C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25B4B47-0245-4D0E-87B4-9723888AD024}">
      <dgm:prSet phldrT="[Text]"/>
      <dgm:spPr/>
      <dgm:t>
        <a:bodyPr/>
        <a:lstStyle/>
        <a:p>
          <a:r>
            <a:rPr lang="en-GB" dirty="0"/>
            <a:t>Personal development</a:t>
          </a:r>
        </a:p>
      </dgm:t>
    </dgm:pt>
    <dgm:pt modelId="{EE6B8B32-6F36-478F-9936-4D66987362C6}" type="parTrans" cxnId="{1D0B5901-F917-47D8-A8AF-AD69E8F225CC}">
      <dgm:prSet/>
      <dgm:spPr/>
      <dgm:t>
        <a:bodyPr/>
        <a:lstStyle/>
        <a:p>
          <a:endParaRPr lang="en-GB"/>
        </a:p>
      </dgm:t>
    </dgm:pt>
    <dgm:pt modelId="{D74D37BB-5F62-4E44-B920-10452217BD2E}" type="sibTrans" cxnId="{1D0B5901-F917-47D8-A8AF-AD69E8F225CC}">
      <dgm:prSet/>
      <dgm:spPr/>
      <dgm:t>
        <a:bodyPr/>
        <a:lstStyle/>
        <a:p>
          <a:endParaRPr lang="en-GB"/>
        </a:p>
      </dgm:t>
    </dgm:pt>
    <dgm:pt modelId="{BB4C90CC-9350-4899-8EC2-AD76B50DAAC7}">
      <dgm:prSet phldrT="[Text]"/>
      <dgm:spPr/>
      <dgm:t>
        <a:bodyPr/>
        <a:lstStyle/>
        <a:p>
          <a:r>
            <a:rPr lang="en-GB" dirty="0"/>
            <a:t>Well being</a:t>
          </a:r>
        </a:p>
      </dgm:t>
    </dgm:pt>
    <dgm:pt modelId="{35AE862B-54BF-472D-844E-5D45EE4CF3FD}" type="parTrans" cxnId="{6D26C625-22A2-487D-ADD5-85F7132D594C}">
      <dgm:prSet/>
      <dgm:spPr/>
      <dgm:t>
        <a:bodyPr/>
        <a:lstStyle/>
        <a:p>
          <a:endParaRPr lang="en-GB"/>
        </a:p>
      </dgm:t>
    </dgm:pt>
    <dgm:pt modelId="{FC8A7E08-796B-4C75-B4FA-BC67B893ED02}" type="sibTrans" cxnId="{6D26C625-22A2-487D-ADD5-85F7132D594C}">
      <dgm:prSet/>
      <dgm:spPr/>
      <dgm:t>
        <a:bodyPr/>
        <a:lstStyle/>
        <a:p>
          <a:endParaRPr lang="en-GB"/>
        </a:p>
      </dgm:t>
    </dgm:pt>
    <dgm:pt modelId="{8CFC3034-BB62-4774-AEF1-E0D9239D0322}">
      <dgm:prSet phldrT="[Text]"/>
      <dgm:spPr/>
      <dgm:t>
        <a:bodyPr/>
        <a:lstStyle/>
        <a:p>
          <a:r>
            <a:rPr lang="en-GB" dirty="0"/>
            <a:t>Values &amp; Morals</a:t>
          </a:r>
        </a:p>
      </dgm:t>
    </dgm:pt>
    <dgm:pt modelId="{CD517AA6-B74F-4FF4-BC1D-D0C0B57F838F}" type="parTrans" cxnId="{B1677D18-104A-4521-B3F3-86C9312C3F06}">
      <dgm:prSet/>
      <dgm:spPr/>
      <dgm:t>
        <a:bodyPr/>
        <a:lstStyle/>
        <a:p>
          <a:endParaRPr lang="en-GB"/>
        </a:p>
      </dgm:t>
    </dgm:pt>
    <dgm:pt modelId="{33B3E3AE-8933-40FF-99B0-9F258498DEEE}" type="sibTrans" cxnId="{B1677D18-104A-4521-B3F3-86C9312C3F06}">
      <dgm:prSet/>
      <dgm:spPr/>
      <dgm:t>
        <a:bodyPr/>
        <a:lstStyle/>
        <a:p>
          <a:endParaRPr lang="en-GB"/>
        </a:p>
      </dgm:t>
    </dgm:pt>
    <dgm:pt modelId="{965D7EB2-5193-44FB-9809-8DEB25FA661C}">
      <dgm:prSet phldrT="[Text]"/>
      <dgm:spPr/>
      <dgm:t>
        <a:bodyPr/>
        <a:lstStyle/>
        <a:p>
          <a:r>
            <a:rPr lang="en-GB" dirty="0"/>
            <a:t>Transferable skills</a:t>
          </a:r>
        </a:p>
      </dgm:t>
    </dgm:pt>
    <dgm:pt modelId="{DFDDB35D-57B6-4EAB-BCC8-1B48966A421A}" type="parTrans" cxnId="{65CC3E26-749D-4933-A7B2-2C92385E5B3E}">
      <dgm:prSet/>
      <dgm:spPr/>
      <dgm:t>
        <a:bodyPr/>
        <a:lstStyle/>
        <a:p>
          <a:endParaRPr lang="en-GB"/>
        </a:p>
      </dgm:t>
    </dgm:pt>
    <dgm:pt modelId="{1B3565BD-F8DB-4F96-9B52-5B85911F07D9}" type="sibTrans" cxnId="{65CC3E26-749D-4933-A7B2-2C92385E5B3E}">
      <dgm:prSet/>
      <dgm:spPr/>
      <dgm:t>
        <a:bodyPr/>
        <a:lstStyle/>
        <a:p>
          <a:endParaRPr lang="en-GB"/>
        </a:p>
      </dgm:t>
    </dgm:pt>
    <dgm:pt modelId="{03E6C754-E2FA-49DF-BBA6-BC4CDBC2CDD1}">
      <dgm:prSet phldrT="[Text]"/>
      <dgm:spPr/>
      <dgm:t>
        <a:bodyPr/>
        <a:lstStyle/>
        <a:p>
          <a:r>
            <a:rPr lang="en-GB" dirty="0"/>
            <a:t>Social benefit</a:t>
          </a:r>
        </a:p>
      </dgm:t>
    </dgm:pt>
    <dgm:pt modelId="{28C2BC47-206C-4405-8ACC-D63F67DFBAA7}" type="parTrans" cxnId="{10F60C62-D794-4853-9344-D9AECAA7CF46}">
      <dgm:prSet/>
      <dgm:spPr/>
      <dgm:t>
        <a:bodyPr/>
        <a:lstStyle/>
        <a:p>
          <a:endParaRPr lang="en-GB"/>
        </a:p>
      </dgm:t>
    </dgm:pt>
    <dgm:pt modelId="{3C1E5D9E-B9A3-4BD7-AE4B-641D014C25C4}" type="sibTrans" cxnId="{10F60C62-D794-4853-9344-D9AECAA7CF46}">
      <dgm:prSet/>
      <dgm:spPr/>
      <dgm:t>
        <a:bodyPr/>
        <a:lstStyle/>
        <a:p>
          <a:endParaRPr lang="en-GB"/>
        </a:p>
      </dgm:t>
    </dgm:pt>
    <dgm:pt modelId="{0F788924-EAF4-48A5-9AC6-33554004FC52}" type="pres">
      <dgm:prSet presAssocID="{17914E8C-2F1E-40A5-8AF9-D7528A8373CC}" presName="diagram" presStyleCnt="0">
        <dgm:presLayoutVars>
          <dgm:dir/>
          <dgm:resizeHandles val="exact"/>
        </dgm:presLayoutVars>
      </dgm:prSet>
      <dgm:spPr/>
    </dgm:pt>
    <dgm:pt modelId="{A5762BE2-7BDC-404E-9BE6-F4D6E3CE76B9}" type="pres">
      <dgm:prSet presAssocID="{025B4B47-0245-4D0E-87B4-9723888AD024}" presName="node" presStyleLbl="node1" presStyleIdx="0" presStyleCnt="5">
        <dgm:presLayoutVars>
          <dgm:bulletEnabled val="1"/>
        </dgm:presLayoutVars>
      </dgm:prSet>
      <dgm:spPr/>
    </dgm:pt>
    <dgm:pt modelId="{C530CB2A-D3B4-431D-92EC-5E90F8B61784}" type="pres">
      <dgm:prSet presAssocID="{D74D37BB-5F62-4E44-B920-10452217BD2E}" presName="sibTrans" presStyleCnt="0"/>
      <dgm:spPr/>
    </dgm:pt>
    <dgm:pt modelId="{FB03FDBB-BAAB-459A-B35A-712CDFE7E455}" type="pres">
      <dgm:prSet presAssocID="{BB4C90CC-9350-4899-8EC2-AD76B50DAAC7}" presName="node" presStyleLbl="node1" presStyleIdx="1" presStyleCnt="5">
        <dgm:presLayoutVars>
          <dgm:bulletEnabled val="1"/>
        </dgm:presLayoutVars>
      </dgm:prSet>
      <dgm:spPr/>
    </dgm:pt>
    <dgm:pt modelId="{7544F40C-2C7A-415A-A836-BCBD2754348A}" type="pres">
      <dgm:prSet presAssocID="{FC8A7E08-796B-4C75-B4FA-BC67B893ED02}" presName="sibTrans" presStyleCnt="0"/>
      <dgm:spPr/>
    </dgm:pt>
    <dgm:pt modelId="{7D0F0D84-1F10-464A-93C9-12F1382E2BD2}" type="pres">
      <dgm:prSet presAssocID="{8CFC3034-BB62-4774-AEF1-E0D9239D0322}" presName="node" presStyleLbl="node1" presStyleIdx="2" presStyleCnt="5">
        <dgm:presLayoutVars>
          <dgm:bulletEnabled val="1"/>
        </dgm:presLayoutVars>
      </dgm:prSet>
      <dgm:spPr/>
    </dgm:pt>
    <dgm:pt modelId="{08C204A5-75E2-44AF-8E23-C38E73A5116C}" type="pres">
      <dgm:prSet presAssocID="{33B3E3AE-8933-40FF-99B0-9F258498DEEE}" presName="sibTrans" presStyleCnt="0"/>
      <dgm:spPr/>
    </dgm:pt>
    <dgm:pt modelId="{DF437471-7D34-4AB4-87FC-A16CDE757CA5}" type="pres">
      <dgm:prSet presAssocID="{965D7EB2-5193-44FB-9809-8DEB25FA661C}" presName="node" presStyleLbl="node1" presStyleIdx="3" presStyleCnt="5">
        <dgm:presLayoutVars>
          <dgm:bulletEnabled val="1"/>
        </dgm:presLayoutVars>
      </dgm:prSet>
      <dgm:spPr/>
    </dgm:pt>
    <dgm:pt modelId="{172FAFDD-6226-4037-A0A0-ED6190ED47D4}" type="pres">
      <dgm:prSet presAssocID="{1B3565BD-F8DB-4F96-9B52-5B85911F07D9}" presName="sibTrans" presStyleCnt="0"/>
      <dgm:spPr/>
    </dgm:pt>
    <dgm:pt modelId="{BDDF154C-72EF-472D-A0FE-C48E9272D3F8}" type="pres">
      <dgm:prSet presAssocID="{03E6C754-E2FA-49DF-BBA6-BC4CDBC2CDD1}" presName="node" presStyleLbl="node1" presStyleIdx="4" presStyleCnt="5">
        <dgm:presLayoutVars>
          <dgm:bulletEnabled val="1"/>
        </dgm:presLayoutVars>
      </dgm:prSet>
      <dgm:spPr/>
    </dgm:pt>
  </dgm:ptLst>
  <dgm:cxnLst>
    <dgm:cxn modelId="{1D0B5901-F917-47D8-A8AF-AD69E8F225CC}" srcId="{17914E8C-2F1E-40A5-8AF9-D7528A8373CC}" destId="{025B4B47-0245-4D0E-87B4-9723888AD024}" srcOrd="0" destOrd="0" parTransId="{EE6B8B32-6F36-478F-9936-4D66987362C6}" sibTransId="{D74D37BB-5F62-4E44-B920-10452217BD2E}"/>
    <dgm:cxn modelId="{B1677D18-104A-4521-B3F3-86C9312C3F06}" srcId="{17914E8C-2F1E-40A5-8AF9-D7528A8373CC}" destId="{8CFC3034-BB62-4774-AEF1-E0D9239D0322}" srcOrd="2" destOrd="0" parTransId="{CD517AA6-B74F-4FF4-BC1D-D0C0B57F838F}" sibTransId="{33B3E3AE-8933-40FF-99B0-9F258498DEEE}"/>
    <dgm:cxn modelId="{6D26C625-22A2-487D-ADD5-85F7132D594C}" srcId="{17914E8C-2F1E-40A5-8AF9-D7528A8373CC}" destId="{BB4C90CC-9350-4899-8EC2-AD76B50DAAC7}" srcOrd="1" destOrd="0" parTransId="{35AE862B-54BF-472D-844E-5D45EE4CF3FD}" sibTransId="{FC8A7E08-796B-4C75-B4FA-BC67B893ED02}"/>
    <dgm:cxn modelId="{65CC3E26-749D-4933-A7B2-2C92385E5B3E}" srcId="{17914E8C-2F1E-40A5-8AF9-D7528A8373CC}" destId="{965D7EB2-5193-44FB-9809-8DEB25FA661C}" srcOrd="3" destOrd="0" parTransId="{DFDDB35D-57B6-4EAB-BCC8-1B48966A421A}" sibTransId="{1B3565BD-F8DB-4F96-9B52-5B85911F07D9}"/>
    <dgm:cxn modelId="{D1A39633-3F5C-4A83-BA7D-46DFF409AE52}" type="presOf" srcId="{965D7EB2-5193-44FB-9809-8DEB25FA661C}" destId="{DF437471-7D34-4AB4-87FC-A16CDE757CA5}" srcOrd="0" destOrd="0" presId="urn:microsoft.com/office/officeart/2005/8/layout/default"/>
    <dgm:cxn modelId="{10F60C62-D794-4853-9344-D9AECAA7CF46}" srcId="{17914E8C-2F1E-40A5-8AF9-D7528A8373CC}" destId="{03E6C754-E2FA-49DF-BBA6-BC4CDBC2CDD1}" srcOrd="4" destOrd="0" parTransId="{28C2BC47-206C-4405-8ACC-D63F67DFBAA7}" sibTransId="{3C1E5D9E-B9A3-4BD7-AE4B-641D014C25C4}"/>
    <dgm:cxn modelId="{009AB173-2237-4626-B349-FBAA4BE33E29}" type="presOf" srcId="{17914E8C-2F1E-40A5-8AF9-D7528A8373CC}" destId="{0F788924-EAF4-48A5-9AC6-33554004FC52}" srcOrd="0" destOrd="0" presId="urn:microsoft.com/office/officeart/2005/8/layout/default"/>
    <dgm:cxn modelId="{8F358D56-6F9B-4F9F-8F8D-9A75533BFE57}" type="presOf" srcId="{8CFC3034-BB62-4774-AEF1-E0D9239D0322}" destId="{7D0F0D84-1F10-464A-93C9-12F1382E2BD2}" srcOrd="0" destOrd="0" presId="urn:microsoft.com/office/officeart/2005/8/layout/default"/>
    <dgm:cxn modelId="{B1EE1F7A-FC26-4DEF-A1A6-7B7882E1C99D}" type="presOf" srcId="{03E6C754-E2FA-49DF-BBA6-BC4CDBC2CDD1}" destId="{BDDF154C-72EF-472D-A0FE-C48E9272D3F8}" srcOrd="0" destOrd="0" presId="urn:microsoft.com/office/officeart/2005/8/layout/default"/>
    <dgm:cxn modelId="{F334DBA5-1A9B-43F5-9C54-709208A42501}" type="presOf" srcId="{BB4C90CC-9350-4899-8EC2-AD76B50DAAC7}" destId="{FB03FDBB-BAAB-459A-B35A-712CDFE7E455}" srcOrd="0" destOrd="0" presId="urn:microsoft.com/office/officeart/2005/8/layout/default"/>
    <dgm:cxn modelId="{C6A250DB-CB18-4430-9783-9619B3A8768D}" type="presOf" srcId="{025B4B47-0245-4D0E-87B4-9723888AD024}" destId="{A5762BE2-7BDC-404E-9BE6-F4D6E3CE76B9}" srcOrd="0" destOrd="0" presId="urn:microsoft.com/office/officeart/2005/8/layout/default"/>
    <dgm:cxn modelId="{04C46FEC-3841-4535-B19F-49EFCED4CAA2}" type="presParOf" srcId="{0F788924-EAF4-48A5-9AC6-33554004FC52}" destId="{A5762BE2-7BDC-404E-9BE6-F4D6E3CE76B9}" srcOrd="0" destOrd="0" presId="urn:microsoft.com/office/officeart/2005/8/layout/default"/>
    <dgm:cxn modelId="{6DF4B413-3723-482B-933D-D63B66D0631D}" type="presParOf" srcId="{0F788924-EAF4-48A5-9AC6-33554004FC52}" destId="{C530CB2A-D3B4-431D-92EC-5E90F8B61784}" srcOrd="1" destOrd="0" presId="urn:microsoft.com/office/officeart/2005/8/layout/default"/>
    <dgm:cxn modelId="{2549A7FB-904E-4084-90D3-FB2F7361C8D8}" type="presParOf" srcId="{0F788924-EAF4-48A5-9AC6-33554004FC52}" destId="{FB03FDBB-BAAB-459A-B35A-712CDFE7E455}" srcOrd="2" destOrd="0" presId="urn:microsoft.com/office/officeart/2005/8/layout/default"/>
    <dgm:cxn modelId="{D8DD39D2-424D-4659-BD8D-D9F9AA557F17}" type="presParOf" srcId="{0F788924-EAF4-48A5-9AC6-33554004FC52}" destId="{7544F40C-2C7A-415A-A836-BCBD2754348A}" srcOrd="3" destOrd="0" presId="urn:microsoft.com/office/officeart/2005/8/layout/default"/>
    <dgm:cxn modelId="{D6035421-128E-4623-A0E4-F9304794DE4B}" type="presParOf" srcId="{0F788924-EAF4-48A5-9AC6-33554004FC52}" destId="{7D0F0D84-1F10-464A-93C9-12F1382E2BD2}" srcOrd="4" destOrd="0" presId="urn:microsoft.com/office/officeart/2005/8/layout/default"/>
    <dgm:cxn modelId="{D2D24CAD-6283-4D84-AD5A-CB675BC3BFB8}" type="presParOf" srcId="{0F788924-EAF4-48A5-9AC6-33554004FC52}" destId="{08C204A5-75E2-44AF-8E23-C38E73A5116C}" srcOrd="5" destOrd="0" presId="urn:microsoft.com/office/officeart/2005/8/layout/default"/>
    <dgm:cxn modelId="{5A0BEBA2-0F72-49A1-A82C-3E118EBA4F64}" type="presParOf" srcId="{0F788924-EAF4-48A5-9AC6-33554004FC52}" destId="{DF437471-7D34-4AB4-87FC-A16CDE757CA5}" srcOrd="6" destOrd="0" presId="urn:microsoft.com/office/officeart/2005/8/layout/default"/>
    <dgm:cxn modelId="{15E896AD-1507-42D1-9FE8-BA3D29C3DA10}" type="presParOf" srcId="{0F788924-EAF4-48A5-9AC6-33554004FC52}" destId="{172FAFDD-6226-4037-A0A0-ED6190ED47D4}" srcOrd="7" destOrd="0" presId="urn:microsoft.com/office/officeart/2005/8/layout/default"/>
    <dgm:cxn modelId="{F89CD7BF-0412-40BF-9F4B-B6FDFF18FB6C}" type="presParOf" srcId="{0F788924-EAF4-48A5-9AC6-33554004FC52}" destId="{BDDF154C-72EF-472D-A0FE-C48E9272D3F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82A30D-FA0F-43C3-8AB2-0940A65537FF}" type="doc">
      <dgm:prSet loTypeId="urn:diagrams.loki3.com/VaryingWidthList" loCatId="list" qsTypeId="urn:microsoft.com/office/officeart/2005/8/quickstyle/simple1" qsCatId="simple" csTypeId="urn:microsoft.com/office/officeart/2005/8/colors/colorful3" csCatId="colorful" phldr="1"/>
      <dgm:spPr/>
    </dgm:pt>
    <dgm:pt modelId="{5424BC3D-E7DB-457E-A024-756502A11FBA}">
      <dgm:prSet phldrT="[Text]"/>
      <dgm:spPr/>
      <dgm:t>
        <a:bodyPr/>
        <a:lstStyle/>
        <a:p>
          <a:r>
            <a:rPr lang="en-GB" dirty="0"/>
            <a:t>Celebrating the diversity within your parent community</a:t>
          </a:r>
        </a:p>
      </dgm:t>
    </dgm:pt>
    <dgm:pt modelId="{BD3D4C7C-7D56-4120-B53C-F0657E3E57F5}" type="parTrans" cxnId="{33AC2C89-8810-4346-87EF-3DC5C2FD8CC6}">
      <dgm:prSet/>
      <dgm:spPr/>
      <dgm:t>
        <a:bodyPr/>
        <a:lstStyle/>
        <a:p>
          <a:endParaRPr lang="en-GB"/>
        </a:p>
      </dgm:t>
    </dgm:pt>
    <dgm:pt modelId="{6F84580C-3525-4D98-8E1D-F96181B288A1}" type="sibTrans" cxnId="{33AC2C89-8810-4346-87EF-3DC5C2FD8CC6}">
      <dgm:prSet/>
      <dgm:spPr/>
      <dgm:t>
        <a:bodyPr/>
        <a:lstStyle/>
        <a:p>
          <a:endParaRPr lang="en-GB"/>
        </a:p>
      </dgm:t>
    </dgm:pt>
    <dgm:pt modelId="{DC5C5209-0373-43BB-841D-A6048124740F}">
      <dgm:prSet phldrT="[Text]"/>
      <dgm:spPr/>
      <dgm:t>
        <a:bodyPr/>
        <a:lstStyle/>
        <a:p>
          <a:r>
            <a:rPr lang="en-GB" dirty="0"/>
            <a:t>Active engagement with other faiths in mono-cultural settings</a:t>
          </a:r>
        </a:p>
      </dgm:t>
    </dgm:pt>
    <dgm:pt modelId="{8988B2C3-EA8A-4241-B03F-6C54D894EB9B}" type="parTrans" cxnId="{D3C396F2-7A2C-456D-8242-09505CDD38F0}">
      <dgm:prSet/>
      <dgm:spPr/>
      <dgm:t>
        <a:bodyPr/>
        <a:lstStyle/>
        <a:p>
          <a:endParaRPr lang="en-GB"/>
        </a:p>
      </dgm:t>
    </dgm:pt>
    <dgm:pt modelId="{5E1DDC92-4E34-4A58-90DE-DD5D4A288448}" type="sibTrans" cxnId="{D3C396F2-7A2C-456D-8242-09505CDD38F0}">
      <dgm:prSet/>
      <dgm:spPr/>
      <dgm:t>
        <a:bodyPr/>
        <a:lstStyle/>
        <a:p>
          <a:endParaRPr lang="en-GB"/>
        </a:p>
      </dgm:t>
    </dgm:pt>
    <dgm:pt modelId="{693A8487-9B63-41F9-B597-4940A9F128E6}">
      <dgm:prSet phldrT="[Text]"/>
      <dgm:spPr/>
      <dgm:t>
        <a:bodyPr/>
        <a:lstStyle/>
        <a:p>
          <a:r>
            <a:rPr lang="en-GB" dirty="0"/>
            <a:t>Faith food cafes</a:t>
          </a:r>
        </a:p>
      </dgm:t>
    </dgm:pt>
    <dgm:pt modelId="{CB26460C-FE15-43A1-A649-57AE75E7F631}" type="parTrans" cxnId="{76F5D0CD-CB9A-4CEC-93C1-7A0C20D3881F}">
      <dgm:prSet/>
      <dgm:spPr/>
      <dgm:t>
        <a:bodyPr/>
        <a:lstStyle/>
        <a:p>
          <a:endParaRPr lang="en-GB"/>
        </a:p>
      </dgm:t>
    </dgm:pt>
    <dgm:pt modelId="{5E77F410-E357-4FA3-BA9A-B7A0AA71F3DF}" type="sibTrans" cxnId="{76F5D0CD-CB9A-4CEC-93C1-7A0C20D3881F}">
      <dgm:prSet/>
      <dgm:spPr/>
      <dgm:t>
        <a:bodyPr/>
        <a:lstStyle/>
        <a:p>
          <a:endParaRPr lang="en-GB"/>
        </a:p>
      </dgm:t>
    </dgm:pt>
    <dgm:pt modelId="{606EC3BC-C2B6-4F27-9FFE-EFA4B1EE6079}">
      <dgm:prSet/>
      <dgm:spPr/>
      <dgm:t>
        <a:bodyPr/>
        <a:lstStyle/>
        <a:p>
          <a:r>
            <a:rPr lang="en-GB" dirty="0"/>
            <a:t>RE and careers pathways (True Tube My Future, My Career, My RE)</a:t>
          </a:r>
        </a:p>
      </dgm:t>
    </dgm:pt>
    <dgm:pt modelId="{99B14F82-515A-4E0B-A6D1-85532EA0CE27}" type="parTrans" cxnId="{1E085D69-84E6-4649-8A95-2F61F6AAD2A1}">
      <dgm:prSet/>
      <dgm:spPr/>
      <dgm:t>
        <a:bodyPr/>
        <a:lstStyle/>
        <a:p>
          <a:endParaRPr lang="en-GB"/>
        </a:p>
      </dgm:t>
    </dgm:pt>
    <dgm:pt modelId="{870E8D36-2C43-44C2-94D0-91779EC6BA4B}" type="sibTrans" cxnId="{1E085D69-84E6-4649-8A95-2F61F6AAD2A1}">
      <dgm:prSet/>
      <dgm:spPr/>
      <dgm:t>
        <a:bodyPr/>
        <a:lstStyle/>
        <a:p>
          <a:endParaRPr lang="en-GB"/>
        </a:p>
      </dgm:t>
    </dgm:pt>
    <dgm:pt modelId="{7164FE0D-B0CD-407D-B9D4-11FA2C1D3EF0}" type="pres">
      <dgm:prSet presAssocID="{9782A30D-FA0F-43C3-8AB2-0940A65537FF}" presName="Name0" presStyleCnt="0">
        <dgm:presLayoutVars>
          <dgm:resizeHandles/>
        </dgm:presLayoutVars>
      </dgm:prSet>
      <dgm:spPr/>
    </dgm:pt>
    <dgm:pt modelId="{334247F5-79F6-46E0-85E7-07B3CA705C1D}" type="pres">
      <dgm:prSet presAssocID="{5424BC3D-E7DB-457E-A024-756502A11FBA}" presName="text" presStyleLbl="node1" presStyleIdx="0" presStyleCnt="4" custScaleX="1020113">
        <dgm:presLayoutVars>
          <dgm:bulletEnabled val="1"/>
        </dgm:presLayoutVars>
      </dgm:prSet>
      <dgm:spPr/>
    </dgm:pt>
    <dgm:pt modelId="{30BAA4A7-9C38-415D-AE73-235B582C7EC5}" type="pres">
      <dgm:prSet presAssocID="{6F84580C-3525-4D98-8E1D-F96181B288A1}" presName="space" presStyleCnt="0"/>
      <dgm:spPr/>
    </dgm:pt>
    <dgm:pt modelId="{B3DBD524-6A0E-47AF-A2F0-4B908E3C15ED}" type="pres">
      <dgm:prSet presAssocID="{DC5C5209-0373-43BB-841D-A6048124740F}" presName="text" presStyleLbl="node1" presStyleIdx="1" presStyleCnt="4" custScaleX="1020113">
        <dgm:presLayoutVars>
          <dgm:bulletEnabled val="1"/>
        </dgm:presLayoutVars>
      </dgm:prSet>
      <dgm:spPr/>
    </dgm:pt>
    <dgm:pt modelId="{4BDD5F2F-8533-4664-8320-888FD5BCBA3B}" type="pres">
      <dgm:prSet presAssocID="{5E1DDC92-4E34-4A58-90DE-DD5D4A288448}" presName="space" presStyleCnt="0"/>
      <dgm:spPr/>
    </dgm:pt>
    <dgm:pt modelId="{90FD35C1-9E90-4075-9269-8E58F6693A74}" type="pres">
      <dgm:prSet presAssocID="{693A8487-9B63-41F9-B597-4940A9F128E6}" presName="text" presStyleLbl="node1" presStyleIdx="2" presStyleCnt="4" custScaleX="1020113">
        <dgm:presLayoutVars>
          <dgm:bulletEnabled val="1"/>
        </dgm:presLayoutVars>
      </dgm:prSet>
      <dgm:spPr/>
    </dgm:pt>
    <dgm:pt modelId="{0A961949-32E1-4AE0-8601-42526A7FFF79}" type="pres">
      <dgm:prSet presAssocID="{5E77F410-E357-4FA3-BA9A-B7A0AA71F3DF}" presName="space" presStyleCnt="0"/>
      <dgm:spPr/>
    </dgm:pt>
    <dgm:pt modelId="{A163BF29-3AC5-4700-A8FF-BAB5CCC418EB}" type="pres">
      <dgm:prSet presAssocID="{606EC3BC-C2B6-4F27-9FFE-EFA4B1EE6079}" presName="text" presStyleLbl="node1" presStyleIdx="3" presStyleCnt="4" custScaleX="1020113">
        <dgm:presLayoutVars>
          <dgm:bulletEnabled val="1"/>
        </dgm:presLayoutVars>
      </dgm:prSet>
      <dgm:spPr/>
    </dgm:pt>
  </dgm:ptLst>
  <dgm:cxnLst>
    <dgm:cxn modelId="{9B6F7C1A-309C-416D-AD17-047D24F6F939}" type="presOf" srcId="{DC5C5209-0373-43BB-841D-A6048124740F}" destId="{B3DBD524-6A0E-47AF-A2F0-4B908E3C15ED}" srcOrd="0" destOrd="0" presId="urn:diagrams.loki3.com/VaryingWidthList"/>
    <dgm:cxn modelId="{55846661-5885-4E08-844D-82341CE0FEB1}" type="presOf" srcId="{9782A30D-FA0F-43C3-8AB2-0940A65537FF}" destId="{7164FE0D-B0CD-407D-B9D4-11FA2C1D3EF0}" srcOrd="0" destOrd="0" presId="urn:diagrams.loki3.com/VaryingWidthList"/>
    <dgm:cxn modelId="{03517364-03CE-473E-82B7-1B5CC8183D5D}" type="presOf" srcId="{693A8487-9B63-41F9-B597-4940A9F128E6}" destId="{90FD35C1-9E90-4075-9269-8E58F6693A74}" srcOrd="0" destOrd="0" presId="urn:diagrams.loki3.com/VaryingWidthList"/>
    <dgm:cxn modelId="{1E085D69-84E6-4649-8A95-2F61F6AAD2A1}" srcId="{9782A30D-FA0F-43C3-8AB2-0940A65537FF}" destId="{606EC3BC-C2B6-4F27-9FFE-EFA4B1EE6079}" srcOrd="3" destOrd="0" parTransId="{99B14F82-515A-4E0B-A6D1-85532EA0CE27}" sibTransId="{870E8D36-2C43-44C2-94D0-91779EC6BA4B}"/>
    <dgm:cxn modelId="{F929146F-6899-4EB3-8E57-6FF07046659E}" type="presOf" srcId="{5424BC3D-E7DB-457E-A024-756502A11FBA}" destId="{334247F5-79F6-46E0-85E7-07B3CA705C1D}" srcOrd="0" destOrd="0" presId="urn:diagrams.loki3.com/VaryingWidthList"/>
    <dgm:cxn modelId="{71D7D188-1257-44B9-B894-9954910C9E2C}" type="presOf" srcId="{606EC3BC-C2B6-4F27-9FFE-EFA4B1EE6079}" destId="{A163BF29-3AC5-4700-A8FF-BAB5CCC418EB}" srcOrd="0" destOrd="0" presId="urn:diagrams.loki3.com/VaryingWidthList"/>
    <dgm:cxn modelId="{33AC2C89-8810-4346-87EF-3DC5C2FD8CC6}" srcId="{9782A30D-FA0F-43C3-8AB2-0940A65537FF}" destId="{5424BC3D-E7DB-457E-A024-756502A11FBA}" srcOrd="0" destOrd="0" parTransId="{BD3D4C7C-7D56-4120-B53C-F0657E3E57F5}" sibTransId="{6F84580C-3525-4D98-8E1D-F96181B288A1}"/>
    <dgm:cxn modelId="{76F5D0CD-CB9A-4CEC-93C1-7A0C20D3881F}" srcId="{9782A30D-FA0F-43C3-8AB2-0940A65537FF}" destId="{693A8487-9B63-41F9-B597-4940A9F128E6}" srcOrd="2" destOrd="0" parTransId="{CB26460C-FE15-43A1-A649-57AE75E7F631}" sibTransId="{5E77F410-E357-4FA3-BA9A-B7A0AA71F3DF}"/>
    <dgm:cxn modelId="{D3C396F2-7A2C-456D-8242-09505CDD38F0}" srcId="{9782A30D-FA0F-43C3-8AB2-0940A65537FF}" destId="{DC5C5209-0373-43BB-841D-A6048124740F}" srcOrd="1" destOrd="0" parTransId="{8988B2C3-EA8A-4241-B03F-6C54D894EB9B}" sibTransId="{5E1DDC92-4E34-4A58-90DE-DD5D4A288448}"/>
    <dgm:cxn modelId="{FDF7E28D-6C5B-43B4-9D73-3C75C2349419}" type="presParOf" srcId="{7164FE0D-B0CD-407D-B9D4-11FA2C1D3EF0}" destId="{334247F5-79F6-46E0-85E7-07B3CA705C1D}" srcOrd="0" destOrd="0" presId="urn:diagrams.loki3.com/VaryingWidthList"/>
    <dgm:cxn modelId="{A3E11B1C-DBA2-4ADD-A27D-34D9EA86ECBF}" type="presParOf" srcId="{7164FE0D-B0CD-407D-B9D4-11FA2C1D3EF0}" destId="{30BAA4A7-9C38-415D-AE73-235B582C7EC5}" srcOrd="1" destOrd="0" presId="urn:diagrams.loki3.com/VaryingWidthList"/>
    <dgm:cxn modelId="{25789365-C93C-4990-B272-9325B06588BA}" type="presParOf" srcId="{7164FE0D-B0CD-407D-B9D4-11FA2C1D3EF0}" destId="{B3DBD524-6A0E-47AF-A2F0-4B908E3C15ED}" srcOrd="2" destOrd="0" presId="urn:diagrams.loki3.com/VaryingWidthList"/>
    <dgm:cxn modelId="{783F2A64-EEC8-4722-B6CE-10DAAF53EC6A}" type="presParOf" srcId="{7164FE0D-B0CD-407D-B9D4-11FA2C1D3EF0}" destId="{4BDD5F2F-8533-4664-8320-888FD5BCBA3B}" srcOrd="3" destOrd="0" presId="urn:diagrams.loki3.com/VaryingWidthList"/>
    <dgm:cxn modelId="{B28353C3-BA14-4BE3-B1C8-ACBE68BC9EFF}" type="presParOf" srcId="{7164FE0D-B0CD-407D-B9D4-11FA2C1D3EF0}" destId="{90FD35C1-9E90-4075-9269-8E58F6693A74}" srcOrd="4" destOrd="0" presId="urn:diagrams.loki3.com/VaryingWidthList"/>
    <dgm:cxn modelId="{B7B63E61-D16B-4EAB-8C39-B48648B1EFB4}" type="presParOf" srcId="{7164FE0D-B0CD-407D-B9D4-11FA2C1D3EF0}" destId="{0A961949-32E1-4AE0-8601-42526A7FFF79}" srcOrd="5" destOrd="0" presId="urn:diagrams.loki3.com/VaryingWidthList"/>
    <dgm:cxn modelId="{E1DC26E2-7BD0-4E54-BA95-F6787377F26B}" type="presParOf" srcId="{7164FE0D-B0CD-407D-B9D4-11FA2C1D3EF0}" destId="{A163BF29-3AC5-4700-A8FF-BAB5CCC418EB}"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2E0BB-21F1-41B2-BE8E-70A6366BF416}">
      <dsp:nvSpPr>
        <dsp:cNvPr id="0" name=""/>
        <dsp:cNvSpPr/>
      </dsp:nvSpPr>
      <dsp:spPr>
        <a:xfrm>
          <a:off x="795" y="149835"/>
          <a:ext cx="3422690" cy="4107228"/>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b="1" kern="1200" dirty="0">
              <a:latin typeface="Source Sans Pro" panose="020B0503030403020204" pitchFamily="34" charset="0"/>
              <a:ea typeface="Source Sans Pro" panose="020B0503030403020204" pitchFamily="34" charset="0"/>
            </a:rPr>
            <a:t>Ways of knowing</a:t>
          </a:r>
        </a:p>
      </dsp:txBody>
      <dsp:txXfrm rot="16200000">
        <a:off x="-1340899" y="1491530"/>
        <a:ext cx="3367927" cy="684538"/>
      </dsp:txXfrm>
    </dsp:sp>
    <dsp:sp modelId="{7B144AEC-F74B-44AF-9C2C-7EF529FF4F12}">
      <dsp:nvSpPr>
        <dsp:cNvPr id="0" name=""/>
        <dsp:cNvSpPr/>
      </dsp:nvSpPr>
      <dsp:spPr>
        <a:xfrm>
          <a:off x="685333" y="149835"/>
          <a:ext cx="2549904" cy="41072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n-GB" sz="2500" kern="1200" dirty="0">
              <a:latin typeface="Source Sans Pro" panose="020B0503030403020204" pitchFamily="34" charset="0"/>
              <a:ea typeface="Source Sans Pro" panose="020B0503030403020204" pitchFamily="34" charset="0"/>
            </a:rPr>
            <a:t>This assesses the methodologies / skills in RE.</a:t>
          </a:r>
        </a:p>
        <a:p>
          <a:pPr marL="0" lvl="0" indent="0" algn="l" defTabSz="1111250">
            <a:lnSpc>
              <a:spcPct val="90000"/>
            </a:lnSpc>
            <a:spcBef>
              <a:spcPct val="0"/>
            </a:spcBef>
            <a:spcAft>
              <a:spcPct val="35000"/>
            </a:spcAft>
            <a:buNone/>
          </a:pPr>
          <a:r>
            <a:rPr lang="en-GB" sz="2500" kern="1200" dirty="0">
              <a:latin typeface="Source Sans Pro" panose="020B0503030403020204" pitchFamily="34" charset="0"/>
              <a:ea typeface="Source Sans Pro" panose="020B0503030403020204" pitchFamily="34" charset="0"/>
            </a:rPr>
            <a:t>It focuses on how to get to the substantive knowledge and connect it within the different disciplines.</a:t>
          </a:r>
        </a:p>
      </dsp:txBody>
      <dsp:txXfrm>
        <a:off x="685333" y="149835"/>
        <a:ext cx="2549904" cy="4107228"/>
      </dsp:txXfrm>
    </dsp:sp>
    <dsp:sp modelId="{97B27284-2FFF-4A2E-8638-4A02C7727443}">
      <dsp:nvSpPr>
        <dsp:cNvPr id="0" name=""/>
        <dsp:cNvSpPr/>
      </dsp:nvSpPr>
      <dsp:spPr>
        <a:xfrm>
          <a:off x="3543279" y="149835"/>
          <a:ext cx="3422690" cy="4107228"/>
        </a:xfrm>
        <a:prstGeom prst="roundRect">
          <a:avLst>
            <a:gd name="adj" fmla="val 5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b="1" kern="1200" dirty="0">
              <a:latin typeface="Source Sans Pro" panose="020B0503030403020204" pitchFamily="34" charset="0"/>
              <a:ea typeface="Source Sans Pro" panose="020B0503030403020204" pitchFamily="34" charset="0"/>
            </a:rPr>
            <a:t>Substantive knowledge</a:t>
          </a:r>
        </a:p>
      </dsp:txBody>
      <dsp:txXfrm rot="16200000">
        <a:off x="2201585" y="1491530"/>
        <a:ext cx="3367927" cy="684538"/>
      </dsp:txXfrm>
    </dsp:sp>
    <dsp:sp modelId="{9F7D049B-0555-4610-86D8-3F8137F4ED0E}">
      <dsp:nvSpPr>
        <dsp:cNvPr id="0" name=""/>
        <dsp:cNvSpPr/>
      </dsp:nvSpPr>
      <dsp:spPr>
        <a:xfrm rot="5400000">
          <a:off x="3258535" y="3414808"/>
          <a:ext cx="603715" cy="513403"/>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7BDA0-5E41-4A80-8E7C-1FB730615B49}">
      <dsp:nvSpPr>
        <dsp:cNvPr id="0" name=""/>
        <dsp:cNvSpPr/>
      </dsp:nvSpPr>
      <dsp:spPr>
        <a:xfrm>
          <a:off x="4227817" y="149835"/>
          <a:ext cx="2549904" cy="41072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n-GB" sz="2500" kern="1200" dirty="0">
              <a:latin typeface="Source Sans Pro" panose="020B0503030403020204" pitchFamily="34" charset="0"/>
              <a:ea typeface="Source Sans Pro" panose="020B0503030403020204" pitchFamily="34" charset="0"/>
            </a:rPr>
            <a:t>This assess the facts and key concepts related to religions and worldviews.</a:t>
          </a:r>
        </a:p>
        <a:p>
          <a:pPr marL="0" lvl="0" indent="0" algn="l" defTabSz="1111250">
            <a:lnSpc>
              <a:spcPct val="90000"/>
            </a:lnSpc>
            <a:spcBef>
              <a:spcPct val="0"/>
            </a:spcBef>
            <a:spcAft>
              <a:spcPct val="35000"/>
            </a:spcAft>
            <a:buNone/>
          </a:pPr>
          <a:r>
            <a:rPr lang="en-GB" sz="2500" kern="1200" dirty="0">
              <a:latin typeface="Source Sans Pro" panose="020B0503030403020204" pitchFamily="34" charset="0"/>
              <a:ea typeface="Source Sans Pro" panose="020B0503030403020204" pitchFamily="34" charset="0"/>
            </a:rPr>
            <a:t>These need to be remembered in long term memory and retrieved when needed.</a:t>
          </a:r>
        </a:p>
      </dsp:txBody>
      <dsp:txXfrm>
        <a:off x="4227817" y="149835"/>
        <a:ext cx="2549904" cy="4107228"/>
      </dsp:txXfrm>
    </dsp:sp>
    <dsp:sp modelId="{E79B892C-9BDC-412F-8317-A68F81D9A1AA}">
      <dsp:nvSpPr>
        <dsp:cNvPr id="0" name=""/>
        <dsp:cNvSpPr/>
      </dsp:nvSpPr>
      <dsp:spPr>
        <a:xfrm>
          <a:off x="7085764" y="149835"/>
          <a:ext cx="3422690" cy="4107228"/>
        </a:xfrm>
        <a:prstGeom prst="roundRect">
          <a:avLst>
            <a:gd name="adj" fmla="val 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b="1" kern="1200" dirty="0">
              <a:latin typeface="Source Sans Pro" panose="020B0503030403020204" pitchFamily="34" charset="0"/>
              <a:ea typeface="Source Sans Pro" panose="020B0503030403020204" pitchFamily="34" charset="0"/>
            </a:rPr>
            <a:t>Disciplinary knowledge</a:t>
          </a:r>
        </a:p>
      </dsp:txBody>
      <dsp:txXfrm rot="16200000">
        <a:off x="5744069" y="1491530"/>
        <a:ext cx="3367927" cy="684538"/>
      </dsp:txXfrm>
    </dsp:sp>
    <dsp:sp modelId="{7AD2DD0E-59AC-49F3-97FB-4EF29B2DF00A}">
      <dsp:nvSpPr>
        <dsp:cNvPr id="0" name=""/>
        <dsp:cNvSpPr/>
      </dsp:nvSpPr>
      <dsp:spPr>
        <a:xfrm rot="5400000">
          <a:off x="6801019" y="3414808"/>
          <a:ext cx="603715" cy="513403"/>
        </a:xfrm>
        <a:prstGeom prst="flowChartExtra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6E339DC-ED24-4B99-8DB4-19E0E31BF9A0}">
      <dsp:nvSpPr>
        <dsp:cNvPr id="0" name=""/>
        <dsp:cNvSpPr/>
      </dsp:nvSpPr>
      <dsp:spPr>
        <a:xfrm>
          <a:off x="7770302" y="149835"/>
          <a:ext cx="2549904" cy="41072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n-GB" sz="2500" kern="1200" dirty="0">
              <a:latin typeface="Source Sans Pro" panose="020B0503030403020204" pitchFamily="34" charset="0"/>
              <a:ea typeface="Source Sans Pro" panose="020B0503030403020204" pitchFamily="34" charset="0"/>
            </a:rPr>
            <a:t>These assess the different disciplinary concepts required to answer the enquiry question.</a:t>
          </a:r>
        </a:p>
        <a:p>
          <a:pPr marL="0" lvl="0" indent="0" algn="l" defTabSz="1111250">
            <a:lnSpc>
              <a:spcPct val="90000"/>
            </a:lnSpc>
            <a:spcBef>
              <a:spcPct val="0"/>
            </a:spcBef>
            <a:spcAft>
              <a:spcPct val="35000"/>
            </a:spcAft>
            <a:buNone/>
          </a:pPr>
          <a:r>
            <a:rPr lang="en-GB" sz="2500" kern="1200" dirty="0">
              <a:latin typeface="Source Sans Pro" panose="020B0503030403020204" pitchFamily="34" charset="0"/>
              <a:ea typeface="Source Sans Pro" panose="020B0503030403020204" pitchFamily="34" charset="0"/>
            </a:rPr>
            <a:t>Each discipline has distinct knowledge that builds over time.</a:t>
          </a:r>
        </a:p>
      </dsp:txBody>
      <dsp:txXfrm>
        <a:off x="7770302" y="149835"/>
        <a:ext cx="2549904" cy="410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2BE2-7BDC-404E-9BE6-F4D6E3CE76B9}">
      <dsp:nvSpPr>
        <dsp:cNvPr id="0" name=""/>
        <dsp:cNvSpPr/>
      </dsp:nvSpPr>
      <dsp:spPr>
        <a:xfrm>
          <a:off x="298554" y="100"/>
          <a:ext cx="2143024" cy="12858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Personal development</a:t>
          </a:r>
        </a:p>
      </dsp:txBody>
      <dsp:txXfrm>
        <a:off x="298554" y="100"/>
        <a:ext cx="2143024" cy="1285814"/>
      </dsp:txXfrm>
    </dsp:sp>
    <dsp:sp modelId="{FB03FDBB-BAAB-459A-B35A-712CDFE7E455}">
      <dsp:nvSpPr>
        <dsp:cNvPr id="0" name=""/>
        <dsp:cNvSpPr/>
      </dsp:nvSpPr>
      <dsp:spPr>
        <a:xfrm>
          <a:off x="2655882" y="100"/>
          <a:ext cx="2143024" cy="1285814"/>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Well being</a:t>
          </a:r>
        </a:p>
      </dsp:txBody>
      <dsp:txXfrm>
        <a:off x="2655882" y="100"/>
        <a:ext cx="2143024" cy="1285814"/>
      </dsp:txXfrm>
    </dsp:sp>
    <dsp:sp modelId="{7D0F0D84-1F10-464A-93C9-12F1382E2BD2}">
      <dsp:nvSpPr>
        <dsp:cNvPr id="0" name=""/>
        <dsp:cNvSpPr/>
      </dsp:nvSpPr>
      <dsp:spPr>
        <a:xfrm>
          <a:off x="298554" y="1500217"/>
          <a:ext cx="2143024" cy="1285814"/>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Values &amp; Morals</a:t>
          </a:r>
        </a:p>
      </dsp:txBody>
      <dsp:txXfrm>
        <a:off x="298554" y="1500217"/>
        <a:ext cx="2143024" cy="1285814"/>
      </dsp:txXfrm>
    </dsp:sp>
    <dsp:sp modelId="{DF437471-7D34-4AB4-87FC-A16CDE757CA5}">
      <dsp:nvSpPr>
        <dsp:cNvPr id="0" name=""/>
        <dsp:cNvSpPr/>
      </dsp:nvSpPr>
      <dsp:spPr>
        <a:xfrm>
          <a:off x="2655882" y="1500217"/>
          <a:ext cx="2143024" cy="1285814"/>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Transferable skills</a:t>
          </a:r>
        </a:p>
      </dsp:txBody>
      <dsp:txXfrm>
        <a:off x="2655882" y="1500217"/>
        <a:ext cx="2143024" cy="1285814"/>
      </dsp:txXfrm>
    </dsp:sp>
    <dsp:sp modelId="{BDDF154C-72EF-472D-A0FE-C48E9272D3F8}">
      <dsp:nvSpPr>
        <dsp:cNvPr id="0" name=""/>
        <dsp:cNvSpPr/>
      </dsp:nvSpPr>
      <dsp:spPr>
        <a:xfrm>
          <a:off x="1477218" y="3000334"/>
          <a:ext cx="2143024" cy="128581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Social benefit</a:t>
          </a:r>
        </a:p>
      </dsp:txBody>
      <dsp:txXfrm>
        <a:off x="1477218" y="3000334"/>
        <a:ext cx="2143024" cy="1285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247F5-79F6-46E0-85E7-07B3CA705C1D}">
      <dsp:nvSpPr>
        <dsp:cNvPr id="0" name=""/>
        <dsp:cNvSpPr/>
      </dsp:nvSpPr>
      <dsp:spPr>
        <a:xfrm>
          <a:off x="0" y="1932"/>
          <a:ext cx="10441160" cy="9294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GB" sz="3000" kern="1200" dirty="0"/>
            <a:t>Celebrating the diversity within your parent community</a:t>
          </a:r>
        </a:p>
      </dsp:txBody>
      <dsp:txXfrm>
        <a:off x="0" y="1932"/>
        <a:ext cx="10441160" cy="929476"/>
      </dsp:txXfrm>
    </dsp:sp>
    <dsp:sp modelId="{B3DBD524-6A0E-47AF-A2F0-4B908E3C15ED}">
      <dsp:nvSpPr>
        <dsp:cNvPr id="0" name=""/>
        <dsp:cNvSpPr/>
      </dsp:nvSpPr>
      <dsp:spPr>
        <a:xfrm>
          <a:off x="0" y="977882"/>
          <a:ext cx="10441160" cy="92947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GB" sz="3000" kern="1200" dirty="0"/>
            <a:t>Active engagement with other faiths in mono-cultural settings</a:t>
          </a:r>
        </a:p>
      </dsp:txBody>
      <dsp:txXfrm>
        <a:off x="0" y="977882"/>
        <a:ext cx="10441160" cy="929476"/>
      </dsp:txXfrm>
    </dsp:sp>
    <dsp:sp modelId="{90FD35C1-9E90-4075-9269-8E58F6693A74}">
      <dsp:nvSpPr>
        <dsp:cNvPr id="0" name=""/>
        <dsp:cNvSpPr/>
      </dsp:nvSpPr>
      <dsp:spPr>
        <a:xfrm>
          <a:off x="0" y="1953832"/>
          <a:ext cx="10441160" cy="92947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GB" sz="3000" kern="1200" dirty="0"/>
            <a:t>Faith food cafes</a:t>
          </a:r>
        </a:p>
      </dsp:txBody>
      <dsp:txXfrm>
        <a:off x="0" y="1953832"/>
        <a:ext cx="10441160" cy="929476"/>
      </dsp:txXfrm>
    </dsp:sp>
    <dsp:sp modelId="{A163BF29-3AC5-4700-A8FF-BAB5CCC418EB}">
      <dsp:nvSpPr>
        <dsp:cNvPr id="0" name=""/>
        <dsp:cNvSpPr/>
      </dsp:nvSpPr>
      <dsp:spPr>
        <a:xfrm>
          <a:off x="0" y="2929783"/>
          <a:ext cx="10441160" cy="92947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GB" sz="3000" kern="1200" dirty="0"/>
            <a:t>RE and careers pathways (True Tube My Future, My Career, My RE)</a:t>
          </a:r>
        </a:p>
      </dsp:txBody>
      <dsp:txXfrm>
        <a:off x="0" y="2929783"/>
        <a:ext cx="10441160" cy="9294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90500" y="793750"/>
            <a:ext cx="6764338" cy="380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74870" y="4836605"/>
            <a:ext cx="5195985" cy="4600910"/>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109"/>
              </a:spcAft>
              <a:defRPr/>
            </a:pPr>
            <a:endParaRPr lang="en-GB" dirty="0">
              <a:solidFill>
                <a:prstClr val="black"/>
              </a:solidFill>
              <a:latin typeface="Myriad Pro" pitchFamily="34" charset="0"/>
              <a:cs typeface="Arial" charset="0"/>
            </a:endParaRPr>
          </a:p>
        </p:txBody>
      </p:sp>
      <p:sp>
        <p:nvSpPr>
          <p:cNvPr id="4" name="Slide Number Placeholder 3"/>
          <p:cNvSpPr>
            <a:spLocks noGrp="1"/>
          </p:cNvSpPr>
          <p:nvPr>
            <p:ph type="sldNum" sz="quarter" idx="10"/>
          </p:nvPr>
        </p:nvSpPr>
        <p:spPr/>
        <p:txBody>
          <a:bodyPr/>
          <a:lstStyle/>
          <a:p>
            <a:fld id="{05472B60-8D26-4CBD-8681-039ABDA83A76}" type="slidenum">
              <a:rPr lang="en-GB" smtClean="0"/>
              <a:pPr/>
              <a:t>1</a:t>
            </a:fld>
            <a:endParaRPr lang="en-GB"/>
          </a:p>
        </p:txBody>
      </p:sp>
    </p:spTree>
    <p:extLst>
      <p:ext uri="{BB962C8B-B14F-4D97-AF65-F5344CB8AC3E}">
        <p14:creationId xmlns:p14="http://schemas.microsoft.com/office/powerpoint/2010/main" val="3363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5</a:t>
            </a:fld>
            <a:endParaRPr lang="en-GB"/>
          </a:p>
        </p:txBody>
      </p:sp>
    </p:spTree>
    <p:extLst>
      <p:ext uri="{BB962C8B-B14F-4D97-AF65-F5344CB8AC3E}">
        <p14:creationId xmlns:p14="http://schemas.microsoft.com/office/powerpoint/2010/main" val="219265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F7287"/>
                </a:solidFill>
                <a:effectLst/>
                <a:latin typeface="Neue Plak"/>
              </a:rPr>
              <a:t>Session 1: 1pm—3pm :</a:t>
            </a:r>
          </a:p>
          <a:p>
            <a:pPr algn="l"/>
            <a:r>
              <a:rPr lang="en-GB" b="0" i="0" dirty="0">
                <a:solidFill>
                  <a:srgbClr val="6F7287"/>
                </a:solidFill>
                <a:effectLst/>
                <a:latin typeface="Neue Plak"/>
              </a:rPr>
              <a:t>1 -1.05 Welcome</a:t>
            </a:r>
          </a:p>
          <a:p>
            <a:pPr algn="l"/>
            <a:r>
              <a:rPr lang="en-GB" b="0" i="0" dirty="0">
                <a:solidFill>
                  <a:srgbClr val="6F7287"/>
                </a:solidFill>
                <a:effectLst/>
                <a:latin typeface="Neue Plak"/>
              </a:rPr>
              <a:t>1.05-1.35 Using Understanding Christianity in Early Years: Chris Allen, Norwich Diocesan RE Adviser</a:t>
            </a:r>
          </a:p>
          <a:p>
            <a:pPr algn="l"/>
            <a:r>
              <a:rPr lang="en-GB" b="0" i="0" dirty="0">
                <a:solidFill>
                  <a:srgbClr val="6F7287"/>
                </a:solidFill>
                <a:effectLst/>
                <a:latin typeface="Neue Plak"/>
              </a:rPr>
              <a:t>1.35-2.00 Spirituality and the Early Years: Sarah Holmes, Liverpool Hope University</a:t>
            </a:r>
          </a:p>
          <a:p>
            <a:pPr algn="l"/>
            <a:r>
              <a:rPr lang="en-GB" b="0" i="0" dirty="0">
                <a:solidFill>
                  <a:srgbClr val="6F7287"/>
                </a:solidFill>
                <a:effectLst/>
                <a:latin typeface="Neue Plak"/>
              </a:rPr>
              <a:t>2.00-2.30 SEND and Early Years: Sarah Payne</a:t>
            </a:r>
          </a:p>
          <a:p>
            <a:pPr algn="l"/>
            <a:r>
              <a:rPr lang="en-GB" b="0" i="0" dirty="0">
                <a:solidFill>
                  <a:srgbClr val="6F7287"/>
                </a:solidFill>
                <a:effectLst/>
                <a:latin typeface="Neue Plak"/>
              </a:rPr>
              <a:t>2.30-3.00 Belonging and Believing: Exploring the lived experience of individuals, families and communities through the lens of a five-year-old - Gill Vaisey, Books at Press</a:t>
            </a:r>
          </a:p>
          <a:p>
            <a:pPr algn="l"/>
            <a:r>
              <a:rPr lang="en-GB" b="0" i="0" dirty="0">
                <a:solidFill>
                  <a:srgbClr val="6F7287"/>
                </a:solidFill>
                <a:effectLst/>
                <a:latin typeface="Neue Plak"/>
              </a:rPr>
              <a:t>Session 2: 3pm—5pm:</a:t>
            </a:r>
          </a:p>
          <a:p>
            <a:pPr algn="l"/>
            <a:r>
              <a:rPr lang="en-GB" b="0" i="0" dirty="0">
                <a:solidFill>
                  <a:srgbClr val="6F7287"/>
                </a:solidFill>
                <a:effectLst/>
                <a:latin typeface="Neue Plak"/>
              </a:rPr>
              <a:t>3.00-3.45pm Assessing Progress in Early Years RE - Catriona Card, Berkeley Infant School</a:t>
            </a:r>
          </a:p>
          <a:p>
            <a:pPr algn="l"/>
            <a:r>
              <a:rPr lang="en-GB" b="0" i="0" dirty="0">
                <a:solidFill>
                  <a:srgbClr val="6F7287"/>
                </a:solidFill>
                <a:effectLst/>
                <a:latin typeface="Neue Plak"/>
              </a:rPr>
              <a:t>3.45-4.30pm In Conversation: RE / RVE in the Early Years Classroom - chaired by Julie Childs, </a:t>
            </a:r>
            <a:r>
              <a:rPr lang="en-GB" b="0" i="0" dirty="0" err="1">
                <a:solidFill>
                  <a:srgbClr val="6F7287"/>
                </a:solidFill>
                <a:effectLst/>
                <a:latin typeface="Neue Plak"/>
              </a:rPr>
              <a:t>Utterby</a:t>
            </a:r>
            <a:r>
              <a:rPr lang="en-GB" b="0" i="0" dirty="0">
                <a:solidFill>
                  <a:srgbClr val="6F7287"/>
                </a:solidFill>
                <a:effectLst/>
                <a:latin typeface="Neue Plak"/>
              </a:rPr>
              <a:t> Primary Academy</a:t>
            </a:r>
          </a:p>
          <a:p>
            <a:pPr algn="l"/>
            <a:r>
              <a:rPr lang="en-GB" b="0" i="0" dirty="0">
                <a:solidFill>
                  <a:srgbClr val="6F7287"/>
                </a:solidFill>
                <a:effectLst/>
                <a:latin typeface="Neue Plak"/>
              </a:rPr>
              <a:t>4.30 pm Top Tips</a:t>
            </a:r>
          </a:p>
          <a:p>
            <a:pPr algn="l"/>
            <a:r>
              <a:rPr lang="en-GB" b="0" i="0" dirty="0">
                <a:solidFill>
                  <a:srgbClr val="6F7287"/>
                </a:solidFill>
                <a:effectLst/>
                <a:latin typeface="Neue Plak"/>
              </a:rPr>
              <a:t>Reflection</a:t>
            </a:r>
          </a:p>
          <a:p>
            <a:pPr algn="l"/>
            <a:r>
              <a:rPr lang="en-GB" b="0" i="0" dirty="0">
                <a:solidFill>
                  <a:srgbClr val="6F7287"/>
                </a:solidFill>
                <a:effectLst/>
                <a:latin typeface="Neue Plak"/>
              </a:rPr>
              <a:t>End 5pm</a:t>
            </a:r>
          </a:p>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21</a:t>
            </a:fld>
            <a:endParaRPr lang="en-GB"/>
          </a:p>
        </p:txBody>
      </p:sp>
    </p:spTree>
    <p:extLst>
      <p:ext uri="{BB962C8B-B14F-4D97-AF65-F5344CB8AC3E}">
        <p14:creationId xmlns:p14="http://schemas.microsoft.com/office/powerpoint/2010/main" val="338072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1/28/2023</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1/28/2023</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hereaderteacher.com/" TargetMode="Externa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hyperlink" Target="mailto:chris.allen@dioceseofnorwich.org" TargetMode="Externa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https://www.eventbrite.co.uk/e/effective-re-rve-for-early-years-understanding-the-world-areiac-tickets-479070391437"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hyperlink" Target="http://www.scmpress.hymnsam.co.uk/" TargetMode="External"/><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chris.allen@dioceseofnorwich.org"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hyperlink" Target="http://www.reonline.org.uk/research/research-of-the-month/an-approach-to-decolonising-religious-education/"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eonline.org.uk/research/research-of-the-month/an-approach-to-decolonising-teaching-about-jesus-in-primary-schools/" TargetMode="Externa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ikhmuseum.org.uk/" TargetMode="Externa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www.resourcescentreonline.co.uk/" TargetMode="External"/><Relationship Id="rId2" Type="http://schemas.openxmlformats.org/officeDocument/2006/relationships/slideLayout" Target="../slideLayouts/slideLayout43.xml"/><Relationship Id="rId1" Type="http://schemas.openxmlformats.org/officeDocument/2006/relationships/video" Target="https://www.youtube.com/embed/1rSFD0c4yME?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7" name="AutoShape 4"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8" name="AutoShape 6"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 name="Title 1">
            <a:extLst>
              <a:ext uri="{FF2B5EF4-FFF2-40B4-BE49-F238E27FC236}">
                <a16:creationId xmlns:a16="http://schemas.microsoft.com/office/drawing/2014/main" id="{EC80AE3C-589F-42AC-846C-98E22AFFC971}"/>
              </a:ext>
            </a:extLst>
          </p:cNvPr>
          <p:cNvSpPr>
            <a:spLocks noGrp="1"/>
          </p:cNvSpPr>
          <p:nvPr>
            <p:ph type="title"/>
          </p:nvPr>
        </p:nvSpPr>
        <p:spPr/>
        <p:txBody>
          <a:bodyPr/>
          <a:lstStyle/>
          <a:p>
            <a:r>
              <a:rPr lang="en-GB" sz="4800" b="1" dirty="0"/>
              <a:t>RE Update: Spring 2023</a:t>
            </a:r>
          </a:p>
        </p:txBody>
      </p:sp>
      <p:sp>
        <p:nvSpPr>
          <p:cNvPr id="3" name="Text Placeholder 2">
            <a:extLst>
              <a:ext uri="{FF2B5EF4-FFF2-40B4-BE49-F238E27FC236}">
                <a16:creationId xmlns:a16="http://schemas.microsoft.com/office/drawing/2014/main" id="{89869506-98FB-44A8-BD55-078D46CEBFD1}"/>
              </a:ext>
            </a:extLst>
          </p:cNvPr>
          <p:cNvSpPr>
            <a:spLocks noGrp="1"/>
          </p:cNvSpPr>
          <p:nvPr>
            <p:ph type="body" idx="1"/>
          </p:nvPr>
        </p:nvSpPr>
        <p:spPr/>
        <p:txBody>
          <a:bodyPr/>
          <a:lstStyle/>
          <a:p>
            <a:endParaRPr lang="en-GB" dirty="0"/>
          </a:p>
          <a:p>
            <a:r>
              <a:rPr lang="en-GB" dirty="0"/>
              <a:t>Chris Allen, RE Adviser – Diocese of Norwich</a:t>
            </a:r>
          </a:p>
        </p:txBody>
      </p:sp>
      <p:pic>
        <p:nvPicPr>
          <p:cNvPr id="4" name="Picture 3">
            <a:extLst>
              <a:ext uri="{FF2B5EF4-FFF2-40B4-BE49-F238E27FC236}">
                <a16:creationId xmlns:a16="http://schemas.microsoft.com/office/drawing/2014/main" id="{D4BEE195-654C-4817-98CC-D4250A2714A7}"/>
              </a:ext>
            </a:extLst>
          </p:cNvPr>
          <p:cNvPicPr>
            <a:picLocks noChangeAspect="1"/>
          </p:cNvPicPr>
          <p:nvPr/>
        </p:nvPicPr>
        <p:blipFill>
          <a:blip r:embed="rId3"/>
          <a:stretch>
            <a:fillRect/>
          </a:stretch>
        </p:blipFill>
        <p:spPr>
          <a:xfrm>
            <a:off x="9803804" y="5032388"/>
            <a:ext cx="1466667" cy="1314286"/>
          </a:xfrm>
          <a:prstGeom prst="rect">
            <a:avLst/>
          </a:prstGeom>
        </p:spPr>
      </p:pic>
      <p:pic>
        <p:nvPicPr>
          <p:cNvPr id="8" name="Picture 2" descr="See the source image">
            <a:extLst>
              <a:ext uri="{FF2B5EF4-FFF2-40B4-BE49-F238E27FC236}">
                <a16:creationId xmlns:a16="http://schemas.microsoft.com/office/drawing/2014/main" id="{B09DB839-6160-4C90-92A0-7093F61CC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5472">
            <a:off x="385152" y="484184"/>
            <a:ext cx="24098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2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3CFF-5A83-48C5-BA49-F5ED07C7E59A}"/>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9A953CC7-E91F-2AE6-0919-1AF07BBFADAE}"/>
              </a:ext>
            </a:extLst>
          </p:cNvPr>
          <p:cNvSpPr>
            <a:spLocks noGrp="1"/>
          </p:cNvSpPr>
          <p:nvPr>
            <p:ph sz="half" idx="1"/>
          </p:nvPr>
        </p:nvSpPr>
        <p:spPr/>
        <p:txBody>
          <a:bodyPr/>
          <a:lstStyle/>
          <a:p>
            <a:pPr marL="0" indent="0">
              <a:buNone/>
            </a:pPr>
            <a:r>
              <a:rPr lang="en-GB" dirty="0">
                <a:hlinkClick r:id="rId2"/>
              </a:rPr>
              <a:t>www.thereaderteacher.com</a:t>
            </a:r>
            <a:r>
              <a:rPr lang="en-GB" dirty="0"/>
              <a:t> </a:t>
            </a:r>
          </a:p>
        </p:txBody>
      </p:sp>
      <p:pic>
        <p:nvPicPr>
          <p:cNvPr id="9" name="Picture 8">
            <a:extLst>
              <a:ext uri="{FF2B5EF4-FFF2-40B4-BE49-F238E27FC236}">
                <a16:creationId xmlns:a16="http://schemas.microsoft.com/office/drawing/2014/main" id="{3D11CB34-ECB3-CE4B-D077-0D6A2DF97DF3}"/>
              </a:ext>
            </a:extLst>
          </p:cNvPr>
          <p:cNvPicPr>
            <a:picLocks noChangeAspect="1"/>
          </p:cNvPicPr>
          <p:nvPr/>
        </p:nvPicPr>
        <p:blipFill>
          <a:blip r:embed="rId3"/>
          <a:stretch>
            <a:fillRect/>
          </a:stretch>
        </p:blipFill>
        <p:spPr>
          <a:xfrm>
            <a:off x="514775" y="2094309"/>
            <a:ext cx="10513162" cy="3517415"/>
          </a:xfrm>
          <a:prstGeom prst="rect">
            <a:avLst/>
          </a:prstGeom>
        </p:spPr>
      </p:pic>
    </p:spTree>
    <p:extLst>
      <p:ext uri="{BB962C8B-B14F-4D97-AF65-F5344CB8AC3E}">
        <p14:creationId xmlns:p14="http://schemas.microsoft.com/office/powerpoint/2010/main" val="394346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41AC-1378-434C-8805-BC054C6B68BC}"/>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8C058EB3-86B5-9A78-A48B-3DB78810546D}"/>
              </a:ext>
            </a:extLst>
          </p:cNvPr>
          <p:cNvSpPr>
            <a:spLocks noGrp="1"/>
          </p:cNvSpPr>
          <p:nvPr>
            <p:ph idx="1"/>
          </p:nvPr>
        </p:nvSpPr>
        <p:spPr>
          <a:xfrm>
            <a:off x="590194" y="1393386"/>
            <a:ext cx="10509754" cy="4301323"/>
          </a:xfrm>
        </p:spPr>
        <p:txBody>
          <a:bodyPr/>
          <a:lstStyle/>
          <a:p>
            <a:pPr marL="0" indent="0">
              <a:buNone/>
            </a:pPr>
            <a:r>
              <a:rPr lang="en-GB" dirty="0">
                <a:solidFill>
                  <a:srgbClr val="FF0000"/>
                </a:solidFill>
              </a:rPr>
              <a:t>Messages from Strictly RE 2023 – Ofsted</a:t>
            </a:r>
          </a:p>
          <a:p>
            <a:r>
              <a:rPr lang="en-GB" sz="2400" dirty="0">
                <a:solidFill>
                  <a:srgbClr val="0070C0"/>
                </a:solidFill>
              </a:rPr>
              <a:t>RE originally appeared in one strand Quality of Education, where </a:t>
            </a:r>
            <a:r>
              <a:rPr lang="en-GB" sz="2400" dirty="0">
                <a:solidFill>
                  <a:srgbClr val="0070C0"/>
                </a:solidFill>
                <a:highlight>
                  <a:srgbClr val="FFFF00"/>
                </a:highlight>
              </a:rPr>
              <a:t>Deep Dives </a:t>
            </a:r>
            <a:r>
              <a:rPr lang="en-GB" sz="2400" dirty="0">
                <a:solidFill>
                  <a:srgbClr val="0070C0"/>
                </a:solidFill>
              </a:rPr>
              <a:t>are the expected feature of an inspection for RE. Deep Dives are reported under (looking at the 3 is – intent, impact and implementation).</a:t>
            </a:r>
          </a:p>
          <a:p>
            <a:r>
              <a:rPr lang="en-GB" sz="2400" dirty="0">
                <a:solidFill>
                  <a:srgbClr val="0070C0"/>
                </a:solidFill>
              </a:rPr>
              <a:t>More recently RE is increasingly featuring in the reporting of </a:t>
            </a:r>
            <a:r>
              <a:rPr lang="en-GB" sz="2400" dirty="0">
                <a:solidFill>
                  <a:srgbClr val="0070C0"/>
                </a:solidFill>
                <a:highlight>
                  <a:srgbClr val="FFFF00"/>
                </a:highlight>
              </a:rPr>
              <a:t>Personal Development</a:t>
            </a:r>
            <a:r>
              <a:rPr lang="en-GB" sz="2400" dirty="0">
                <a:solidFill>
                  <a:srgbClr val="0070C0"/>
                </a:solidFill>
              </a:rPr>
              <a:t>. Personal Development – is the IMPACT and so what of RE as a subject.</a:t>
            </a:r>
          </a:p>
          <a:p>
            <a:r>
              <a:rPr lang="en-GB" sz="2400" dirty="0">
                <a:solidFill>
                  <a:srgbClr val="0070C0"/>
                </a:solidFill>
              </a:rPr>
              <a:t>Recent months has seen a big increase of activity around RE in inspections, comments now also appearing in </a:t>
            </a:r>
            <a:r>
              <a:rPr lang="en-GB" sz="2400" dirty="0">
                <a:solidFill>
                  <a:srgbClr val="0070C0"/>
                </a:solidFill>
                <a:highlight>
                  <a:srgbClr val="FFFF00"/>
                </a:highlight>
              </a:rPr>
              <a:t>Leadership</a:t>
            </a:r>
            <a:r>
              <a:rPr lang="en-GB" sz="2400" dirty="0">
                <a:solidFill>
                  <a:srgbClr val="0070C0"/>
                </a:solidFill>
              </a:rPr>
              <a:t> – in terms of time, resources and support of leads to develop their subject properly, as well as CPD provision.</a:t>
            </a:r>
          </a:p>
        </p:txBody>
      </p:sp>
    </p:spTree>
    <p:extLst>
      <p:ext uri="{BB962C8B-B14F-4D97-AF65-F5344CB8AC3E}">
        <p14:creationId xmlns:p14="http://schemas.microsoft.com/office/powerpoint/2010/main" val="69738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1F9C-D1B6-4EAE-9DF3-85DFE4107A5A}"/>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02A66022-0484-5DF6-7831-D9E3827A20D2}"/>
              </a:ext>
            </a:extLst>
          </p:cNvPr>
          <p:cNvSpPr>
            <a:spLocks noGrp="1"/>
          </p:cNvSpPr>
          <p:nvPr>
            <p:ph idx="1"/>
          </p:nvPr>
        </p:nvSpPr>
        <p:spPr>
          <a:xfrm>
            <a:off x="298748" y="1374229"/>
            <a:ext cx="10873207" cy="4407339"/>
          </a:xfrm>
        </p:spPr>
        <p:txBody>
          <a:bodyPr/>
          <a:lstStyle/>
          <a:p>
            <a:r>
              <a:rPr lang="en-GB" sz="2400" dirty="0">
                <a:solidFill>
                  <a:srgbClr val="0070C0"/>
                </a:solidFill>
                <a:highlight>
                  <a:srgbClr val="FFFF00"/>
                </a:highlight>
              </a:rPr>
              <a:t>Deep Dive:</a:t>
            </a:r>
          </a:p>
          <a:p>
            <a:pPr lvl="1"/>
            <a:r>
              <a:rPr lang="en-GB" sz="1600" u="sng" dirty="0">
                <a:solidFill>
                  <a:srgbClr val="0070C0"/>
                </a:solidFill>
              </a:rPr>
              <a:t>Opening conversation </a:t>
            </a:r>
            <a:r>
              <a:rPr lang="en-GB" sz="1600" dirty="0">
                <a:solidFill>
                  <a:srgbClr val="0070C0"/>
                </a:solidFill>
              </a:rPr>
              <a:t>with subject lead is about 45 minutes long, in depth and thorough based on curriculum, lesson planning, what should be seen / expected – before testing it out on a learning walk.</a:t>
            </a:r>
          </a:p>
          <a:p>
            <a:pPr lvl="1"/>
            <a:r>
              <a:rPr lang="en-GB" sz="1600" u="sng" dirty="0">
                <a:solidFill>
                  <a:srgbClr val="0070C0"/>
                </a:solidFill>
              </a:rPr>
              <a:t>Learning walk </a:t>
            </a:r>
            <a:r>
              <a:rPr lang="en-GB" sz="1600" dirty="0">
                <a:solidFill>
                  <a:srgbClr val="0070C0"/>
                </a:solidFill>
              </a:rPr>
              <a:t>– lead needs to narrate what is happening in lessons, remember SEND, adaptive learning, implementing curriculum intention and supporting most vulnerable are inspection gold threads.  (Expect to move in and out of classes several times)</a:t>
            </a:r>
          </a:p>
          <a:p>
            <a:pPr lvl="1"/>
            <a:r>
              <a:rPr lang="en-GB" sz="1600" u="sng" dirty="0">
                <a:solidFill>
                  <a:srgbClr val="0070C0"/>
                </a:solidFill>
              </a:rPr>
              <a:t>Pupil perception interview(s) </a:t>
            </a:r>
            <a:r>
              <a:rPr lang="en-GB" sz="1600" dirty="0">
                <a:solidFill>
                  <a:srgbClr val="0070C0"/>
                </a:solidFill>
              </a:rPr>
              <a:t>– thorough and respectful of child.  Lots of questions about the lesson, used prior learning (pupil books / floor books) and tracked back to check on recall of learning.</a:t>
            </a:r>
          </a:p>
          <a:p>
            <a:pPr lvl="1"/>
            <a:r>
              <a:rPr lang="en-GB" sz="1600" dirty="0">
                <a:solidFill>
                  <a:srgbClr val="0070C0"/>
                </a:solidFill>
              </a:rPr>
              <a:t>Follow up </a:t>
            </a:r>
            <a:r>
              <a:rPr lang="en-GB" sz="1600" u="sng" dirty="0">
                <a:solidFill>
                  <a:srgbClr val="0070C0"/>
                </a:solidFill>
              </a:rPr>
              <a:t>conversation with teachers </a:t>
            </a:r>
            <a:r>
              <a:rPr lang="en-GB" sz="1600" dirty="0">
                <a:solidFill>
                  <a:srgbClr val="0070C0"/>
                </a:solidFill>
              </a:rPr>
              <a:t>about their sessions, CPD, upskilling staff, links to literacy and its impact on access to RE learning, place of RE in the curriculum etc. Importance of knowledge held by ALL STAFF involved in teaching RE.</a:t>
            </a:r>
          </a:p>
          <a:p>
            <a:pPr lvl="1"/>
            <a:r>
              <a:rPr lang="en-GB" sz="1600" u="sng" dirty="0">
                <a:solidFill>
                  <a:srgbClr val="0070C0"/>
                </a:solidFill>
              </a:rPr>
              <a:t>Final conversation with subject lead </a:t>
            </a:r>
            <a:r>
              <a:rPr lang="en-GB" sz="1600" dirty="0">
                <a:solidFill>
                  <a:srgbClr val="0070C0"/>
                </a:solidFill>
              </a:rPr>
              <a:t>to complete the cycle, discuss findings, query points and clarify. Checking pupil understanding, marking, feedback and assessment.</a:t>
            </a:r>
          </a:p>
          <a:p>
            <a:pPr marL="0" indent="0">
              <a:buNone/>
            </a:pPr>
            <a:endParaRPr lang="en-GB" sz="2400" dirty="0">
              <a:solidFill>
                <a:srgbClr val="0070C0"/>
              </a:solidFill>
            </a:endParaRPr>
          </a:p>
        </p:txBody>
      </p:sp>
    </p:spTree>
    <p:extLst>
      <p:ext uri="{BB962C8B-B14F-4D97-AF65-F5344CB8AC3E}">
        <p14:creationId xmlns:p14="http://schemas.microsoft.com/office/powerpoint/2010/main" val="416965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5369-B6D1-0891-1D8D-B2364FAF8078}"/>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504D33D6-7A9E-C0E3-7D3A-54764AE7F2CD}"/>
              </a:ext>
            </a:extLst>
          </p:cNvPr>
          <p:cNvSpPr>
            <a:spLocks noGrp="1"/>
          </p:cNvSpPr>
          <p:nvPr>
            <p:ph idx="1"/>
          </p:nvPr>
        </p:nvSpPr>
        <p:spPr/>
        <p:txBody>
          <a:bodyPr/>
          <a:lstStyle/>
          <a:p>
            <a:r>
              <a:rPr lang="en-GB" dirty="0">
                <a:solidFill>
                  <a:srgbClr val="0070C0"/>
                </a:solidFill>
                <a:highlight>
                  <a:srgbClr val="FFFF00"/>
                </a:highlight>
              </a:rPr>
              <a:t>Personal Development: </a:t>
            </a:r>
          </a:p>
          <a:p>
            <a:pPr lvl="1"/>
            <a:r>
              <a:rPr lang="en-GB" sz="2400" dirty="0">
                <a:solidFill>
                  <a:srgbClr val="0070C0"/>
                </a:solidFill>
              </a:rPr>
              <a:t>This is usually on day 2 of the inspection (Section 5)</a:t>
            </a:r>
          </a:p>
          <a:p>
            <a:pPr lvl="1"/>
            <a:r>
              <a:rPr lang="en-GB" sz="2400" dirty="0">
                <a:solidFill>
                  <a:srgbClr val="0070C0"/>
                </a:solidFill>
              </a:rPr>
              <a:t>focus on SMSC, British Values and pupils understanding of diversity, difference, similarities, global citizenship, protected values, oracy – high quality debate and discussion / wider reading.</a:t>
            </a:r>
          </a:p>
          <a:p>
            <a:pPr lvl="1"/>
            <a:r>
              <a:rPr lang="en-GB" sz="2400" dirty="0">
                <a:solidFill>
                  <a:srgbClr val="0070C0"/>
                </a:solidFill>
              </a:rPr>
              <a:t>Access for all – inclusivity is a key theme as well.</a:t>
            </a:r>
          </a:p>
          <a:p>
            <a:pPr lvl="1"/>
            <a:r>
              <a:rPr lang="en-GB" sz="2400" dirty="0">
                <a:solidFill>
                  <a:srgbClr val="0070C0"/>
                </a:solidFill>
              </a:rPr>
              <a:t>RE contributes to a great deal of the above for this section of the inspection.</a:t>
            </a:r>
          </a:p>
          <a:p>
            <a:pPr lvl="1"/>
            <a:r>
              <a:rPr lang="en-GB" sz="2400" dirty="0">
                <a:solidFill>
                  <a:srgbClr val="0070C0"/>
                </a:solidFill>
              </a:rPr>
              <a:t>Be prepared to answer and cite examples. Know what RE does and say it! </a:t>
            </a:r>
            <a:r>
              <a:rPr lang="en-GB" sz="2400">
                <a:solidFill>
                  <a:srgbClr val="0070C0"/>
                </a:solidFill>
              </a:rPr>
              <a:t>Make it known.</a:t>
            </a:r>
          </a:p>
          <a:p>
            <a:pPr lvl="1"/>
            <a:endParaRPr lang="en-GB" sz="2400" dirty="0">
              <a:solidFill>
                <a:srgbClr val="0070C0"/>
              </a:solidFill>
            </a:endParaRPr>
          </a:p>
          <a:p>
            <a:pPr lvl="1"/>
            <a:endParaRPr lang="en-GB" dirty="0">
              <a:solidFill>
                <a:srgbClr val="0070C0"/>
              </a:solidFill>
            </a:endParaRPr>
          </a:p>
        </p:txBody>
      </p:sp>
    </p:spTree>
    <p:extLst>
      <p:ext uri="{BB962C8B-B14F-4D97-AF65-F5344CB8AC3E}">
        <p14:creationId xmlns:p14="http://schemas.microsoft.com/office/powerpoint/2010/main" val="2516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D842-4BF9-4ECB-951D-DC68CA0837C7}"/>
              </a:ext>
            </a:extLst>
          </p:cNvPr>
          <p:cNvSpPr>
            <a:spLocks noGrp="1"/>
          </p:cNvSpPr>
          <p:nvPr>
            <p:ph type="title"/>
          </p:nvPr>
        </p:nvSpPr>
        <p:spPr/>
        <p:txBody>
          <a:bodyPr wrap="square" anchor="b">
            <a:normAutofit/>
          </a:bodyPr>
          <a:lstStyle/>
          <a:p>
            <a:r>
              <a:rPr lang="en-GB" dirty="0"/>
              <a:t>RE Update Spring 2023</a:t>
            </a:r>
          </a:p>
        </p:txBody>
      </p:sp>
      <p:sp>
        <p:nvSpPr>
          <p:cNvPr id="4" name="Content Placeholder 3">
            <a:extLst>
              <a:ext uri="{FF2B5EF4-FFF2-40B4-BE49-F238E27FC236}">
                <a16:creationId xmlns:a16="http://schemas.microsoft.com/office/drawing/2014/main" id="{B7BE974C-1801-9EE1-068D-48D07475FED9}"/>
              </a:ext>
            </a:extLst>
          </p:cNvPr>
          <p:cNvSpPr>
            <a:spLocks noGrp="1"/>
          </p:cNvSpPr>
          <p:nvPr>
            <p:ph sz="half" idx="1"/>
          </p:nvPr>
        </p:nvSpPr>
        <p:spPr/>
        <p:txBody>
          <a:bodyPr/>
          <a:lstStyle/>
          <a:p>
            <a:pPr marL="0" indent="0">
              <a:buNone/>
            </a:pPr>
            <a:r>
              <a:rPr lang="en-GB" dirty="0">
                <a:solidFill>
                  <a:srgbClr val="FF0000"/>
                </a:solidFill>
              </a:rPr>
              <a:t>How do you mark and feedback in RE?</a:t>
            </a:r>
          </a:p>
          <a:p>
            <a:pPr marL="0" indent="0">
              <a:buNone/>
            </a:pPr>
            <a:endParaRPr lang="en-GB" dirty="0">
              <a:solidFill>
                <a:srgbClr val="FF0000"/>
              </a:solidFill>
            </a:endParaRPr>
          </a:p>
          <a:p>
            <a:pPr marL="0" indent="0">
              <a:buNone/>
            </a:pPr>
            <a:endParaRPr lang="en-GB" dirty="0">
              <a:solidFill>
                <a:srgbClr val="FF0000"/>
              </a:solidFill>
            </a:endParaRPr>
          </a:p>
        </p:txBody>
      </p:sp>
      <p:sp>
        <p:nvSpPr>
          <p:cNvPr id="5" name="Content Placeholder 4">
            <a:extLst>
              <a:ext uri="{FF2B5EF4-FFF2-40B4-BE49-F238E27FC236}">
                <a16:creationId xmlns:a16="http://schemas.microsoft.com/office/drawing/2014/main" id="{9857AAE6-1624-B6DD-2EC3-156841173B0F}"/>
              </a:ext>
            </a:extLst>
          </p:cNvPr>
          <p:cNvSpPr>
            <a:spLocks noGrp="1"/>
          </p:cNvSpPr>
          <p:nvPr>
            <p:ph sz="half" idx="2"/>
          </p:nvPr>
        </p:nvSpPr>
        <p:spPr/>
        <p:txBody>
          <a:bodyPr/>
          <a:lstStyle/>
          <a:p>
            <a:pPr marL="0" indent="0">
              <a:buNone/>
            </a:pPr>
            <a:r>
              <a:rPr lang="en-GB" dirty="0"/>
              <a:t>Ofsted RE Research Review May 2021</a:t>
            </a:r>
          </a:p>
          <a:p>
            <a:pPr marL="0" indent="0">
              <a:buNone/>
            </a:pPr>
            <a:endParaRPr lang="en-GB" dirty="0"/>
          </a:p>
          <a:p>
            <a:pPr marL="0" indent="0" algn="ctr">
              <a:buNone/>
            </a:pPr>
            <a:r>
              <a:rPr lang="en-GB" sz="2800" dirty="0"/>
              <a:t>‘We should only assess in RE to ensure pupils get better at RE.’</a:t>
            </a:r>
          </a:p>
          <a:p>
            <a:pPr marL="0" indent="0">
              <a:buNone/>
            </a:pPr>
            <a:endParaRPr lang="en-GB" dirty="0"/>
          </a:p>
        </p:txBody>
      </p:sp>
      <p:pic>
        <p:nvPicPr>
          <p:cNvPr id="6" name="Picture 2" descr="Pondering That Which Lies Beyond My Human Reasoning | All Along the  Watchtower">
            <a:extLst>
              <a:ext uri="{FF2B5EF4-FFF2-40B4-BE49-F238E27FC236}">
                <a16:creationId xmlns:a16="http://schemas.microsoft.com/office/drawing/2014/main" id="{D4173D20-B413-0F0E-3301-475D86A02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7" r="6722" b="3"/>
          <a:stretch/>
        </p:blipFill>
        <p:spPr bwMode="auto">
          <a:xfrm>
            <a:off x="730796" y="2742381"/>
            <a:ext cx="3909740" cy="328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58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F8A-59A3-48A9-9006-BD8F51B1AD6F}"/>
              </a:ext>
            </a:extLst>
          </p:cNvPr>
          <p:cNvSpPr>
            <a:spLocks noGrp="1"/>
          </p:cNvSpPr>
          <p:nvPr>
            <p:ph type="title"/>
          </p:nvPr>
        </p:nvSpPr>
        <p:spPr/>
        <p:txBody>
          <a:bodyPr/>
          <a:lstStyle/>
          <a:p>
            <a:r>
              <a:rPr lang="en-GB" dirty="0"/>
              <a:t>RE Update Spring 2023</a:t>
            </a:r>
          </a:p>
        </p:txBody>
      </p:sp>
      <p:graphicFrame>
        <p:nvGraphicFramePr>
          <p:cNvPr id="4" name="Content Placeholder 3">
            <a:extLst>
              <a:ext uri="{FF2B5EF4-FFF2-40B4-BE49-F238E27FC236}">
                <a16:creationId xmlns:a16="http://schemas.microsoft.com/office/drawing/2014/main" id="{DAF05BCB-3A52-470E-A5A8-5FD4EBE4586B}"/>
              </a:ext>
            </a:extLst>
          </p:cNvPr>
          <p:cNvGraphicFramePr>
            <a:graphicFrameLocks noGrp="1"/>
          </p:cNvGraphicFramePr>
          <p:nvPr>
            <p:ph idx="1"/>
          </p:nvPr>
        </p:nvGraphicFramePr>
        <p:xfrm>
          <a:off x="590550" y="1393825"/>
          <a:ext cx="1050925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4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092E0BB-21F1-41B2-BE8E-70A6366BF416}"/>
                                            </p:graphicEl>
                                          </p:spTgt>
                                        </p:tgtEl>
                                        <p:attrNameLst>
                                          <p:attrName>style.visibility</p:attrName>
                                        </p:attrNameLst>
                                      </p:cBhvr>
                                      <p:to>
                                        <p:strVal val="visible"/>
                                      </p:to>
                                    </p:set>
                                    <p:animEffect transition="in" filter="fade">
                                      <p:cBhvr>
                                        <p:cTn id="7" dur="1000"/>
                                        <p:tgtEl>
                                          <p:spTgt spid="4">
                                            <p:graphicEl>
                                              <a:dgm id="{8092E0BB-21F1-41B2-BE8E-70A6366BF416}"/>
                                            </p:graphicEl>
                                          </p:spTgt>
                                        </p:tgtEl>
                                      </p:cBhvr>
                                    </p:animEffect>
                                    <p:anim calcmode="lin" valueType="num">
                                      <p:cBhvr>
                                        <p:cTn id="8" dur="1000" fill="hold"/>
                                        <p:tgtEl>
                                          <p:spTgt spid="4">
                                            <p:graphicEl>
                                              <a:dgm id="{8092E0BB-21F1-41B2-BE8E-70A6366BF416}"/>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092E0BB-21F1-41B2-BE8E-70A6366BF4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B144AEC-F74B-44AF-9C2C-7EF529FF4F12}"/>
                                            </p:graphicEl>
                                          </p:spTgt>
                                        </p:tgtEl>
                                        <p:attrNameLst>
                                          <p:attrName>style.visibility</p:attrName>
                                        </p:attrNameLst>
                                      </p:cBhvr>
                                      <p:to>
                                        <p:strVal val="visible"/>
                                      </p:to>
                                    </p:set>
                                    <p:animEffect transition="in" filter="fade">
                                      <p:cBhvr>
                                        <p:cTn id="14" dur="1000"/>
                                        <p:tgtEl>
                                          <p:spTgt spid="4">
                                            <p:graphicEl>
                                              <a:dgm id="{7B144AEC-F74B-44AF-9C2C-7EF529FF4F12}"/>
                                            </p:graphicEl>
                                          </p:spTgt>
                                        </p:tgtEl>
                                      </p:cBhvr>
                                    </p:animEffect>
                                    <p:anim calcmode="lin" valueType="num">
                                      <p:cBhvr>
                                        <p:cTn id="15" dur="1000" fill="hold"/>
                                        <p:tgtEl>
                                          <p:spTgt spid="4">
                                            <p:graphicEl>
                                              <a:dgm id="{7B144AEC-F74B-44AF-9C2C-7EF529FF4F1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B144AEC-F74B-44AF-9C2C-7EF529FF4F1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9F7D049B-0555-4610-86D8-3F8137F4ED0E}"/>
                                            </p:graphicEl>
                                          </p:spTgt>
                                        </p:tgtEl>
                                        <p:attrNameLst>
                                          <p:attrName>style.visibility</p:attrName>
                                        </p:attrNameLst>
                                      </p:cBhvr>
                                      <p:to>
                                        <p:strVal val="visible"/>
                                      </p:to>
                                    </p:set>
                                    <p:animEffect transition="in" filter="fade">
                                      <p:cBhvr>
                                        <p:cTn id="21" dur="1000"/>
                                        <p:tgtEl>
                                          <p:spTgt spid="4">
                                            <p:graphicEl>
                                              <a:dgm id="{9F7D049B-0555-4610-86D8-3F8137F4ED0E}"/>
                                            </p:graphicEl>
                                          </p:spTgt>
                                        </p:tgtEl>
                                      </p:cBhvr>
                                    </p:animEffect>
                                    <p:anim calcmode="lin" valueType="num">
                                      <p:cBhvr>
                                        <p:cTn id="22" dur="1000" fill="hold"/>
                                        <p:tgtEl>
                                          <p:spTgt spid="4">
                                            <p:graphicEl>
                                              <a:dgm id="{9F7D049B-0555-4610-86D8-3F8137F4ED0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9F7D049B-0555-4610-86D8-3F8137F4ED0E}"/>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graphicEl>
                                              <a:dgm id="{97B27284-2FFF-4A2E-8638-4A02C7727443}"/>
                                            </p:graphicEl>
                                          </p:spTgt>
                                        </p:tgtEl>
                                        <p:attrNameLst>
                                          <p:attrName>style.visibility</p:attrName>
                                        </p:attrNameLst>
                                      </p:cBhvr>
                                      <p:to>
                                        <p:strVal val="visible"/>
                                      </p:to>
                                    </p:set>
                                    <p:animEffect transition="in" filter="fade">
                                      <p:cBhvr>
                                        <p:cTn id="26" dur="1000"/>
                                        <p:tgtEl>
                                          <p:spTgt spid="4">
                                            <p:graphicEl>
                                              <a:dgm id="{97B27284-2FFF-4A2E-8638-4A02C7727443}"/>
                                            </p:graphicEl>
                                          </p:spTgt>
                                        </p:tgtEl>
                                      </p:cBhvr>
                                    </p:animEffect>
                                    <p:anim calcmode="lin" valueType="num">
                                      <p:cBhvr>
                                        <p:cTn id="27" dur="1000" fill="hold"/>
                                        <p:tgtEl>
                                          <p:spTgt spid="4">
                                            <p:graphicEl>
                                              <a:dgm id="{97B27284-2FFF-4A2E-8638-4A02C7727443}"/>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7B27284-2FFF-4A2E-8638-4A02C7727443}"/>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93D7BDA0-5E41-4A80-8E7C-1FB730615B49}"/>
                                            </p:graphicEl>
                                          </p:spTgt>
                                        </p:tgtEl>
                                        <p:attrNameLst>
                                          <p:attrName>style.visibility</p:attrName>
                                        </p:attrNameLst>
                                      </p:cBhvr>
                                      <p:to>
                                        <p:strVal val="visible"/>
                                      </p:to>
                                    </p:set>
                                    <p:animEffect transition="in" filter="fade">
                                      <p:cBhvr>
                                        <p:cTn id="33" dur="1000"/>
                                        <p:tgtEl>
                                          <p:spTgt spid="4">
                                            <p:graphicEl>
                                              <a:dgm id="{93D7BDA0-5E41-4A80-8E7C-1FB730615B49}"/>
                                            </p:graphicEl>
                                          </p:spTgt>
                                        </p:tgtEl>
                                      </p:cBhvr>
                                    </p:animEffect>
                                    <p:anim calcmode="lin" valueType="num">
                                      <p:cBhvr>
                                        <p:cTn id="34" dur="1000" fill="hold"/>
                                        <p:tgtEl>
                                          <p:spTgt spid="4">
                                            <p:graphicEl>
                                              <a:dgm id="{93D7BDA0-5E41-4A80-8E7C-1FB730615B49}"/>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93D7BDA0-5E41-4A80-8E7C-1FB730615B49}"/>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graphicEl>
                                              <a:dgm id="{7AD2DD0E-59AC-49F3-97FB-4EF29B2DF00A}"/>
                                            </p:graphicEl>
                                          </p:spTgt>
                                        </p:tgtEl>
                                        <p:attrNameLst>
                                          <p:attrName>style.visibility</p:attrName>
                                        </p:attrNameLst>
                                      </p:cBhvr>
                                      <p:to>
                                        <p:strVal val="visible"/>
                                      </p:to>
                                    </p:set>
                                    <p:animEffect transition="in" filter="fade">
                                      <p:cBhvr>
                                        <p:cTn id="40" dur="1000"/>
                                        <p:tgtEl>
                                          <p:spTgt spid="4">
                                            <p:graphicEl>
                                              <a:dgm id="{7AD2DD0E-59AC-49F3-97FB-4EF29B2DF00A}"/>
                                            </p:graphicEl>
                                          </p:spTgt>
                                        </p:tgtEl>
                                      </p:cBhvr>
                                    </p:animEffect>
                                    <p:anim calcmode="lin" valueType="num">
                                      <p:cBhvr>
                                        <p:cTn id="41" dur="1000" fill="hold"/>
                                        <p:tgtEl>
                                          <p:spTgt spid="4">
                                            <p:graphicEl>
                                              <a:dgm id="{7AD2DD0E-59AC-49F3-97FB-4EF29B2DF00A}"/>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7AD2DD0E-59AC-49F3-97FB-4EF29B2DF00A}"/>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graphicEl>
                                              <a:dgm id="{E79B892C-9BDC-412F-8317-A68F81D9A1AA}"/>
                                            </p:graphicEl>
                                          </p:spTgt>
                                        </p:tgtEl>
                                        <p:attrNameLst>
                                          <p:attrName>style.visibility</p:attrName>
                                        </p:attrNameLst>
                                      </p:cBhvr>
                                      <p:to>
                                        <p:strVal val="visible"/>
                                      </p:to>
                                    </p:set>
                                    <p:animEffect transition="in" filter="fade">
                                      <p:cBhvr>
                                        <p:cTn id="45" dur="1000"/>
                                        <p:tgtEl>
                                          <p:spTgt spid="4">
                                            <p:graphicEl>
                                              <a:dgm id="{E79B892C-9BDC-412F-8317-A68F81D9A1AA}"/>
                                            </p:graphicEl>
                                          </p:spTgt>
                                        </p:tgtEl>
                                      </p:cBhvr>
                                    </p:animEffect>
                                    <p:anim calcmode="lin" valueType="num">
                                      <p:cBhvr>
                                        <p:cTn id="46" dur="1000" fill="hold"/>
                                        <p:tgtEl>
                                          <p:spTgt spid="4">
                                            <p:graphicEl>
                                              <a:dgm id="{E79B892C-9BDC-412F-8317-A68F81D9A1AA}"/>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E79B892C-9BDC-412F-8317-A68F81D9A1AA}"/>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graphicEl>
                                              <a:dgm id="{86E339DC-ED24-4B99-8DB4-19E0E31BF9A0}"/>
                                            </p:graphicEl>
                                          </p:spTgt>
                                        </p:tgtEl>
                                        <p:attrNameLst>
                                          <p:attrName>style.visibility</p:attrName>
                                        </p:attrNameLst>
                                      </p:cBhvr>
                                      <p:to>
                                        <p:strVal val="visible"/>
                                      </p:to>
                                    </p:set>
                                    <p:animEffect transition="in" filter="fade">
                                      <p:cBhvr>
                                        <p:cTn id="52" dur="1000"/>
                                        <p:tgtEl>
                                          <p:spTgt spid="4">
                                            <p:graphicEl>
                                              <a:dgm id="{86E339DC-ED24-4B99-8DB4-19E0E31BF9A0}"/>
                                            </p:graphicEl>
                                          </p:spTgt>
                                        </p:tgtEl>
                                      </p:cBhvr>
                                    </p:animEffect>
                                    <p:anim calcmode="lin" valueType="num">
                                      <p:cBhvr>
                                        <p:cTn id="53" dur="1000" fill="hold"/>
                                        <p:tgtEl>
                                          <p:spTgt spid="4">
                                            <p:graphicEl>
                                              <a:dgm id="{86E339DC-ED24-4B99-8DB4-19E0E31BF9A0}"/>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86E339DC-ED24-4B99-8DB4-19E0E31BF9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6BD9-D528-4FFE-B785-647E3BC13111}"/>
              </a:ext>
            </a:extLst>
          </p:cNvPr>
          <p:cNvSpPr>
            <a:spLocks noGrp="1"/>
          </p:cNvSpPr>
          <p:nvPr>
            <p:ph type="title"/>
          </p:nvPr>
        </p:nvSpPr>
        <p:spPr/>
        <p:txBody>
          <a:bodyPr wrap="square" anchor="b">
            <a:normAutofit/>
          </a:bodyPr>
          <a:lstStyle/>
          <a:p>
            <a:r>
              <a:rPr lang="en-GB" dirty="0"/>
              <a:t>RE Update Spring 2023</a:t>
            </a:r>
          </a:p>
        </p:txBody>
      </p:sp>
      <p:sp>
        <p:nvSpPr>
          <p:cNvPr id="4" name="Content Placeholder 3">
            <a:extLst>
              <a:ext uri="{FF2B5EF4-FFF2-40B4-BE49-F238E27FC236}">
                <a16:creationId xmlns:a16="http://schemas.microsoft.com/office/drawing/2014/main" id="{D6C7579F-74D0-ED20-4E94-DBFD1BD925ED}"/>
              </a:ext>
            </a:extLst>
          </p:cNvPr>
          <p:cNvSpPr>
            <a:spLocks noGrp="1"/>
          </p:cNvSpPr>
          <p:nvPr>
            <p:ph sz="half" idx="1"/>
          </p:nvPr>
        </p:nvSpPr>
        <p:spPr/>
        <p:txBody>
          <a:bodyPr/>
          <a:lstStyle/>
          <a:p>
            <a:pPr marL="0" indent="0">
              <a:buNone/>
            </a:pPr>
            <a:r>
              <a:rPr lang="en-GB" dirty="0">
                <a:solidFill>
                  <a:srgbClr val="FF0000"/>
                </a:solidFill>
              </a:rPr>
              <a:t>Assessing Substantive &amp; Disciplinary Knowledge in RE</a:t>
            </a:r>
          </a:p>
          <a:p>
            <a:pPr marL="0" indent="0">
              <a:buNone/>
            </a:pPr>
            <a:endParaRPr lang="en-GB" dirty="0"/>
          </a:p>
          <a:p>
            <a:pPr marL="0" indent="0">
              <a:buNone/>
            </a:pPr>
            <a:r>
              <a:rPr lang="en-GB" dirty="0"/>
              <a:t>Diocese of Norwich assessment Suite Pilot Spring / Summer 2023</a:t>
            </a:r>
          </a:p>
        </p:txBody>
      </p:sp>
      <p:sp>
        <p:nvSpPr>
          <p:cNvPr id="5" name="Content Placeholder 4">
            <a:extLst>
              <a:ext uri="{FF2B5EF4-FFF2-40B4-BE49-F238E27FC236}">
                <a16:creationId xmlns:a16="http://schemas.microsoft.com/office/drawing/2014/main" id="{8E411DB3-9DE2-9656-041C-9FCBCFD33ACB}"/>
              </a:ext>
            </a:extLst>
          </p:cNvPr>
          <p:cNvSpPr>
            <a:spLocks noGrp="1"/>
          </p:cNvSpPr>
          <p:nvPr>
            <p:ph sz="half" idx="2"/>
          </p:nvPr>
        </p:nvSpPr>
        <p:spPr>
          <a:xfrm>
            <a:off x="5904650" y="1531925"/>
            <a:ext cx="5339314" cy="4286250"/>
          </a:xfrm>
          <a:solidFill>
            <a:srgbClr val="FFFF00"/>
          </a:solidFill>
        </p:spPr>
        <p:txBody>
          <a:bodyPr/>
          <a:lstStyle/>
          <a:p>
            <a:pPr marL="0" indent="0">
              <a:buNone/>
            </a:pPr>
            <a:r>
              <a:rPr lang="en-GB" dirty="0">
                <a:solidFill>
                  <a:srgbClr val="00B050"/>
                </a:solidFill>
              </a:rPr>
              <a:t>March 23 </a:t>
            </a:r>
            <a:r>
              <a:rPr lang="en-GB" dirty="0"/>
              <a:t>– shared pilot resources</a:t>
            </a:r>
          </a:p>
          <a:p>
            <a:pPr marL="0" indent="0">
              <a:buNone/>
            </a:pPr>
            <a:endParaRPr lang="en-GB" dirty="0"/>
          </a:p>
          <a:p>
            <a:pPr marL="0" indent="0">
              <a:buNone/>
            </a:pPr>
            <a:r>
              <a:rPr lang="en-GB" dirty="0">
                <a:solidFill>
                  <a:srgbClr val="00B050"/>
                </a:solidFill>
              </a:rPr>
              <a:t>June 23 </a:t>
            </a:r>
            <a:r>
              <a:rPr lang="en-GB" dirty="0"/>
              <a:t>– feedback survey</a:t>
            </a:r>
          </a:p>
          <a:p>
            <a:pPr marL="0" indent="0">
              <a:buNone/>
            </a:pPr>
            <a:endParaRPr lang="en-GB" dirty="0"/>
          </a:p>
          <a:p>
            <a:pPr marL="0" indent="0">
              <a:buNone/>
            </a:pPr>
            <a:r>
              <a:rPr lang="en-GB" dirty="0">
                <a:solidFill>
                  <a:srgbClr val="00B050"/>
                </a:solidFill>
              </a:rPr>
              <a:t>July 23 </a:t>
            </a:r>
            <a:r>
              <a:rPr lang="en-GB" dirty="0"/>
              <a:t>– review and standardise</a:t>
            </a:r>
          </a:p>
          <a:p>
            <a:pPr marL="0" indent="0">
              <a:buNone/>
            </a:pPr>
            <a:endParaRPr lang="en-GB" dirty="0"/>
          </a:p>
          <a:p>
            <a:pPr marL="0" indent="0">
              <a:buNone/>
            </a:pPr>
            <a:r>
              <a:rPr lang="en-GB" dirty="0">
                <a:solidFill>
                  <a:srgbClr val="00B050"/>
                </a:solidFill>
              </a:rPr>
              <a:t>September 23 </a:t>
            </a:r>
            <a:r>
              <a:rPr lang="en-GB" dirty="0"/>
              <a:t>- publish</a:t>
            </a:r>
          </a:p>
        </p:txBody>
      </p:sp>
      <p:sp>
        <p:nvSpPr>
          <p:cNvPr id="9" name="Rectangle: Rounded Corners 8">
            <a:extLst>
              <a:ext uri="{FF2B5EF4-FFF2-40B4-BE49-F238E27FC236}">
                <a16:creationId xmlns:a16="http://schemas.microsoft.com/office/drawing/2014/main" id="{04CB46F2-63B8-4E12-C6C1-1E5BD751C7BD}"/>
              </a:ext>
            </a:extLst>
          </p:cNvPr>
          <p:cNvSpPr/>
          <p:nvPr/>
        </p:nvSpPr>
        <p:spPr>
          <a:xfrm>
            <a:off x="614240" y="4686597"/>
            <a:ext cx="5023823"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t>Emai</a:t>
            </a:r>
            <a:r>
              <a:rPr lang="en-GB" dirty="0"/>
              <a:t>: </a:t>
            </a:r>
            <a:r>
              <a:rPr lang="en-GB" dirty="0">
                <a:hlinkClick r:id="rId2"/>
              </a:rPr>
              <a:t>chris.allen@dioceseofnorwich.org</a:t>
            </a:r>
            <a:r>
              <a:rPr lang="en-GB" dirty="0"/>
              <a:t> </a:t>
            </a:r>
          </a:p>
          <a:p>
            <a:pPr algn="ctr"/>
            <a:r>
              <a:rPr lang="en-GB" dirty="0"/>
              <a:t>if you want to take part.</a:t>
            </a:r>
          </a:p>
        </p:txBody>
      </p:sp>
    </p:spTree>
    <p:extLst>
      <p:ext uri="{BB962C8B-B14F-4D97-AF65-F5344CB8AC3E}">
        <p14:creationId xmlns:p14="http://schemas.microsoft.com/office/powerpoint/2010/main" val="268717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C435-5800-4057-AD2A-F6B975A33AC6}"/>
              </a:ext>
            </a:extLst>
          </p:cNvPr>
          <p:cNvSpPr>
            <a:spLocks noGrp="1"/>
          </p:cNvSpPr>
          <p:nvPr>
            <p:ph type="title"/>
          </p:nvPr>
        </p:nvSpPr>
        <p:spPr/>
        <p:txBody>
          <a:bodyPr/>
          <a:lstStyle/>
          <a:p>
            <a:r>
              <a:rPr lang="en-GB" dirty="0"/>
              <a:t>RE Update Spring 2023</a:t>
            </a:r>
          </a:p>
        </p:txBody>
      </p:sp>
      <p:sp>
        <p:nvSpPr>
          <p:cNvPr id="4" name="Content Placeholder 3">
            <a:extLst>
              <a:ext uri="{FF2B5EF4-FFF2-40B4-BE49-F238E27FC236}">
                <a16:creationId xmlns:a16="http://schemas.microsoft.com/office/drawing/2014/main" id="{94BBEEB3-67A8-4759-A64A-1A7FD8BA7073}"/>
              </a:ext>
            </a:extLst>
          </p:cNvPr>
          <p:cNvSpPr>
            <a:spLocks noGrp="1"/>
          </p:cNvSpPr>
          <p:nvPr>
            <p:ph sz="half" idx="1"/>
          </p:nvPr>
        </p:nvSpPr>
        <p:spPr>
          <a:xfrm>
            <a:off x="154732" y="1374229"/>
            <a:ext cx="1772740" cy="4286250"/>
          </a:xfrm>
        </p:spPr>
        <p:txBody>
          <a:bodyPr/>
          <a:lstStyle/>
          <a:p>
            <a:pPr marL="0" indent="0">
              <a:buNone/>
            </a:pPr>
            <a:r>
              <a:rPr lang="en-GB" dirty="0">
                <a:latin typeface="Source Sans Pro" panose="020B0503030403020204" pitchFamily="34" charset="0"/>
                <a:ea typeface="Source Sans Pro" panose="020B0503030403020204" pitchFamily="34" charset="0"/>
              </a:rPr>
              <a:t>Example</a:t>
            </a:r>
          </a:p>
        </p:txBody>
      </p:sp>
      <p:pic>
        <p:nvPicPr>
          <p:cNvPr id="7" name="Content Placeholder 6">
            <a:extLst>
              <a:ext uri="{FF2B5EF4-FFF2-40B4-BE49-F238E27FC236}">
                <a16:creationId xmlns:a16="http://schemas.microsoft.com/office/drawing/2014/main" id="{855BC556-3FA6-4361-BFD0-BA9EE6633524}"/>
              </a:ext>
            </a:extLst>
          </p:cNvPr>
          <p:cNvPicPr>
            <a:picLocks noGrp="1" noChangeAspect="1"/>
          </p:cNvPicPr>
          <p:nvPr>
            <p:ph sz="half" idx="2"/>
          </p:nvPr>
        </p:nvPicPr>
        <p:blipFill>
          <a:blip r:embed="rId2"/>
          <a:stretch>
            <a:fillRect/>
          </a:stretch>
        </p:blipFill>
        <p:spPr>
          <a:xfrm>
            <a:off x="1810916" y="1197562"/>
            <a:ext cx="5256584" cy="50349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A173BDD-32A4-42A2-A976-B1BDF1B6CE9E}"/>
              </a:ext>
            </a:extLst>
          </p:cNvPr>
          <p:cNvPicPr>
            <a:picLocks noChangeAspect="1"/>
          </p:cNvPicPr>
          <p:nvPr/>
        </p:nvPicPr>
        <p:blipFill>
          <a:blip r:embed="rId3"/>
          <a:stretch>
            <a:fillRect/>
          </a:stretch>
        </p:blipFill>
        <p:spPr>
          <a:xfrm>
            <a:off x="7643564" y="1339130"/>
            <a:ext cx="3541146" cy="5034963"/>
          </a:xfrm>
          <a:prstGeom prst="rect">
            <a:avLst/>
          </a:prstGeom>
          <a:ln>
            <a:noFill/>
          </a:ln>
          <a:effectLst>
            <a:outerShdw blurRad="292100" dist="139700" dir="2700000" algn="tl" rotWithShape="0">
              <a:srgbClr val="333333">
                <a:alpha val="65000"/>
              </a:srgbClr>
            </a:outerShdw>
          </a:effectLst>
        </p:spPr>
      </p:pic>
      <p:sp>
        <p:nvSpPr>
          <p:cNvPr id="10" name="Arrow: Left 9">
            <a:extLst>
              <a:ext uri="{FF2B5EF4-FFF2-40B4-BE49-F238E27FC236}">
                <a16:creationId xmlns:a16="http://schemas.microsoft.com/office/drawing/2014/main" id="{03B329B5-EB1F-4E71-92DD-1AD6B0CF3C26}"/>
              </a:ext>
            </a:extLst>
          </p:cNvPr>
          <p:cNvSpPr/>
          <p:nvPr/>
        </p:nvSpPr>
        <p:spPr>
          <a:xfrm>
            <a:off x="6851476" y="3030413"/>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76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7790A-36AE-98A7-5910-2B765C6D62D2}"/>
              </a:ext>
            </a:extLst>
          </p:cNvPr>
          <p:cNvSpPr>
            <a:spLocks noGrp="1"/>
          </p:cNvSpPr>
          <p:nvPr>
            <p:ph type="title"/>
          </p:nvPr>
        </p:nvSpPr>
        <p:spPr/>
        <p:txBody>
          <a:bodyPr/>
          <a:lstStyle/>
          <a:p>
            <a:r>
              <a:rPr lang="en-GB" dirty="0"/>
              <a:t>RE Update Spring 2023</a:t>
            </a:r>
          </a:p>
        </p:txBody>
      </p:sp>
      <p:pic>
        <p:nvPicPr>
          <p:cNvPr id="9" name="Content Placeholder 8">
            <a:extLst>
              <a:ext uri="{FF2B5EF4-FFF2-40B4-BE49-F238E27FC236}">
                <a16:creationId xmlns:a16="http://schemas.microsoft.com/office/drawing/2014/main" id="{A554DBD4-D9A4-C96E-E6DD-4880E4C71748}"/>
              </a:ext>
            </a:extLst>
          </p:cNvPr>
          <p:cNvPicPr>
            <a:picLocks noGrp="1" noChangeAspect="1"/>
          </p:cNvPicPr>
          <p:nvPr>
            <p:ph idx="1"/>
          </p:nvPr>
        </p:nvPicPr>
        <p:blipFill>
          <a:blip r:embed="rId2"/>
          <a:stretch>
            <a:fillRect/>
          </a:stretch>
        </p:blipFill>
        <p:spPr>
          <a:xfrm>
            <a:off x="2479169" y="1393825"/>
            <a:ext cx="6732012" cy="4406900"/>
          </a:xfrm>
        </p:spPr>
      </p:pic>
    </p:spTree>
    <p:extLst>
      <p:ext uri="{BB962C8B-B14F-4D97-AF65-F5344CB8AC3E}">
        <p14:creationId xmlns:p14="http://schemas.microsoft.com/office/powerpoint/2010/main" val="428029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0B14-D52D-4F96-8084-3CD5C7E9AC76}"/>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C8C7E60B-08BB-4F51-AECC-B34D1DBE7873}"/>
              </a:ext>
            </a:extLst>
          </p:cNvPr>
          <p:cNvSpPr>
            <a:spLocks noGrp="1"/>
          </p:cNvSpPr>
          <p:nvPr>
            <p:ph sz="half" idx="1"/>
          </p:nvPr>
        </p:nvSpPr>
        <p:spPr>
          <a:xfrm>
            <a:off x="673324" y="3067152"/>
            <a:ext cx="5098032" cy="2650616"/>
          </a:xfrm>
        </p:spPr>
        <p:txBody>
          <a:bodyPr/>
          <a:lstStyle/>
          <a:p>
            <a:pPr marL="0" indent="0">
              <a:buNone/>
            </a:pPr>
            <a:r>
              <a:rPr lang="en-GB" dirty="0"/>
              <a:t>1 February 2023</a:t>
            </a:r>
          </a:p>
          <a:p>
            <a:pPr marL="0" indent="0">
              <a:buNone/>
            </a:pPr>
            <a:endParaRPr lang="en-GB" sz="1200" dirty="0"/>
          </a:p>
          <a:p>
            <a:pPr marL="0" indent="0">
              <a:buNone/>
            </a:pPr>
            <a:r>
              <a:rPr lang="en-GB" dirty="0"/>
              <a:t>2-4.30pm on ZOOM</a:t>
            </a:r>
          </a:p>
          <a:p>
            <a:pPr marL="0" indent="0">
              <a:buNone/>
            </a:pPr>
            <a:endParaRPr lang="en-GB" sz="1400" dirty="0"/>
          </a:p>
          <a:p>
            <a:pPr marL="0" indent="0">
              <a:buNone/>
            </a:pPr>
            <a:r>
              <a:rPr lang="en-GB" dirty="0"/>
              <a:t>£75.00</a:t>
            </a:r>
          </a:p>
          <a:p>
            <a:pPr marL="0" indent="0">
              <a:buNone/>
            </a:pPr>
            <a:r>
              <a:rPr lang="en-GB" dirty="0">
                <a:solidFill>
                  <a:srgbClr val="0B02BE"/>
                </a:solidFill>
              </a:rPr>
              <a:t>DofN.org/</a:t>
            </a:r>
            <a:r>
              <a:rPr lang="en-GB" dirty="0" err="1">
                <a:solidFill>
                  <a:srgbClr val="0B02BE"/>
                </a:solidFill>
              </a:rPr>
              <a:t>AssessingRE_Feb</a:t>
            </a:r>
            <a:r>
              <a:rPr lang="en-GB" dirty="0">
                <a:solidFill>
                  <a:srgbClr val="0B02BE"/>
                </a:solidFill>
              </a:rPr>
              <a:t> </a:t>
            </a:r>
          </a:p>
        </p:txBody>
      </p:sp>
      <p:sp>
        <p:nvSpPr>
          <p:cNvPr id="4" name="Content Placeholder 3">
            <a:extLst>
              <a:ext uri="{FF2B5EF4-FFF2-40B4-BE49-F238E27FC236}">
                <a16:creationId xmlns:a16="http://schemas.microsoft.com/office/drawing/2014/main" id="{DC0B5EE7-926B-4BF2-8A23-C18813C709EC}"/>
              </a:ext>
            </a:extLst>
          </p:cNvPr>
          <p:cNvSpPr>
            <a:spLocks noGrp="1"/>
          </p:cNvSpPr>
          <p:nvPr>
            <p:ph sz="half" idx="2"/>
          </p:nvPr>
        </p:nvSpPr>
        <p:spPr>
          <a:xfrm>
            <a:off x="5712272" y="3671391"/>
            <a:ext cx="5519358" cy="2448272"/>
          </a:xfrm>
        </p:spPr>
        <p:txBody>
          <a:bodyPr/>
          <a:lstStyle/>
          <a:p>
            <a:pPr marL="0" indent="0" algn="l">
              <a:buNone/>
            </a:pPr>
            <a:r>
              <a:rPr lang="en-GB" sz="1400" b="0" i="0" dirty="0">
                <a:effectLst/>
                <a:latin typeface="Neue Plak"/>
              </a:rPr>
              <a:t>This session will introduce staff to how we can assess in RE in a multi-disciplinary way. It will consider the pillars of knowledge Ofsted considers builds an RE Curriculum. It will focus on how we can assess Substantive Knowledge in RE in a meaningful way. The session will explore assessing the multi-disciplines in RE by building on the Ways of Knowing that forms the current Age-Related Expectations. It will also consider how we manage, challenge and begin to assess a child’s personal knowledge in RE. It will offer practical resources to explore how your school might assess substantive knowledge through the three disciplines as well as the ways to collect evidence to make firm judgements of pupil’s achievement and progress in RE.</a:t>
            </a:r>
          </a:p>
          <a:p>
            <a:pPr marL="0" indent="0">
              <a:buNone/>
            </a:pPr>
            <a:endParaRPr lang="en-GB" dirty="0"/>
          </a:p>
        </p:txBody>
      </p:sp>
      <p:pic>
        <p:nvPicPr>
          <p:cNvPr id="5" name="Picture 4">
            <a:extLst>
              <a:ext uri="{FF2B5EF4-FFF2-40B4-BE49-F238E27FC236}">
                <a16:creationId xmlns:a16="http://schemas.microsoft.com/office/drawing/2014/main" id="{53FFFF75-E28A-473C-A491-31CB802214DE}"/>
              </a:ext>
            </a:extLst>
          </p:cNvPr>
          <p:cNvPicPr>
            <a:picLocks noChangeAspect="1"/>
          </p:cNvPicPr>
          <p:nvPr/>
        </p:nvPicPr>
        <p:blipFill>
          <a:blip r:embed="rId2"/>
          <a:stretch>
            <a:fillRect/>
          </a:stretch>
        </p:blipFill>
        <p:spPr>
          <a:xfrm>
            <a:off x="7427540" y="1234582"/>
            <a:ext cx="3671950" cy="2443031"/>
          </a:xfrm>
          <a:prstGeom prst="rect">
            <a:avLst/>
          </a:prstGeom>
        </p:spPr>
      </p:pic>
      <p:sp>
        <p:nvSpPr>
          <p:cNvPr id="9" name="TextBox 8">
            <a:extLst>
              <a:ext uri="{FF2B5EF4-FFF2-40B4-BE49-F238E27FC236}">
                <a16:creationId xmlns:a16="http://schemas.microsoft.com/office/drawing/2014/main" id="{22636F43-88D2-4E39-9BE0-7826A8C93639}"/>
              </a:ext>
            </a:extLst>
          </p:cNvPr>
          <p:cNvSpPr txBox="1"/>
          <p:nvPr/>
        </p:nvSpPr>
        <p:spPr>
          <a:xfrm>
            <a:off x="647124" y="1446237"/>
            <a:ext cx="6564392" cy="1569660"/>
          </a:xfrm>
          <a:prstGeom prst="rect">
            <a:avLst/>
          </a:prstGeom>
          <a:noFill/>
        </p:spPr>
        <p:txBody>
          <a:bodyPr wrap="square">
            <a:spAutoFit/>
          </a:bodyPr>
          <a:lstStyle/>
          <a:p>
            <a:pPr marL="0" indent="0">
              <a:buNone/>
            </a:pPr>
            <a:r>
              <a:rPr lang="en-GB" sz="3200" b="1" dirty="0">
                <a:solidFill>
                  <a:srgbClr val="7030A0"/>
                </a:solidFill>
                <a:latin typeface="Tahoma" panose="020B0604030504040204" pitchFamily="34" charset="0"/>
                <a:ea typeface="Tahoma" panose="020B0604030504040204" pitchFamily="34" charset="0"/>
                <a:cs typeface="Tahoma" panose="020B0604030504040204" pitchFamily="34" charset="0"/>
              </a:rPr>
              <a:t>Ways of Assessing in RE –</a:t>
            </a:r>
          </a:p>
          <a:p>
            <a:pPr marL="0" indent="0">
              <a:buNone/>
            </a:pPr>
            <a:r>
              <a:rPr lang="en-GB" sz="3200" b="1" i="1" dirty="0">
                <a:solidFill>
                  <a:srgbClr val="7030A0"/>
                </a:solidFill>
                <a:latin typeface="Tahoma" panose="020B0604030504040204" pitchFamily="34" charset="0"/>
                <a:ea typeface="Tahoma" panose="020B0604030504040204" pitchFamily="34" charset="0"/>
                <a:cs typeface="Tahoma" panose="020B0604030504040204" pitchFamily="34" charset="0"/>
              </a:rPr>
              <a:t>Substantive Knowledge and Ways of Knowing</a:t>
            </a:r>
          </a:p>
        </p:txBody>
      </p:sp>
    </p:spTree>
    <p:extLst>
      <p:ext uri="{BB962C8B-B14F-4D97-AF65-F5344CB8AC3E}">
        <p14:creationId xmlns:p14="http://schemas.microsoft.com/office/powerpoint/2010/main" val="12392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90E-1873-43D2-8698-FF73AD1A4E91}"/>
              </a:ext>
            </a:extLst>
          </p:cNvPr>
          <p:cNvSpPr>
            <a:spLocks noGrp="1"/>
          </p:cNvSpPr>
          <p:nvPr>
            <p:ph type="title"/>
          </p:nvPr>
        </p:nvSpPr>
        <p:spPr/>
        <p:txBody>
          <a:bodyPr/>
          <a:lstStyle/>
          <a:p>
            <a:r>
              <a:rPr lang="en-GB" dirty="0"/>
              <a:t>RE Update Spring 2023</a:t>
            </a:r>
          </a:p>
        </p:txBody>
      </p:sp>
      <p:sp>
        <p:nvSpPr>
          <p:cNvPr id="4" name="Content Placeholder 3">
            <a:extLst>
              <a:ext uri="{FF2B5EF4-FFF2-40B4-BE49-F238E27FC236}">
                <a16:creationId xmlns:a16="http://schemas.microsoft.com/office/drawing/2014/main" id="{96947B71-95E2-4EDB-A38F-A8ECA62C6C95}"/>
              </a:ext>
            </a:extLst>
          </p:cNvPr>
          <p:cNvSpPr>
            <a:spLocks noGrp="1"/>
          </p:cNvSpPr>
          <p:nvPr>
            <p:ph idx="1"/>
          </p:nvPr>
        </p:nvSpPr>
        <p:spPr/>
        <p:txBody>
          <a:bodyPr/>
          <a:lstStyle/>
          <a:p>
            <a:pPr marL="0" indent="0">
              <a:buNone/>
            </a:pPr>
            <a:r>
              <a:rPr lang="en-GB" sz="2800" dirty="0">
                <a:solidFill>
                  <a:srgbClr val="FF0000"/>
                </a:solidFill>
              </a:rPr>
              <a:t>Key Messages – Mary Myatt Strictly RE 2023</a:t>
            </a:r>
          </a:p>
          <a:p>
            <a:r>
              <a:rPr lang="en-GB" sz="2400" dirty="0">
                <a:solidFill>
                  <a:srgbClr val="0B02BE"/>
                </a:solidFill>
              </a:rPr>
              <a:t>Engage with the newest thinking and thinkers in RE – the next generation is important.</a:t>
            </a:r>
          </a:p>
          <a:p>
            <a:r>
              <a:rPr lang="en-GB" sz="2400" dirty="0">
                <a:solidFill>
                  <a:srgbClr val="0B02BE"/>
                </a:solidFill>
              </a:rPr>
              <a:t>Use the original source, original image and authentic voice of religion and worldviews communities.</a:t>
            </a:r>
          </a:p>
          <a:p>
            <a:r>
              <a:rPr lang="en-GB" sz="2400" dirty="0">
                <a:solidFill>
                  <a:srgbClr val="0B02BE"/>
                </a:solidFill>
              </a:rPr>
              <a:t>Invite speculation or representation in RE.</a:t>
            </a:r>
          </a:p>
          <a:p>
            <a:r>
              <a:rPr lang="en-GB" sz="2400" dirty="0">
                <a:solidFill>
                  <a:srgbClr val="0B02BE"/>
                </a:solidFill>
              </a:rPr>
              <a:t>Respect tradition and provide insights into them.</a:t>
            </a:r>
          </a:p>
          <a:p>
            <a:r>
              <a:rPr lang="en-GB" sz="2400" dirty="0">
                <a:solidFill>
                  <a:srgbClr val="0B02BE"/>
                </a:solidFill>
              </a:rPr>
              <a:t>Intellectual curiosity, deep thinking, deep questioning supports connections in learning in RE.</a:t>
            </a:r>
          </a:p>
          <a:p>
            <a:r>
              <a:rPr lang="en-GB" sz="2400" dirty="0">
                <a:solidFill>
                  <a:srgbClr val="0B02BE"/>
                </a:solidFill>
              </a:rPr>
              <a:t>Authenticity in RE is crucial to adding significant value in RE.</a:t>
            </a:r>
          </a:p>
        </p:txBody>
      </p:sp>
    </p:spTree>
    <p:extLst>
      <p:ext uri="{BB962C8B-B14F-4D97-AF65-F5344CB8AC3E}">
        <p14:creationId xmlns:p14="http://schemas.microsoft.com/office/powerpoint/2010/main" val="292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03C9-504D-428D-82C6-7AEC5A47A9B7}"/>
              </a:ext>
            </a:extLst>
          </p:cNvPr>
          <p:cNvSpPr>
            <a:spLocks noGrp="1"/>
          </p:cNvSpPr>
          <p:nvPr>
            <p:ph type="title"/>
          </p:nvPr>
        </p:nvSpPr>
        <p:spPr/>
        <p:txBody>
          <a:bodyPr/>
          <a:lstStyle/>
          <a:p>
            <a:r>
              <a:rPr lang="en-GB" dirty="0"/>
              <a:t>RE Update Spring 2023</a:t>
            </a:r>
          </a:p>
        </p:txBody>
      </p:sp>
      <p:sp>
        <p:nvSpPr>
          <p:cNvPr id="6" name="Content Placeholder 5">
            <a:extLst>
              <a:ext uri="{FF2B5EF4-FFF2-40B4-BE49-F238E27FC236}">
                <a16:creationId xmlns:a16="http://schemas.microsoft.com/office/drawing/2014/main" id="{0FFEFD09-A0AD-4CE6-BBE1-A25258861479}"/>
              </a:ext>
            </a:extLst>
          </p:cNvPr>
          <p:cNvSpPr>
            <a:spLocks noGrp="1"/>
          </p:cNvSpPr>
          <p:nvPr>
            <p:ph sz="half" idx="1"/>
          </p:nvPr>
        </p:nvSpPr>
        <p:spPr>
          <a:xfrm>
            <a:off x="614240" y="1531925"/>
            <a:ext cx="7965428" cy="1066440"/>
          </a:xfrm>
        </p:spPr>
        <p:txBody>
          <a:bodyPr/>
          <a:lstStyle/>
          <a:p>
            <a:pPr marL="0" indent="0">
              <a:buNone/>
            </a:pPr>
            <a:r>
              <a:rPr lang="en-GB" sz="2400" b="1" dirty="0">
                <a:solidFill>
                  <a:schemeClr val="accent2">
                    <a:lumMod val="75000"/>
                  </a:schemeClr>
                </a:solidFill>
              </a:rPr>
              <a:t>Teaching RE through the three disciplines of Theology / Philosophy / Social Human Sciences</a:t>
            </a:r>
          </a:p>
        </p:txBody>
      </p:sp>
      <p:pic>
        <p:nvPicPr>
          <p:cNvPr id="3078" name="Picture 6" descr="What Is Flat Weaving? | Domestika">
            <a:extLst>
              <a:ext uri="{FF2B5EF4-FFF2-40B4-BE49-F238E27FC236}">
                <a16:creationId xmlns:a16="http://schemas.microsoft.com/office/drawing/2014/main" id="{E4503F11-4469-4696-830F-903B36811E6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4426"/>
          <a:stretch/>
        </p:blipFill>
        <p:spPr bwMode="auto">
          <a:xfrm>
            <a:off x="8795692" y="1531925"/>
            <a:ext cx="2342034"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DDDBBB-411B-4431-A037-920F1D649B80}"/>
              </a:ext>
            </a:extLst>
          </p:cNvPr>
          <p:cNvSpPr txBox="1"/>
          <p:nvPr/>
        </p:nvSpPr>
        <p:spPr>
          <a:xfrm>
            <a:off x="627797" y="2508790"/>
            <a:ext cx="7560840" cy="984885"/>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21 March 2023  1.30-5pm  at Diocesan House</a:t>
            </a:r>
          </a:p>
          <a:p>
            <a:endParaRPr lang="en-GB" sz="10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£75.00		</a:t>
            </a:r>
            <a:r>
              <a:rPr lang="en-GB" dirty="0" err="1">
                <a:solidFill>
                  <a:srgbClr val="0B02BE"/>
                </a:solidFill>
                <a:latin typeface="Tahoma" panose="020B0604030504040204" pitchFamily="34" charset="0"/>
                <a:ea typeface="Tahoma" panose="020B0604030504040204" pitchFamily="34" charset="0"/>
                <a:cs typeface="Tahoma" panose="020B0604030504040204" pitchFamily="34" charset="0"/>
              </a:rPr>
              <a:t>DofN.org.TeachingRE_Mar</a:t>
            </a:r>
            <a:endParaRPr lang="en-GB" dirty="0">
              <a:solidFill>
                <a:srgbClr val="0B02B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69BF0A50-CD6C-4547-B1CD-0512D1BF3503}"/>
              </a:ext>
            </a:extLst>
          </p:cNvPr>
          <p:cNvSpPr txBox="1"/>
          <p:nvPr/>
        </p:nvSpPr>
        <p:spPr>
          <a:xfrm>
            <a:off x="590192" y="3709119"/>
            <a:ext cx="7989476" cy="2308324"/>
          </a:xfrm>
          <a:prstGeom prst="rect">
            <a:avLst/>
          </a:prstGeom>
          <a:noFill/>
        </p:spPr>
        <p:txBody>
          <a:bodyPr wrap="square">
            <a:spAutoFit/>
          </a:bodyPr>
          <a:lstStyle/>
          <a:p>
            <a:r>
              <a:rPr lang="en-GB" sz="1800" b="0" i="0" dirty="0">
                <a:effectLst/>
                <a:latin typeface="Neue Plak"/>
              </a:rPr>
              <a:t>This session is designed to introduce staff to teaching RE in a multi-disciplinary way. It will cross reference the pillars of knowledge Ofsted considers builds an RE Curriculum. It will explore Substantive knowledge, Ways of Knowing and Personal knowledge through a multi-disciplinary approach. It will offer practical resources to support the delivery of a scholarly and academically rigorous RE curriculum. </a:t>
            </a:r>
          </a:p>
          <a:p>
            <a:endParaRPr lang="en-GB" sz="1800" dirty="0">
              <a:latin typeface="Neue Plak"/>
            </a:endParaRPr>
          </a:p>
          <a:p>
            <a:r>
              <a:rPr lang="en-GB" sz="1800" b="0" i="0" dirty="0">
                <a:effectLst/>
                <a:latin typeface="Neue Plak"/>
              </a:rPr>
              <a:t>An invaluable training session to really get to grips with understanding what is expected in the teaching of effective RE.</a:t>
            </a:r>
            <a:endParaRPr lang="en-GB" sz="1800" dirty="0"/>
          </a:p>
        </p:txBody>
      </p:sp>
    </p:spTree>
    <p:extLst>
      <p:ext uri="{BB962C8B-B14F-4D97-AF65-F5344CB8AC3E}">
        <p14:creationId xmlns:p14="http://schemas.microsoft.com/office/powerpoint/2010/main" val="13840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80D8-9BA3-4076-8ADA-DC95D979D417}"/>
              </a:ext>
            </a:extLst>
          </p:cNvPr>
          <p:cNvSpPr>
            <a:spLocks noGrp="1"/>
          </p:cNvSpPr>
          <p:nvPr>
            <p:ph type="title"/>
          </p:nvPr>
        </p:nvSpPr>
        <p:spPr>
          <a:xfrm>
            <a:off x="590193" y="260350"/>
            <a:ext cx="8493531" cy="798970"/>
          </a:xfrm>
        </p:spPr>
        <p:txBody>
          <a:bodyPr wrap="square" anchor="b">
            <a:normAutofit/>
          </a:bodyPr>
          <a:lstStyle/>
          <a:p>
            <a:r>
              <a:rPr lang="en-GB" dirty="0"/>
              <a:t>RE Update Spring 2023</a:t>
            </a:r>
          </a:p>
        </p:txBody>
      </p:sp>
      <p:pic>
        <p:nvPicPr>
          <p:cNvPr id="6" name="Content Placeholder 5">
            <a:extLst>
              <a:ext uri="{FF2B5EF4-FFF2-40B4-BE49-F238E27FC236}">
                <a16:creationId xmlns:a16="http://schemas.microsoft.com/office/drawing/2014/main" id="{0628970D-63EC-41F2-B24C-B0C1BDECB403}"/>
              </a:ext>
            </a:extLst>
          </p:cNvPr>
          <p:cNvPicPr>
            <a:picLocks noGrp="1" noChangeAspect="1"/>
          </p:cNvPicPr>
          <p:nvPr>
            <p:ph sz="half" idx="1"/>
          </p:nvPr>
        </p:nvPicPr>
        <p:blipFill>
          <a:blip r:embed="rId3"/>
          <a:stretch>
            <a:fillRect/>
          </a:stretch>
        </p:blipFill>
        <p:spPr>
          <a:xfrm>
            <a:off x="614363" y="1936882"/>
            <a:ext cx="5097462" cy="3476361"/>
          </a:xfrm>
        </p:spPr>
      </p:pic>
      <p:sp>
        <p:nvSpPr>
          <p:cNvPr id="4" name="Content Placeholder 3">
            <a:extLst>
              <a:ext uri="{FF2B5EF4-FFF2-40B4-BE49-F238E27FC236}">
                <a16:creationId xmlns:a16="http://schemas.microsoft.com/office/drawing/2014/main" id="{C31BC8D1-E68F-498F-8A76-9D48CC4306E4}"/>
              </a:ext>
            </a:extLst>
          </p:cNvPr>
          <p:cNvSpPr>
            <a:spLocks noGrp="1"/>
          </p:cNvSpPr>
          <p:nvPr>
            <p:ph sz="half" idx="2"/>
          </p:nvPr>
        </p:nvSpPr>
        <p:spPr/>
        <p:txBody>
          <a:bodyPr/>
          <a:lstStyle/>
          <a:p>
            <a:pPr marL="0" indent="0">
              <a:buNone/>
            </a:pPr>
            <a:r>
              <a:rPr lang="en-GB" dirty="0"/>
              <a:t>FREE online 4 hour RE Conference for EYFS and RE</a:t>
            </a:r>
          </a:p>
          <a:p>
            <a:pPr marL="0" indent="0">
              <a:buNone/>
            </a:pPr>
            <a:endParaRPr lang="en-GB" sz="1000" dirty="0"/>
          </a:p>
          <a:p>
            <a:pPr marL="0" indent="0">
              <a:buNone/>
            </a:pPr>
            <a:r>
              <a:rPr lang="en-GB" dirty="0"/>
              <a:t>3 March 2023 1-5pm</a:t>
            </a:r>
          </a:p>
          <a:p>
            <a:pPr marL="0" indent="0">
              <a:buNone/>
            </a:pPr>
            <a:endParaRPr lang="en-GB" sz="1000" dirty="0"/>
          </a:p>
          <a:p>
            <a:pPr marL="0" indent="0">
              <a:buNone/>
            </a:pPr>
            <a:r>
              <a:rPr lang="en-GB" dirty="0"/>
              <a:t>Book your ticket:</a:t>
            </a:r>
          </a:p>
          <a:p>
            <a:pPr marL="0" indent="0">
              <a:buNone/>
            </a:pPr>
            <a:endParaRPr lang="en-GB" sz="1000" dirty="0"/>
          </a:p>
          <a:p>
            <a:pPr marL="0" indent="0">
              <a:buNone/>
            </a:pPr>
            <a:r>
              <a:rPr lang="en-GB" dirty="0">
                <a:hlinkClick r:id="rId4"/>
              </a:rPr>
              <a:t>Effective RE / RVE for Early Years: 'Understanding the World' (AREIAC) Tickets, Fri 3 Mar 2023 at 13:00 | Eventbrite</a:t>
            </a:r>
            <a:endParaRPr lang="en-GB" dirty="0"/>
          </a:p>
        </p:txBody>
      </p:sp>
    </p:spTree>
    <p:extLst>
      <p:ext uri="{BB962C8B-B14F-4D97-AF65-F5344CB8AC3E}">
        <p14:creationId xmlns:p14="http://schemas.microsoft.com/office/powerpoint/2010/main" val="275803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C13C05-FC41-4AE4-97F7-AC2B17EE8394}"/>
              </a:ext>
            </a:extLst>
          </p:cNvPr>
          <p:cNvSpPr>
            <a:spLocks noGrp="1"/>
          </p:cNvSpPr>
          <p:nvPr>
            <p:ph type="title"/>
          </p:nvPr>
        </p:nvSpPr>
        <p:spPr/>
        <p:txBody>
          <a:bodyPr/>
          <a:lstStyle/>
          <a:p>
            <a:r>
              <a:rPr lang="en-GB" dirty="0"/>
              <a:t>RE Update Spring 2023</a:t>
            </a:r>
          </a:p>
        </p:txBody>
      </p:sp>
      <p:sp>
        <p:nvSpPr>
          <p:cNvPr id="4" name="Content Placeholder 3">
            <a:extLst>
              <a:ext uri="{FF2B5EF4-FFF2-40B4-BE49-F238E27FC236}">
                <a16:creationId xmlns:a16="http://schemas.microsoft.com/office/drawing/2014/main" id="{6F1B6CC4-640D-F703-3E20-083F4B9A734B}"/>
              </a:ext>
            </a:extLst>
          </p:cNvPr>
          <p:cNvSpPr>
            <a:spLocks noGrp="1"/>
          </p:cNvSpPr>
          <p:nvPr>
            <p:ph sz="half" idx="2"/>
          </p:nvPr>
        </p:nvSpPr>
        <p:spPr>
          <a:xfrm>
            <a:off x="3899148" y="1531925"/>
            <a:ext cx="7103534" cy="4286250"/>
          </a:xfrm>
        </p:spPr>
        <p:txBody>
          <a:bodyPr/>
          <a:lstStyle/>
          <a:p>
            <a:pPr marL="0" indent="0">
              <a:buNone/>
            </a:pPr>
            <a:r>
              <a:rPr lang="en-GB" dirty="0"/>
              <a:t>Coming soon…</a:t>
            </a:r>
          </a:p>
          <a:p>
            <a:pPr marL="0" indent="0">
              <a:buNone/>
            </a:pPr>
            <a:endParaRPr lang="en-GB" dirty="0"/>
          </a:p>
          <a:p>
            <a:pPr marL="0" indent="0">
              <a:buNone/>
            </a:pPr>
            <a:r>
              <a:rPr lang="en-GB" dirty="0">
                <a:solidFill>
                  <a:srgbClr val="00B050"/>
                </a:solidFill>
              </a:rPr>
              <a:t>RE and Worldviews Nursery Curriculum</a:t>
            </a:r>
          </a:p>
          <a:p>
            <a:pPr marL="0" indent="0">
              <a:buNone/>
            </a:pPr>
            <a:endParaRPr lang="en-GB" dirty="0"/>
          </a:p>
          <a:p>
            <a:pPr marL="0" indent="0">
              <a:buNone/>
            </a:pPr>
            <a:r>
              <a:rPr lang="en-GB" dirty="0"/>
              <a:t>Through story, play and experiences </a:t>
            </a:r>
          </a:p>
          <a:p>
            <a:pPr marL="0" indent="0">
              <a:buNone/>
            </a:pPr>
            <a:endParaRPr lang="en-GB" dirty="0"/>
          </a:p>
          <a:p>
            <a:pPr marL="0" indent="0">
              <a:buNone/>
            </a:pPr>
            <a:r>
              <a:rPr lang="en-GB" dirty="0">
                <a:solidFill>
                  <a:srgbClr val="FF0000"/>
                </a:solidFill>
              </a:rPr>
              <a:t>Pilot Summer 2023 – get in touch if you want to be part of this amazing work!</a:t>
            </a:r>
          </a:p>
        </p:txBody>
      </p:sp>
      <p:pic>
        <p:nvPicPr>
          <p:cNvPr id="2050" name="Picture 2" descr="Sunshine and tears: here's what my day in a struggling nursery system looks  like | Anonymous | The Guardian">
            <a:extLst>
              <a:ext uri="{FF2B5EF4-FFF2-40B4-BE49-F238E27FC236}">
                <a16:creationId xmlns:a16="http://schemas.microsoft.com/office/drawing/2014/main" id="{E9DA5619-8149-375E-15E0-D4AADBAB943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1953"/>
          <a:stretch/>
        </p:blipFill>
        <p:spPr bwMode="auto">
          <a:xfrm>
            <a:off x="381233" y="2094309"/>
            <a:ext cx="301386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6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186E-04D7-7BFC-37EF-A95B48FE0CEF}"/>
              </a:ext>
            </a:extLst>
          </p:cNvPr>
          <p:cNvSpPr>
            <a:spLocks noGrp="1"/>
          </p:cNvSpPr>
          <p:nvPr>
            <p:ph type="title"/>
          </p:nvPr>
        </p:nvSpPr>
        <p:spPr/>
        <p:txBody>
          <a:bodyPr/>
          <a:lstStyle/>
          <a:p>
            <a:r>
              <a:rPr lang="en-GB" dirty="0"/>
              <a:t>RE Update Spring 2023</a:t>
            </a:r>
          </a:p>
        </p:txBody>
      </p:sp>
      <p:sp>
        <p:nvSpPr>
          <p:cNvPr id="5" name="Content Placeholder 4">
            <a:extLst>
              <a:ext uri="{FF2B5EF4-FFF2-40B4-BE49-F238E27FC236}">
                <a16:creationId xmlns:a16="http://schemas.microsoft.com/office/drawing/2014/main" id="{2986DB0E-3CF0-8733-6BDC-9560E32A5818}"/>
              </a:ext>
            </a:extLst>
          </p:cNvPr>
          <p:cNvSpPr>
            <a:spLocks noGrp="1"/>
          </p:cNvSpPr>
          <p:nvPr>
            <p:ph idx="1"/>
          </p:nvPr>
        </p:nvSpPr>
        <p:spPr/>
        <p:txBody>
          <a:bodyPr/>
          <a:lstStyle/>
          <a:p>
            <a:pPr marL="0" indent="0">
              <a:buNone/>
            </a:pPr>
            <a:r>
              <a:rPr lang="en-GB" dirty="0">
                <a:solidFill>
                  <a:srgbClr val="FF0000"/>
                </a:solidFill>
              </a:rPr>
              <a:t>Resources to champion and advocate RE with parents</a:t>
            </a:r>
          </a:p>
          <a:p>
            <a:r>
              <a:rPr lang="en-GB" sz="2400" dirty="0" err="1">
                <a:solidFill>
                  <a:srgbClr val="142DAC"/>
                </a:solidFill>
              </a:rPr>
              <a:t>Culham</a:t>
            </a:r>
            <a:r>
              <a:rPr lang="en-GB" sz="2400" dirty="0">
                <a:solidFill>
                  <a:srgbClr val="142DAC"/>
                </a:solidFill>
              </a:rPr>
              <a:t> St Gabriel’s Parent Survey 2022 found from a representative group of 2000 parents – 67% see RE as important and 78% say RE lessons help their children to learn about other beliefs.</a:t>
            </a:r>
          </a:p>
          <a:p>
            <a:r>
              <a:rPr lang="en-GB" sz="2400" dirty="0">
                <a:solidFill>
                  <a:srgbClr val="142DAC"/>
                </a:solidFill>
              </a:rPr>
              <a:t>Parents have genuine concerns about RE forcing a particular belief, biased teaching, not fully inclusive and lacking connection to jobs or further learning.</a:t>
            </a:r>
          </a:p>
          <a:p>
            <a:r>
              <a:rPr lang="en-GB" sz="2400" dirty="0">
                <a:solidFill>
                  <a:srgbClr val="142DAC"/>
                </a:solidFill>
              </a:rPr>
              <a:t>We need to be proactive with our parents and mitigate rather than just react to possible concerns or queries.  Sometimes it is about misinterpretation of what RE actually is – </a:t>
            </a:r>
            <a:r>
              <a:rPr lang="en-GB" sz="2400" i="1" dirty="0">
                <a:solidFill>
                  <a:srgbClr val="142DAC"/>
                </a:solidFill>
              </a:rPr>
              <a:t>start with your RE Curriculum Statement of Intent</a:t>
            </a:r>
          </a:p>
          <a:p>
            <a:endParaRPr lang="en-GB" sz="2400" dirty="0">
              <a:solidFill>
                <a:srgbClr val="142DAC"/>
              </a:solidFill>
            </a:endParaRPr>
          </a:p>
        </p:txBody>
      </p:sp>
      <p:pic>
        <p:nvPicPr>
          <p:cNvPr id="7" name="Picture 6">
            <a:extLst>
              <a:ext uri="{FF2B5EF4-FFF2-40B4-BE49-F238E27FC236}">
                <a16:creationId xmlns:a16="http://schemas.microsoft.com/office/drawing/2014/main" id="{92F727A1-3292-1D64-F68F-66A249B83078}"/>
              </a:ext>
            </a:extLst>
          </p:cNvPr>
          <p:cNvPicPr>
            <a:picLocks noChangeAspect="1"/>
          </p:cNvPicPr>
          <p:nvPr/>
        </p:nvPicPr>
        <p:blipFill>
          <a:blip r:embed="rId2"/>
          <a:stretch>
            <a:fillRect/>
          </a:stretch>
        </p:blipFill>
        <p:spPr>
          <a:xfrm>
            <a:off x="7067500" y="5406677"/>
            <a:ext cx="3664471" cy="895254"/>
          </a:xfrm>
          <a:prstGeom prst="rect">
            <a:avLst/>
          </a:prstGeom>
        </p:spPr>
      </p:pic>
    </p:spTree>
    <p:extLst>
      <p:ext uri="{BB962C8B-B14F-4D97-AF65-F5344CB8AC3E}">
        <p14:creationId xmlns:p14="http://schemas.microsoft.com/office/powerpoint/2010/main" val="310702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AD76-BE4D-827E-7DC9-1BF396982E75}"/>
              </a:ext>
            </a:extLst>
          </p:cNvPr>
          <p:cNvSpPr>
            <a:spLocks noGrp="1"/>
          </p:cNvSpPr>
          <p:nvPr>
            <p:ph type="title"/>
          </p:nvPr>
        </p:nvSpPr>
        <p:spPr/>
        <p:txBody>
          <a:bodyPr/>
          <a:lstStyle/>
          <a:p>
            <a:r>
              <a:rPr lang="en-GB" dirty="0"/>
              <a:t>RE Update Spring 2023</a:t>
            </a:r>
          </a:p>
        </p:txBody>
      </p:sp>
      <p:graphicFrame>
        <p:nvGraphicFramePr>
          <p:cNvPr id="5" name="Content Placeholder 4">
            <a:extLst>
              <a:ext uri="{FF2B5EF4-FFF2-40B4-BE49-F238E27FC236}">
                <a16:creationId xmlns:a16="http://schemas.microsoft.com/office/drawing/2014/main" id="{CC9C3317-B13B-5848-6E1A-73106A1F47CE}"/>
              </a:ext>
            </a:extLst>
          </p:cNvPr>
          <p:cNvGraphicFramePr>
            <a:graphicFrameLocks noGrp="1"/>
          </p:cNvGraphicFramePr>
          <p:nvPr>
            <p:ph sz="half" idx="1"/>
            <p:extLst>
              <p:ext uri="{D42A27DB-BD31-4B8C-83A1-F6EECF244321}">
                <p14:modId xmlns:p14="http://schemas.microsoft.com/office/powerpoint/2010/main" val="937245759"/>
              </p:ext>
            </p:extLst>
          </p:nvPr>
        </p:nvGraphicFramePr>
        <p:xfrm>
          <a:off x="614363" y="1531938"/>
          <a:ext cx="5097462"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52AA96B4-4CCA-465F-7114-A037ABF8F09C}"/>
              </a:ext>
            </a:extLst>
          </p:cNvPr>
          <p:cNvSpPr>
            <a:spLocks noGrp="1"/>
          </p:cNvSpPr>
          <p:nvPr>
            <p:ph sz="half" idx="2"/>
          </p:nvPr>
        </p:nvSpPr>
        <p:spPr/>
        <p:txBody>
          <a:bodyPr/>
          <a:lstStyle/>
          <a:p>
            <a:r>
              <a:rPr lang="en-GB" sz="2400" dirty="0"/>
              <a:t>Short films on </a:t>
            </a:r>
            <a:r>
              <a:rPr lang="en-GB" sz="2400" dirty="0" err="1"/>
              <a:t>Culham</a:t>
            </a:r>
            <a:r>
              <a:rPr lang="en-GB" sz="2400" dirty="0"/>
              <a:t> St Gabriel's that explore these aspects.</a:t>
            </a:r>
          </a:p>
          <a:p>
            <a:r>
              <a:rPr lang="en-GB" sz="2400" dirty="0"/>
              <a:t>Policy Briefing papers for senior leaders including RE and Mental Health</a:t>
            </a:r>
          </a:p>
          <a:p>
            <a:r>
              <a:rPr lang="en-GB" sz="2400" dirty="0"/>
              <a:t>Entering RE competitions to raise profile and showcase work</a:t>
            </a:r>
          </a:p>
          <a:p>
            <a:r>
              <a:rPr lang="en-GB" sz="2400" dirty="0"/>
              <a:t>Use of pupil voice as advocates of RE</a:t>
            </a:r>
          </a:p>
        </p:txBody>
      </p:sp>
    </p:spTree>
    <p:extLst>
      <p:ext uri="{BB962C8B-B14F-4D97-AF65-F5344CB8AC3E}">
        <p14:creationId xmlns:p14="http://schemas.microsoft.com/office/powerpoint/2010/main" val="307723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7C8E-2B15-2DDF-6AF3-C18FD1C06EC6}"/>
              </a:ext>
            </a:extLst>
          </p:cNvPr>
          <p:cNvSpPr>
            <a:spLocks noGrp="1"/>
          </p:cNvSpPr>
          <p:nvPr>
            <p:ph type="title"/>
          </p:nvPr>
        </p:nvSpPr>
        <p:spPr/>
        <p:txBody>
          <a:bodyPr/>
          <a:lstStyle/>
          <a:p>
            <a:r>
              <a:rPr lang="en-GB" dirty="0"/>
              <a:t>RE Update Spring 2023</a:t>
            </a:r>
          </a:p>
        </p:txBody>
      </p:sp>
      <p:sp>
        <p:nvSpPr>
          <p:cNvPr id="5" name="Content Placeholder 4">
            <a:extLst>
              <a:ext uri="{FF2B5EF4-FFF2-40B4-BE49-F238E27FC236}">
                <a16:creationId xmlns:a16="http://schemas.microsoft.com/office/drawing/2014/main" id="{AAB13B83-CF52-8FA1-E6A9-3BA7FE50D165}"/>
              </a:ext>
            </a:extLst>
          </p:cNvPr>
          <p:cNvSpPr>
            <a:spLocks noGrp="1"/>
          </p:cNvSpPr>
          <p:nvPr>
            <p:ph idx="1"/>
          </p:nvPr>
        </p:nvSpPr>
        <p:spPr>
          <a:xfrm>
            <a:off x="568027" y="1404146"/>
            <a:ext cx="10509754" cy="4407339"/>
          </a:xfrm>
        </p:spPr>
        <p:txBody>
          <a:bodyPr/>
          <a:lstStyle/>
          <a:p>
            <a:pPr marL="0" indent="0">
              <a:buNone/>
            </a:pPr>
            <a:r>
              <a:rPr lang="en-GB" dirty="0"/>
              <a:t>4 projects to consider:</a:t>
            </a:r>
          </a:p>
          <a:p>
            <a:pPr marL="0" indent="0">
              <a:buNone/>
            </a:pPr>
            <a:endParaRPr lang="en-GB" dirty="0"/>
          </a:p>
        </p:txBody>
      </p:sp>
      <p:graphicFrame>
        <p:nvGraphicFramePr>
          <p:cNvPr id="6" name="Diagram 5">
            <a:extLst>
              <a:ext uri="{FF2B5EF4-FFF2-40B4-BE49-F238E27FC236}">
                <a16:creationId xmlns:a16="http://schemas.microsoft.com/office/drawing/2014/main" id="{E7F11B5F-C932-E8F7-AE09-8583D057FCB9}"/>
              </a:ext>
            </a:extLst>
          </p:cNvPr>
          <p:cNvGraphicFramePr/>
          <p:nvPr>
            <p:extLst>
              <p:ext uri="{D42A27DB-BD31-4B8C-83A1-F6EECF244321}">
                <p14:modId xmlns:p14="http://schemas.microsoft.com/office/powerpoint/2010/main" val="3403764926"/>
              </p:ext>
            </p:extLst>
          </p:nvPr>
        </p:nvGraphicFramePr>
        <p:xfrm>
          <a:off x="658788" y="1950293"/>
          <a:ext cx="10441160" cy="3861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52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D289-E219-EB19-2172-A2C0E1BD3885}"/>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6A9EDD3F-5CD0-AD6A-6CE4-BFDE93CCA41D}"/>
              </a:ext>
            </a:extLst>
          </p:cNvPr>
          <p:cNvSpPr>
            <a:spLocks noGrp="1"/>
          </p:cNvSpPr>
          <p:nvPr>
            <p:ph idx="1"/>
          </p:nvPr>
        </p:nvSpPr>
        <p:spPr/>
        <p:txBody>
          <a:bodyPr/>
          <a:lstStyle/>
          <a:p>
            <a:pPr marL="0" indent="0">
              <a:buNone/>
            </a:pPr>
            <a:r>
              <a:rPr lang="en-GB" dirty="0">
                <a:solidFill>
                  <a:srgbClr val="FF0000"/>
                </a:solidFill>
              </a:rPr>
              <a:t>Challenges with the right to withdrawal:</a:t>
            </a:r>
          </a:p>
          <a:p>
            <a:r>
              <a:rPr lang="en-GB" sz="2600" dirty="0">
                <a:solidFill>
                  <a:srgbClr val="00B050"/>
                </a:solidFill>
              </a:rPr>
              <a:t>Clear policy with intent of the subject (to mitigate and counteract issues)</a:t>
            </a:r>
          </a:p>
          <a:p>
            <a:r>
              <a:rPr lang="en-GB" sz="2600" dirty="0">
                <a:solidFill>
                  <a:srgbClr val="00B050"/>
                </a:solidFill>
              </a:rPr>
              <a:t>Inclusive nature of RE</a:t>
            </a:r>
          </a:p>
          <a:p>
            <a:r>
              <a:rPr lang="en-GB" sz="2600" dirty="0">
                <a:solidFill>
                  <a:srgbClr val="00B050"/>
                </a:solidFill>
              </a:rPr>
              <a:t>Showcase the benefits of the subject – why it is of great value? Pupil voice as advocates for RE.</a:t>
            </a:r>
          </a:p>
          <a:p>
            <a:r>
              <a:rPr lang="en-GB" sz="2600" dirty="0">
                <a:solidFill>
                  <a:srgbClr val="00B050"/>
                </a:solidFill>
              </a:rPr>
              <a:t>Know the law</a:t>
            </a:r>
          </a:p>
          <a:p>
            <a:r>
              <a:rPr lang="en-GB" sz="2600" dirty="0">
                <a:solidFill>
                  <a:srgbClr val="00B050"/>
                </a:solidFill>
              </a:rPr>
              <a:t>Use your SACRE/ RE Adviser/ NATRE to seek help</a:t>
            </a:r>
          </a:p>
          <a:p>
            <a:r>
              <a:rPr lang="en-GB" sz="2600" dirty="0">
                <a:solidFill>
                  <a:srgbClr val="00B050"/>
                </a:solidFill>
              </a:rPr>
              <a:t>Listen. Don’t rush to respond.</a:t>
            </a:r>
          </a:p>
        </p:txBody>
      </p:sp>
    </p:spTree>
    <p:extLst>
      <p:ext uri="{BB962C8B-B14F-4D97-AF65-F5344CB8AC3E}">
        <p14:creationId xmlns:p14="http://schemas.microsoft.com/office/powerpoint/2010/main" val="228348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F3D9-F4CB-4064-AB37-48C66700150D}"/>
              </a:ext>
            </a:extLst>
          </p:cNvPr>
          <p:cNvSpPr>
            <a:spLocks noGrp="1"/>
          </p:cNvSpPr>
          <p:nvPr>
            <p:ph type="title"/>
          </p:nvPr>
        </p:nvSpPr>
        <p:spPr>
          <a:xfrm>
            <a:off x="590193" y="260350"/>
            <a:ext cx="8493531" cy="798970"/>
          </a:xfrm>
        </p:spPr>
        <p:txBody>
          <a:bodyPr wrap="square" anchor="b">
            <a:normAutofit/>
          </a:bodyPr>
          <a:lstStyle/>
          <a:p>
            <a:r>
              <a:rPr lang="en-GB" dirty="0"/>
              <a:t>RE Update Spring 2023</a:t>
            </a:r>
          </a:p>
        </p:txBody>
      </p:sp>
      <p:pic>
        <p:nvPicPr>
          <p:cNvPr id="7" name="Content Placeholder 6">
            <a:extLst>
              <a:ext uri="{FF2B5EF4-FFF2-40B4-BE49-F238E27FC236}">
                <a16:creationId xmlns:a16="http://schemas.microsoft.com/office/drawing/2014/main" id="{18FF685F-58A1-5D2F-8FC2-727E288056C4}"/>
              </a:ext>
            </a:extLst>
          </p:cNvPr>
          <p:cNvPicPr>
            <a:picLocks noGrp="1" noChangeAspect="1"/>
          </p:cNvPicPr>
          <p:nvPr>
            <p:ph sz="half" idx="1"/>
          </p:nvPr>
        </p:nvPicPr>
        <p:blipFill>
          <a:blip r:embed="rId2"/>
          <a:stretch>
            <a:fillRect/>
          </a:stretch>
        </p:blipFill>
        <p:spPr>
          <a:xfrm>
            <a:off x="1762919" y="1674813"/>
            <a:ext cx="2800350" cy="4000500"/>
          </a:xfrm>
        </p:spPr>
      </p:pic>
      <p:sp>
        <p:nvSpPr>
          <p:cNvPr id="4" name="Content Placeholder 3">
            <a:extLst>
              <a:ext uri="{FF2B5EF4-FFF2-40B4-BE49-F238E27FC236}">
                <a16:creationId xmlns:a16="http://schemas.microsoft.com/office/drawing/2014/main" id="{6191B18A-7B71-3F8D-0D1D-6AC19C71FB6A}"/>
              </a:ext>
            </a:extLst>
          </p:cNvPr>
          <p:cNvSpPr>
            <a:spLocks noGrp="1"/>
          </p:cNvSpPr>
          <p:nvPr>
            <p:ph sz="half" idx="2"/>
          </p:nvPr>
        </p:nvSpPr>
        <p:spPr/>
        <p:txBody>
          <a:bodyPr/>
          <a:lstStyle/>
          <a:p>
            <a:pPr marL="0" indent="0">
              <a:buNone/>
            </a:pPr>
            <a:r>
              <a:rPr lang="en-GB" sz="2000" b="0" i="1" dirty="0">
                <a:solidFill>
                  <a:srgbClr val="000000"/>
                </a:solidFill>
                <a:effectLst/>
                <a:latin typeface="lato" panose="020F0502020204030203" pitchFamily="34" charset="0"/>
              </a:rPr>
              <a:t>Multicultural Kingdom</a:t>
            </a:r>
            <a:r>
              <a:rPr lang="en-GB" sz="2000" b="0" i="0" dirty="0">
                <a:solidFill>
                  <a:srgbClr val="000000"/>
                </a:solidFill>
                <a:effectLst/>
                <a:latin typeface="lato" panose="020F0502020204030203" pitchFamily="34" charset="0"/>
              </a:rPr>
              <a:t> explores some of the causes and implications of ethnic diversity on the British Christian landscape - and the implications on the landscape of theology itself. Why, it asks, do we prefer to remain segregated in our ecclesiology? Why indeed, do several churches of different ethnic heritage use the same building for services on Sunday but do not get to worship together?</a:t>
            </a:r>
          </a:p>
          <a:p>
            <a:pPr marL="0" indent="0">
              <a:buNone/>
            </a:pPr>
            <a:endParaRPr lang="en-GB" sz="2000" dirty="0">
              <a:solidFill>
                <a:srgbClr val="000000"/>
              </a:solidFill>
              <a:latin typeface="lato" panose="020F0502020204030203" pitchFamily="34" charset="0"/>
            </a:endParaRPr>
          </a:p>
          <a:p>
            <a:pPr marL="0" indent="0">
              <a:buNone/>
            </a:pPr>
            <a:r>
              <a:rPr lang="en-GB" sz="2000" dirty="0"/>
              <a:t>£12.00 (instead of £21.99) </a:t>
            </a:r>
            <a:r>
              <a:rPr lang="en-GB" sz="2000" dirty="0">
                <a:hlinkClick r:id="rId3"/>
              </a:rPr>
              <a:t>www.scmpress.hymnsam.co.uk</a:t>
            </a:r>
            <a:r>
              <a:rPr lang="en-GB" sz="2000" dirty="0"/>
              <a:t>  </a:t>
            </a:r>
          </a:p>
        </p:txBody>
      </p:sp>
    </p:spTree>
    <p:extLst>
      <p:ext uri="{BB962C8B-B14F-4D97-AF65-F5344CB8AC3E}">
        <p14:creationId xmlns:p14="http://schemas.microsoft.com/office/powerpoint/2010/main" val="419495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6D65-5EC0-47F3-88E3-E8CAFFF0E6FC}"/>
              </a:ext>
            </a:extLst>
          </p:cNvPr>
          <p:cNvSpPr>
            <a:spLocks noGrp="1"/>
          </p:cNvSpPr>
          <p:nvPr>
            <p:ph type="title"/>
          </p:nvPr>
        </p:nvSpPr>
        <p:spPr/>
        <p:txBody>
          <a:bodyPr/>
          <a:lstStyle/>
          <a:p>
            <a:r>
              <a:rPr lang="en-GB" dirty="0"/>
              <a:t>RE Update Spring 2023</a:t>
            </a:r>
          </a:p>
        </p:txBody>
      </p:sp>
      <p:sp>
        <p:nvSpPr>
          <p:cNvPr id="4" name="Content Placeholder 3">
            <a:extLst>
              <a:ext uri="{FF2B5EF4-FFF2-40B4-BE49-F238E27FC236}">
                <a16:creationId xmlns:a16="http://schemas.microsoft.com/office/drawing/2014/main" id="{219101DA-6CC9-4024-821E-19FA479DAC1B}"/>
              </a:ext>
            </a:extLst>
          </p:cNvPr>
          <p:cNvSpPr>
            <a:spLocks noGrp="1"/>
          </p:cNvSpPr>
          <p:nvPr>
            <p:ph sz="half" idx="2"/>
          </p:nvPr>
        </p:nvSpPr>
        <p:spPr>
          <a:xfrm>
            <a:off x="4115172" y="1531925"/>
            <a:ext cx="6887510" cy="4286250"/>
          </a:xfrm>
        </p:spPr>
        <p:txBody>
          <a:bodyPr/>
          <a:lstStyle/>
          <a:p>
            <a:r>
              <a:rPr lang="en-GB" sz="1800" dirty="0"/>
              <a:t>Metacognition, Worldviews and Religious Education seeks to support teachers in creating a new and exciting classroom approach. With a focus on putting children and teachers’ worldviews back on the RE agenda and developing awareness of these through metacognitive processes, it includes</a:t>
            </a:r>
          </a:p>
          <a:p>
            <a:pPr marL="685800" lvl="1">
              <a:buFont typeface="Courier New" panose="02070309020205020404" pitchFamily="49" charset="0"/>
              <a:buChar char="o"/>
            </a:pPr>
            <a:r>
              <a:rPr lang="en-GB" sz="1600" dirty="0"/>
              <a:t>Tables, frameworks and checklists to make it easy for teachers to adapt the approach to their own context</a:t>
            </a:r>
          </a:p>
          <a:p>
            <a:pPr marL="685800" lvl="1">
              <a:buFont typeface="Courier New" panose="02070309020205020404" pitchFamily="49" charset="0"/>
              <a:buChar char="o"/>
            </a:pPr>
            <a:r>
              <a:rPr lang="en-GB" sz="1600" dirty="0"/>
              <a:t>Concrete examples of how the approach can work in the classroom, including case studies from teachers</a:t>
            </a:r>
          </a:p>
          <a:p>
            <a:pPr marL="685800" lvl="1">
              <a:buFont typeface="Courier New" panose="02070309020205020404" pitchFamily="49" charset="0"/>
              <a:buChar char="o"/>
            </a:pPr>
            <a:r>
              <a:rPr lang="en-GB" sz="1600" dirty="0"/>
              <a:t>Call-out boxes for teachers and others to reflect on their own practice and to consider their own beliefs and values in relation to teaching and learning</a:t>
            </a:r>
          </a:p>
          <a:p>
            <a:pPr marL="0" indent="0">
              <a:buNone/>
            </a:pPr>
            <a:endParaRPr lang="en-GB" sz="2000" dirty="0"/>
          </a:p>
          <a:p>
            <a:pPr marL="0" indent="0">
              <a:buNone/>
            </a:pPr>
            <a:r>
              <a:rPr lang="en-GB" sz="2000" dirty="0"/>
              <a:t>£21.99 on AMAZON</a:t>
            </a:r>
          </a:p>
          <a:p>
            <a:pPr marL="0" indent="0">
              <a:buNone/>
            </a:pPr>
            <a:endParaRPr lang="en-GB" sz="1800" dirty="0"/>
          </a:p>
        </p:txBody>
      </p:sp>
      <p:pic>
        <p:nvPicPr>
          <p:cNvPr id="7" name="Content Placeholder 6">
            <a:extLst>
              <a:ext uri="{FF2B5EF4-FFF2-40B4-BE49-F238E27FC236}">
                <a16:creationId xmlns:a16="http://schemas.microsoft.com/office/drawing/2014/main" id="{C724AE94-2E19-0CA1-6E72-83669E1CCBF1}"/>
              </a:ext>
            </a:extLst>
          </p:cNvPr>
          <p:cNvPicPr>
            <a:picLocks noGrp="1" noChangeAspect="1"/>
          </p:cNvPicPr>
          <p:nvPr>
            <p:ph sz="half" idx="1"/>
          </p:nvPr>
        </p:nvPicPr>
        <p:blipFill>
          <a:blip r:embed="rId2"/>
          <a:stretch>
            <a:fillRect/>
          </a:stretch>
        </p:blipFill>
        <p:spPr>
          <a:xfrm>
            <a:off x="623559" y="1531925"/>
            <a:ext cx="2943225" cy="4124325"/>
          </a:xfrm>
        </p:spPr>
      </p:pic>
    </p:spTree>
    <p:extLst>
      <p:ext uri="{BB962C8B-B14F-4D97-AF65-F5344CB8AC3E}">
        <p14:creationId xmlns:p14="http://schemas.microsoft.com/office/powerpoint/2010/main" val="19788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3A43B-3580-403B-B0B3-188DB061E2AE}"/>
              </a:ext>
            </a:extLst>
          </p:cNvPr>
          <p:cNvSpPr>
            <a:spLocks noGrp="1"/>
          </p:cNvSpPr>
          <p:nvPr>
            <p:ph type="title"/>
          </p:nvPr>
        </p:nvSpPr>
        <p:spPr/>
        <p:txBody>
          <a:bodyPr/>
          <a:lstStyle/>
          <a:p>
            <a:r>
              <a:rPr lang="en-GB" dirty="0"/>
              <a:t>RE Update Spring 2023</a:t>
            </a:r>
          </a:p>
        </p:txBody>
      </p:sp>
      <p:pic>
        <p:nvPicPr>
          <p:cNvPr id="7" name="Content Placeholder 6">
            <a:extLst>
              <a:ext uri="{FF2B5EF4-FFF2-40B4-BE49-F238E27FC236}">
                <a16:creationId xmlns:a16="http://schemas.microsoft.com/office/drawing/2014/main" id="{D14669D7-2B18-F680-36CB-A4CB547660A2}"/>
              </a:ext>
            </a:extLst>
          </p:cNvPr>
          <p:cNvPicPr>
            <a:picLocks noGrp="1" noChangeAspect="1"/>
          </p:cNvPicPr>
          <p:nvPr>
            <p:ph sz="half" idx="1"/>
          </p:nvPr>
        </p:nvPicPr>
        <p:blipFill>
          <a:blip r:embed="rId2"/>
          <a:stretch>
            <a:fillRect/>
          </a:stretch>
        </p:blipFill>
        <p:spPr>
          <a:xfrm>
            <a:off x="625936" y="1563585"/>
            <a:ext cx="2886075" cy="4171950"/>
          </a:xfrm>
        </p:spPr>
      </p:pic>
      <p:sp>
        <p:nvSpPr>
          <p:cNvPr id="4" name="Content Placeholder 3">
            <a:extLst>
              <a:ext uri="{FF2B5EF4-FFF2-40B4-BE49-F238E27FC236}">
                <a16:creationId xmlns:a16="http://schemas.microsoft.com/office/drawing/2014/main" id="{53EAC999-BCA6-A6EE-BE89-54552F0C0E5F}"/>
              </a:ext>
            </a:extLst>
          </p:cNvPr>
          <p:cNvSpPr>
            <a:spLocks noGrp="1"/>
          </p:cNvSpPr>
          <p:nvPr>
            <p:ph sz="half" idx="2"/>
          </p:nvPr>
        </p:nvSpPr>
        <p:spPr>
          <a:xfrm>
            <a:off x="3899148" y="1531925"/>
            <a:ext cx="7103534" cy="4286250"/>
          </a:xfrm>
        </p:spPr>
        <p:txBody>
          <a:bodyPr/>
          <a:lstStyle/>
          <a:p>
            <a:pPr marL="0" indent="0">
              <a:buNone/>
            </a:pPr>
            <a:r>
              <a:rPr lang="en-GB" sz="1600" b="0" i="1" dirty="0">
                <a:solidFill>
                  <a:srgbClr val="0F1111"/>
                </a:solidFill>
                <a:effectLst/>
                <a:latin typeface="Amazon Ember"/>
              </a:rPr>
              <a:t>Mastering Primary Religious Education </a:t>
            </a:r>
            <a:r>
              <a:rPr lang="en-GB" sz="1600" b="0" i="0" dirty="0">
                <a:solidFill>
                  <a:srgbClr val="0F1111"/>
                </a:solidFill>
                <a:effectLst/>
                <a:latin typeface="Amazon Ember"/>
              </a:rPr>
              <a:t>introduces the primary religious education curriculum and helps trainees and teachers learn how to plan and teach inspiring lessons that make religious education irresistible. </a:t>
            </a:r>
          </a:p>
          <a:p>
            <a:pPr marL="0" indent="0">
              <a:buNone/>
            </a:pPr>
            <a:r>
              <a:rPr lang="en-GB" sz="1600" b="0" i="0" dirty="0">
                <a:solidFill>
                  <a:srgbClr val="0F1111"/>
                </a:solidFill>
                <a:effectLst/>
                <a:latin typeface="Amazon Ember"/>
              </a:rPr>
              <a:t>Topics covered include: </a:t>
            </a:r>
          </a:p>
          <a:p>
            <a:pPr lvl="1">
              <a:buFont typeface="Arial" panose="020B0604020202020204" pitchFamily="34" charset="0"/>
              <a:buChar char="•"/>
            </a:pPr>
            <a:r>
              <a:rPr lang="en-GB" sz="1200" b="0" i="0" dirty="0">
                <a:solidFill>
                  <a:srgbClr val="0F1111"/>
                </a:solidFill>
                <a:effectLst/>
                <a:latin typeface="Amazon Ember"/>
              </a:rPr>
              <a:t>Current developments in religious education </a:t>
            </a:r>
          </a:p>
          <a:p>
            <a:pPr lvl="1">
              <a:buFont typeface="Arial" panose="020B0604020202020204" pitchFamily="34" charset="0"/>
              <a:buChar char="•"/>
            </a:pPr>
            <a:r>
              <a:rPr lang="en-GB" sz="1200" b="0" i="0" dirty="0">
                <a:solidFill>
                  <a:srgbClr val="0F1111"/>
                </a:solidFill>
                <a:effectLst/>
                <a:latin typeface="Amazon Ember"/>
              </a:rPr>
              <a:t>Religious education as an irresistible activity </a:t>
            </a:r>
          </a:p>
          <a:p>
            <a:pPr lvl="1">
              <a:buFont typeface="Arial" panose="020B0604020202020204" pitchFamily="34" charset="0"/>
              <a:buChar char="•"/>
            </a:pPr>
            <a:r>
              <a:rPr lang="en-GB" sz="1200" b="0" i="0" dirty="0">
                <a:solidFill>
                  <a:srgbClr val="0F1111"/>
                </a:solidFill>
                <a:effectLst/>
                <a:latin typeface="Amazon Ember"/>
              </a:rPr>
              <a:t>Religious education as a practical activity </a:t>
            </a:r>
          </a:p>
          <a:p>
            <a:pPr lvl="1">
              <a:buFont typeface="Arial" panose="020B0604020202020204" pitchFamily="34" charset="0"/>
              <a:buChar char="•"/>
            </a:pPr>
            <a:r>
              <a:rPr lang="en-GB" sz="1200" b="0" i="0" dirty="0">
                <a:solidFill>
                  <a:srgbClr val="0F1111"/>
                </a:solidFill>
                <a:effectLst/>
                <a:latin typeface="Amazon Ember"/>
              </a:rPr>
              <a:t>Skills to develop in religious education </a:t>
            </a:r>
          </a:p>
          <a:p>
            <a:pPr lvl="1">
              <a:buFont typeface="Arial" panose="020B0604020202020204" pitchFamily="34" charset="0"/>
              <a:buChar char="•"/>
            </a:pPr>
            <a:r>
              <a:rPr lang="en-GB" sz="1200" b="0" i="0" dirty="0">
                <a:solidFill>
                  <a:srgbClr val="0F1111"/>
                </a:solidFill>
                <a:effectLst/>
                <a:latin typeface="Amazon Ember"/>
              </a:rPr>
              <a:t>Promoting curiosity </a:t>
            </a:r>
          </a:p>
          <a:p>
            <a:pPr lvl="1">
              <a:buFont typeface="Arial" panose="020B0604020202020204" pitchFamily="34" charset="0"/>
              <a:buChar char="•"/>
            </a:pPr>
            <a:r>
              <a:rPr lang="en-GB" sz="1200" b="0" i="0" dirty="0">
                <a:solidFill>
                  <a:srgbClr val="0F1111"/>
                </a:solidFill>
                <a:effectLst/>
                <a:latin typeface="Amazon Ember"/>
              </a:rPr>
              <a:t>Assessing children in religious education </a:t>
            </a:r>
          </a:p>
          <a:p>
            <a:pPr lvl="1">
              <a:buFont typeface="Arial" panose="020B0604020202020204" pitchFamily="34" charset="0"/>
              <a:buChar char="•"/>
            </a:pPr>
            <a:r>
              <a:rPr lang="en-GB" sz="1200" b="0" i="0" dirty="0">
                <a:solidFill>
                  <a:srgbClr val="0F1111"/>
                </a:solidFill>
                <a:effectLst/>
                <a:latin typeface="Amazon Ember"/>
              </a:rPr>
              <a:t>Practical issues </a:t>
            </a:r>
          </a:p>
          <a:p>
            <a:pPr marL="0" indent="0">
              <a:buNone/>
            </a:pPr>
            <a:r>
              <a:rPr lang="en-GB" sz="1600" b="0" i="0" dirty="0">
                <a:solidFill>
                  <a:srgbClr val="0F1111"/>
                </a:solidFill>
                <a:effectLst/>
                <a:latin typeface="Amazon Ember"/>
              </a:rPr>
              <a:t>This guide includes examples of children's work, case studies, readings to reflect upon and reflective questions that all help to show students and teachers what is considered to be best and most innovative practice, and how they can use that knowledge in their own teaching to the greatest effect. </a:t>
            </a:r>
          </a:p>
          <a:p>
            <a:pPr marL="0" indent="0">
              <a:buNone/>
            </a:pPr>
            <a:endParaRPr lang="en-GB" sz="1600" dirty="0">
              <a:solidFill>
                <a:srgbClr val="0F1111"/>
              </a:solidFill>
              <a:latin typeface="Amazon Ember"/>
            </a:endParaRPr>
          </a:p>
          <a:p>
            <a:pPr marL="0" indent="0">
              <a:buNone/>
            </a:pPr>
            <a:r>
              <a:rPr lang="en-GB" sz="1600" dirty="0">
                <a:solidFill>
                  <a:srgbClr val="0F1111"/>
                </a:solidFill>
                <a:latin typeface="Amazon Ember"/>
              </a:rPr>
              <a:t>£18.99 AMAZON</a:t>
            </a:r>
            <a:endParaRPr lang="en-GB" sz="1600" dirty="0"/>
          </a:p>
        </p:txBody>
      </p:sp>
    </p:spTree>
    <p:extLst>
      <p:ext uri="{BB962C8B-B14F-4D97-AF65-F5344CB8AC3E}">
        <p14:creationId xmlns:p14="http://schemas.microsoft.com/office/powerpoint/2010/main" val="36221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A0A3-A582-4265-82E7-FEC48C7C406F}"/>
              </a:ext>
            </a:extLst>
          </p:cNvPr>
          <p:cNvSpPr>
            <a:spLocks noGrp="1"/>
          </p:cNvSpPr>
          <p:nvPr>
            <p:ph type="title"/>
          </p:nvPr>
        </p:nvSpPr>
        <p:spPr/>
        <p:txBody>
          <a:bodyPr wrap="square" anchor="b">
            <a:normAutofit/>
          </a:bodyPr>
          <a:lstStyle/>
          <a:p>
            <a:r>
              <a:rPr lang="en-GB" dirty="0"/>
              <a:t>RE Update Spring 2023</a:t>
            </a:r>
          </a:p>
        </p:txBody>
      </p:sp>
      <p:sp>
        <p:nvSpPr>
          <p:cNvPr id="4" name="Content Placeholder 3">
            <a:extLst>
              <a:ext uri="{FF2B5EF4-FFF2-40B4-BE49-F238E27FC236}">
                <a16:creationId xmlns:a16="http://schemas.microsoft.com/office/drawing/2014/main" id="{E9F5DD1B-2D50-17E7-94ED-7883EB9C1969}"/>
              </a:ext>
            </a:extLst>
          </p:cNvPr>
          <p:cNvSpPr>
            <a:spLocks noGrp="1"/>
          </p:cNvSpPr>
          <p:nvPr>
            <p:ph idx="1"/>
          </p:nvPr>
        </p:nvSpPr>
        <p:spPr/>
        <p:txBody>
          <a:bodyPr/>
          <a:lstStyle/>
          <a:p>
            <a:pPr marL="0" indent="0">
              <a:buNone/>
            </a:pPr>
            <a:r>
              <a:rPr lang="en-GB" sz="2800" dirty="0">
                <a:solidFill>
                  <a:srgbClr val="FF0000"/>
                </a:solidFill>
              </a:rPr>
              <a:t>Key Messages – Mary Myatt Strictly RE 2023</a:t>
            </a:r>
          </a:p>
          <a:p>
            <a:r>
              <a:rPr lang="en-GB" sz="2400" dirty="0">
                <a:solidFill>
                  <a:srgbClr val="0B02BE"/>
                </a:solidFill>
              </a:rPr>
              <a:t>Inclusion is the next focus in RE:</a:t>
            </a:r>
          </a:p>
          <a:p>
            <a:pPr lvl="1"/>
            <a:r>
              <a:rPr lang="en-GB" sz="2000" dirty="0">
                <a:solidFill>
                  <a:srgbClr val="0B02BE"/>
                </a:solidFill>
              </a:rPr>
              <a:t>Fair access for all pupils no matter their starting points and learning needs. </a:t>
            </a:r>
          </a:p>
          <a:p>
            <a:pPr lvl="1"/>
            <a:r>
              <a:rPr lang="en-GB" sz="2000" dirty="0">
                <a:solidFill>
                  <a:srgbClr val="0B02BE"/>
                </a:solidFill>
              </a:rPr>
              <a:t>Curiosity needs provoking to drive RE learning on. </a:t>
            </a:r>
            <a:r>
              <a:rPr lang="en-GB" sz="2000" i="1" dirty="0">
                <a:solidFill>
                  <a:srgbClr val="0B02BE"/>
                </a:solidFill>
              </a:rPr>
              <a:t>Be prepared to be surprised.</a:t>
            </a:r>
          </a:p>
          <a:p>
            <a:pPr lvl="1"/>
            <a:r>
              <a:rPr lang="en-GB" sz="2000" dirty="0">
                <a:solidFill>
                  <a:srgbClr val="0B02BE"/>
                </a:solidFill>
              </a:rPr>
              <a:t>Diversifying our RE curriculum.</a:t>
            </a:r>
          </a:p>
          <a:p>
            <a:pPr lvl="1"/>
            <a:r>
              <a:rPr lang="en-GB" sz="2000" dirty="0">
                <a:solidFill>
                  <a:srgbClr val="0B02BE"/>
                </a:solidFill>
              </a:rPr>
              <a:t>Look through the lens of vulnerability – if we get it right for the most vulnerable, we get it right for everyone. </a:t>
            </a:r>
          </a:p>
          <a:p>
            <a:r>
              <a:rPr lang="en-GB" sz="2400" dirty="0">
                <a:solidFill>
                  <a:srgbClr val="0B02BE"/>
                </a:solidFill>
              </a:rPr>
              <a:t>RE &amp; Reading:</a:t>
            </a:r>
          </a:p>
          <a:p>
            <a:pPr lvl="1"/>
            <a:r>
              <a:rPr lang="en-GB" sz="2000" dirty="0">
                <a:solidFill>
                  <a:srgbClr val="0B02BE"/>
                </a:solidFill>
              </a:rPr>
              <a:t>Laden with stories that can provide the big picture, explore complex needs, enriches vocabulary and includes all.</a:t>
            </a:r>
          </a:p>
        </p:txBody>
      </p:sp>
    </p:spTree>
    <p:extLst>
      <p:ext uri="{BB962C8B-B14F-4D97-AF65-F5344CB8AC3E}">
        <p14:creationId xmlns:p14="http://schemas.microsoft.com/office/powerpoint/2010/main" val="2116994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4E6E-52CC-40E8-BD04-DC8EF547A5F3}"/>
              </a:ext>
            </a:extLst>
          </p:cNvPr>
          <p:cNvSpPr>
            <a:spLocks noGrp="1"/>
          </p:cNvSpPr>
          <p:nvPr>
            <p:ph type="title"/>
          </p:nvPr>
        </p:nvSpPr>
        <p:spPr/>
        <p:txBody>
          <a:bodyPr/>
          <a:lstStyle/>
          <a:p>
            <a:r>
              <a:rPr lang="en-GB" dirty="0"/>
              <a:t>RE Update Spring 2023</a:t>
            </a:r>
          </a:p>
        </p:txBody>
      </p:sp>
      <p:sp>
        <p:nvSpPr>
          <p:cNvPr id="4" name="Content Placeholder 3">
            <a:extLst>
              <a:ext uri="{FF2B5EF4-FFF2-40B4-BE49-F238E27FC236}">
                <a16:creationId xmlns:a16="http://schemas.microsoft.com/office/drawing/2014/main" id="{AE921417-1982-6B81-751F-48C6EBB89529}"/>
              </a:ext>
            </a:extLst>
          </p:cNvPr>
          <p:cNvSpPr>
            <a:spLocks noGrp="1"/>
          </p:cNvSpPr>
          <p:nvPr>
            <p:ph sz="half" idx="1"/>
          </p:nvPr>
        </p:nvSpPr>
        <p:spPr/>
        <p:txBody>
          <a:bodyPr/>
          <a:lstStyle/>
          <a:p>
            <a:pPr marL="0" indent="0">
              <a:buNone/>
            </a:pPr>
            <a:r>
              <a:rPr lang="en-GB" dirty="0"/>
              <a:t>What would you like to see in the RE training offer for 2023/24?</a:t>
            </a:r>
          </a:p>
        </p:txBody>
      </p:sp>
      <p:pic>
        <p:nvPicPr>
          <p:cNvPr id="9" name="Content Placeholder 8">
            <a:extLst>
              <a:ext uri="{FF2B5EF4-FFF2-40B4-BE49-F238E27FC236}">
                <a16:creationId xmlns:a16="http://schemas.microsoft.com/office/drawing/2014/main" id="{2593EA38-9AF5-079E-9370-3E7A7AB4266B}"/>
              </a:ext>
            </a:extLst>
          </p:cNvPr>
          <p:cNvPicPr>
            <a:picLocks noGrp="1" noChangeAspect="1"/>
          </p:cNvPicPr>
          <p:nvPr>
            <p:ph sz="half" idx="2"/>
          </p:nvPr>
        </p:nvPicPr>
        <p:blipFill>
          <a:blip r:embed="rId2"/>
          <a:stretch>
            <a:fillRect/>
          </a:stretch>
        </p:blipFill>
        <p:spPr>
          <a:xfrm>
            <a:off x="6360486" y="1531938"/>
            <a:ext cx="4185903" cy="4286250"/>
          </a:xfrm>
        </p:spPr>
      </p:pic>
      <p:pic>
        <p:nvPicPr>
          <p:cNvPr id="7" name="Picture 6">
            <a:extLst>
              <a:ext uri="{FF2B5EF4-FFF2-40B4-BE49-F238E27FC236}">
                <a16:creationId xmlns:a16="http://schemas.microsoft.com/office/drawing/2014/main" id="{723A6552-C107-30E1-312C-DE60C51A644B}"/>
              </a:ext>
            </a:extLst>
          </p:cNvPr>
          <p:cNvPicPr>
            <a:picLocks noChangeAspect="1"/>
          </p:cNvPicPr>
          <p:nvPr/>
        </p:nvPicPr>
        <p:blipFill>
          <a:blip r:embed="rId3"/>
          <a:stretch>
            <a:fillRect/>
          </a:stretch>
        </p:blipFill>
        <p:spPr>
          <a:xfrm>
            <a:off x="730796" y="3030413"/>
            <a:ext cx="2981325" cy="2419350"/>
          </a:xfrm>
          <a:prstGeom prst="rect">
            <a:avLst/>
          </a:prstGeom>
        </p:spPr>
      </p:pic>
    </p:spTree>
    <p:extLst>
      <p:ext uri="{BB962C8B-B14F-4D97-AF65-F5344CB8AC3E}">
        <p14:creationId xmlns:p14="http://schemas.microsoft.com/office/powerpoint/2010/main" val="358412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3C2A-6EAA-4CFE-BD4E-B9BA0E4E4147}"/>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7784064E-8D75-4DE2-8D87-84E5A2BA57F7}"/>
              </a:ext>
            </a:extLst>
          </p:cNvPr>
          <p:cNvSpPr>
            <a:spLocks noGrp="1"/>
          </p:cNvSpPr>
          <p:nvPr>
            <p:ph sz="half" idx="1"/>
          </p:nvPr>
        </p:nvSpPr>
        <p:spPr>
          <a:xfrm>
            <a:off x="614240" y="1531925"/>
            <a:ext cx="10557716" cy="634392"/>
          </a:xfrm>
        </p:spPr>
        <p:txBody>
          <a:bodyPr/>
          <a:lstStyle/>
          <a:p>
            <a:pPr marL="0" indent="0">
              <a:buNone/>
            </a:pPr>
            <a:r>
              <a:rPr lang="en-GB" b="1" dirty="0">
                <a:solidFill>
                  <a:srgbClr val="00B050"/>
                </a:solidFill>
              </a:rPr>
              <a:t>Understanding Humanism – A Curriculum Resource in RE</a:t>
            </a:r>
          </a:p>
        </p:txBody>
      </p:sp>
      <p:sp>
        <p:nvSpPr>
          <p:cNvPr id="4" name="Content Placeholder 3">
            <a:extLst>
              <a:ext uri="{FF2B5EF4-FFF2-40B4-BE49-F238E27FC236}">
                <a16:creationId xmlns:a16="http://schemas.microsoft.com/office/drawing/2014/main" id="{A350A2EE-2CAF-4D03-AA8B-6763661BBA2A}"/>
              </a:ext>
            </a:extLst>
          </p:cNvPr>
          <p:cNvSpPr>
            <a:spLocks noGrp="1"/>
          </p:cNvSpPr>
          <p:nvPr>
            <p:ph sz="half" idx="2"/>
          </p:nvPr>
        </p:nvSpPr>
        <p:spPr>
          <a:xfrm>
            <a:off x="478768" y="2252750"/>
            <a:ext cx="7524836" cy="1784487"/>
          </a:xfrm>
        </p:spPr>
        <p:txBody>
          <a:bodyPr/>
          <a:lstStyle/>
          <a:p>
            <a:pPr marL="0" indent="0">
              <a:buNone/>
            </a:pPr>
            <a:r>
              <a:rPr lang="en-GB" dirty="0"/>
              <a:t>1 March 2023   1.30-4pm  Diocesan House</a:t>
            </a:r>
          </a:p>
          <a:p>
            <a:pPr marL="0" indent="0">
              <a:buNone/>
            </a:pPr>
            <a:r>
              <a:rPr lang="en-GB" dirty="0"/>
              <a:t>£75.00         		</a:t>
            </a:r>
          </a:p>
          <a:p>
            <a:pPr marL="0" indent="0">
              <a:buNone/>
            </a:pPr>
            <a:r>
              <a:rPr lang="en-GB" dirty="0">
                <a:solidFill>
                  <a:srgbClr val="142DAC"/>
                </a:solidFill>
              </a:rPr>
              <a:t>DofN.org/UH</a:t>
            </a:r>
          </a:p>
        </p:txBody>
      </p:sp>
      <p:sp>
        <p:nvSpPr>
          <p:cNvPr id="6" name="TextBox 5">
            <a:extLst>
              <a:ext uri="{FF2B5EF4-FFF2-40B4-BE49-F238E27FC236}">
                <a16:creationId xmlns:a16="http://schemas.microsoft.com/office/drawing/2014/main" id="{2FD689B0-AD40-4623-B7CB-5BE42FE5FAE9}"/>
              </a:ext>
            </a:extLst>
          </p:cNvPr>
          <p:cNvSpPr txBox="1"/>
          <p:nvPr/>
        </p:nvSpPr>
        <p:spPr>
          <a:xfrm>
            <a:off x="298748" y="4203447"/>
            <a:ext cx="7416824" cy="1815882"/>
          </a:xfrm>
          <a:prstGeom prst="rect">
            <a:avLst/>
          </a:prstGeom>
          <a:noFill/>
        </p:spPr>
        <p:txBody>
          <a:bodyPr wrap="square">
            <a:spAutoFit/>
          </a:bodyPr>
          <a:lstStyle/>
          <a:p>
            <a:r>
              <a:rPr lang="en-GB" sz="1600" b="0" i="0" dirty="0">
                <a:effectLst/>
                <a:latin typeface="Neue Plak"/>
              </a:rPr>
              <a:t>This session is designed to support teachers of RE who shall be delivering Humanism units of work as part of their school curriculum. The Norfolk Agreed Syllabus expects religion and organized non-religious world views to be taught in schools. In the session, we will explore some of the Agreed Syllabus units that focus on Humanism. We will look at the Understanding Humanism resource, we will consider the main elements of Humanism to be taught, the resources available and creative ways to gain the most from pupils in the classroom.</a:t>
            </a:r>
            <a:endParaRPr lang="en-GB" sz="1600" dirty="0"/>
          </a:p>
        </p:txBody>
      </p:sp>
      <p:pic>
        <p:nvPicPr>
          <p:cNvPr id="5122" name="Picture 2" descr="What is humanism? » Understanding Humanism">
            <a:extLst>
              <a:ext uri="{FF2B5EF4-FFF2-40B4-BE49-F238E27FC236}">
                <a16:creationId xmlns:a16="http://schemas.microsoft.com/office/drawing/2014/main" id="{9A44DB46-2B11-4A1A-AD11-334F52969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604" y="2638922"/>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2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5EEC-1626-4224-8762-F99C0C1867ED}"/>
              </a:ext>
            </a:extLst>
          </p:cNvPr>
          <p:cNvSpPr>
            <a:spLocks noGrp="1"/>
          </p:cNvSpPr>
          <p:nvPr>
            <p:ph type="title"/>
          </p:nvPr>
        </p:nvSpPr>
        <p:spPr/>
        <p:txBody>
          <a:bodyPr/>
          <a:lstStyle/>
          <a:p>
            <a:r>
              <a:rPr lang="en-GB" dirty="0"/>
              <a:t>RE Update Spring 2023</a:t>
            </a:r>
          </a:p>
        </p:txBody>
      </p:sp>
      <p:sp>
        <p:nvSpPr>
          <p:cNvPr id="7" name="Content Placeholder 6">
            <a:extLst>
              <a:ext uri="{FF2B5EF4-FFF2-40B4-BE49-F238E27FC236}">
                <a16:creationId xmlns:a16="http://schemas.microsoft.com/office/drawing/2014/main" id="{1D2D716D-7AE3-4831-BFA1-4CBFF58D7158}"/>
              </a:ext>
            </a:extLst>
          </p:cNvPr>
          <p:cNvSpPr txBox="1">
            <a:spLocks noGrp="1"/>
          </p:cNvSpPr>
          <p:nvPr>
            <p:ph idx="1"/>
          </p:nvPr>
        </p:nvSpPr>
        <p:spPr>
          <a:xfrm>
            <a:off x="590194" y="1393386"/>
            <a:ext cx="5253170" cy="3625608"/>
          </a:xfrm>
          <a:prstGeom prst="rect">
            <a:avLst/>
          </a:prstGeom>
          <a:noFill/>
        </p:spPr>
        <p:txBody>
          <a:bodyPr wrap="square" rtlCol="0">
            <a:spAutoFit/>
          </a:bodyPr>
          <a:lstStyle/>
          <a:p>
            <a:pPr marL="0" indent="0">
              <a:buNone/>
            </a:pPr>
            <a:r>
              <a:rPr lang="en-GB" sz="4000" dirty="0">
                <a:latin typeface="+mn-lt"/>
              </a:rPr>
              <a:t>Chris Allen</a:t>
            </a:r>
          </a:p>
          <a:p>
            <a:pPr marL="0" indent="0">
              <a:buNone/>
            </a:pPr>
            <a:endParaRPr lang="en-GB" sz="1800" dirty="0">
              <a:latin typeface="+mn-lt"/>
            </a:endParaRPr>
          </a:p>
          <a:p>
            <a:pPr marL="0" indent="0">
              <a:buNone/>
            </a:pPr>
            <a:r>
              <a:rPr lang="en-GB" sz="2800" dirty="0">
                <a:latin typeface="+mn-lt"/>
                <a:hlinkClick r:id="rId2"/>
              </a:rPr>
              <a:t>chris.allen@dioceseofnorwich.org</a:t>
            </a:r>
            <a:endParaRPr lang="en-GB" sz="2800" dirty="0">
              <a:latin typeface="+mn-lt"/>
            </a:endParaRPr>
          </a:p>
          <a:p>
            <a:endParaRPr lang="en-GB" sz="2800" dirty="0">
              <a:latin typeface="+mn-lt"/>
            </a:endParaRPr>
          </a:p>
          <a:p>
            <a:pPr marL="0" indent="0">
              <a:buNone/>
            </a:pPr>
            <a:r>
              <a:rPr lang="en-GB" sz="2800" dirty="0">
                <a:latin typeface="+mn-lt"/>
              </a:rPr>
              <a:t>RE Adviser (Diocese of Norwich)</a:t>
            </a:r>
          </a:p>
          <a:p>
            <a:pPr marL="0" indent="0">
              <a:buNone/>
            </a:pPr>
            <a:endParaRPr lang="en-GB" sz="2800" dirty="0">
              <a:latin typeface="+mn-lt"/>
            </a:endParaRPr>
          </a:p>
          <a:p>
            <a:pPr marL="0" indent="0">
              <a:buNone/>
            </a:pPr>
            <a:r>
              <a:rPr lang="en-GB" sz="2800" dirty="0">
                <a:solidFill>
                  <a:srgbClr val="000000"/>
                </a:solidFill>
                <a:effectLst/>
                <a:latin typeface="+mn-lt"/>
                <a:ea typeface="Calibri" panose="020F0502020204030204" pitchFamily="34" charset="0"/>
              </a:rPr>
              <a:t>07818 336694</a:t>
            </a:r>
            <a:endParaRPr lang="en-GB" sz="2800" dirty="0">
              <a:latin typeface="+mn-lt"/>
            </a:endParaRPr>
          </a:p>
        </p:txBody>
      </p:sp>
      <p:pic>
        <p:nvPicPr>
          <p:cNvPr id="3" name="Content Placeholder 6">
            <a:extLst>
              <a:ext uri="{FF2B5EF4-FFF2-40B4-BE49-F238E27FC236}">
                <a16:creationId xmlns:a16="http://schemas.microsoft.com/office/drawing/2014/main" id="{97B77B7B-CDFC-82B9-1149-9A5B4D0C60D5}"/>
              </a:ext>
            </a:extLst>
          </p:cNvPr>
          <p:cNvPicPr>
            <a:picLocks noChangeAspect="1"/>
          </p:cNvPicPr>
          <p:nvPr/>
        </p:nvPicPr>
        <p:blipFill>
          <a:blip r:embed="rId3"/>
          <a:stretch>
            <a:fillRect/>
          </a:stretch>
        </p:blipFill>
        <p:spPr>
          <a:xfrm>
            <a:off x="7211516" y="1693115"/>
            <a:ext cx="3419897" cy="3325879"/>
          </a:xfrm>
          <a:prstGeom prst="rect">
            <a:avLst/>
          </a:prstGeom>
        </p:spPr>
      </p:pic>
    </p:spTree>
    <p:extLst>
      <p:ext uri="{BB962C8B-B14F-4D97-AF65-F5344CB8AC3E}">
        <p14:creationId xmlns:p14="http://schemas.microsoft.com/office/powerpoint/2010/main" val="403707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BCF0-2946-4444-A63B-A6C98D14D59F}"/>
              </a:ext>
            </a:extLst>
          </p:cNvPr>
          <p:cNvSpPr>
            <a:spLocks noGrp="1"/>
          </p:cNvSpPr>
          <p:nvPr>
            <p:ph type="title"/>
          </p:nvPr>
        </p:nvSpPr>
        <p:spPr/>
        <p:txBody>
          <a:bodyPr/>
          <a:lstStyle/>
          <a:p>
            <a:r>
              <a:rPr lang="en-GB" dirty="0"/>
              <a:t>RE Update Spring 2023</a:t>
            </a:r>
          </a:p>
        </p:txBody>
      </p:sp>
      <p:sp>
        <p:nvSpPr>
          <p:cNvPr id="4" name="Content Placeholder 3">
            <a:extLst>
              <a:ext uri="{FF2B5EF4-FFF2-40B4-BE49-F238E27FC236}">
                <a16:creationId xmlns:a16="http://schemas.microsoft.com/office/drawing/2014/main" id="{70D7C4B6-54D8-A332-FE71-3F038405EAA8}"/>
              </a:ext>
            </a:extLst>
          </p:cNvPr>
          <p:cNvSpPr>
            <a:spLocks noGrp="1"/>
          </p:cNvSpPr>
          <p:nvPr>
            <p:ph idx="1"/>
          </p:nvPr>
        </p:nvSpPr>
        <p:spPr/>
        <p:txBody>
          <a:bodyPr/>
          <a:lstStyle/>
          <a:p>
            <a:pPr marL="0" indent="0">
              <a:buNone/>
            </a:pPr>
            <a:r>
              <a:rPr lang="en-GB" sz="2800" dirty="0">
                <a:solidFill>
                  <a:srgbClr val="FF0000"/>
                </a:solidFill>
              </a:rPr>
              <a:t>Key Messages – Mary Myatt Strictly RE 2023</a:t>
            </a:r>
          </a:p>
          <a:p>
            <a:r>
              <a:rPr lang="en-GB" sz="2400" dirty="0">
                <a:solidFill>
                  <a:srgbClr val="0B02BE"/>
                </a:solidFill>
              </a:rPr>
              <a:t>Decolonising RE is the next step forward:</a:t>
            </a:r>
          </a:p>
          <a:p>
            <a:pPr lvl="1"/>
            <a:r>
              <a:rPr lang="en-GB" sz="2000" dirty="0">
                <a:solidFill>
                  <a:srgbClr val="0B02BE"/>
                </a:solidFill>
              </a:rPr>
              <a:t>Use of images is really important.</a:t>
            </a:r>
          </a:p>
          <a:p>
            <a:pPr lvl="1"/>
            <a:r>
              <a:rPr lang="en-GB" sz="2000" dirty="0">
                <a:solidFill>
                  <a:srgbClr val="0B02BE"/>
                </a:solidFill>
              </a:rPr>
              <a:t>Representation is key.</a:t>
            </a:r>
          </a:p>
          <a:p>
            <a:pPr lvl="1"/>
            <a:r>
              <a:rPr lang="en-GB" sz="2000" dirty="0">
                <a:solidFill>
                  <a:srgbClr val="0B02BE"/>
                </a:solidFill>
              </a:rPr>
              <a:t>Keep and open heart and approach with humility.</a:t>
            </a:r>
          </a:p>
          <a:p>
            <a:pPr lvl="1"/>
            <a:r>
              <a:rPr lang="en-GB" sz="2000" dirty="0">
                <a:solidFill>
                  <a:srgbClr val="0B02BE"/>
                </a:solidFill>
              </a:rPr>
              <a:t>Be sensitive and cautious in your choices – are we representing a faith group fairly? Do we make our pupil aware of different representations?</a:t>
            </a:r>
          </a:p>
          <a:p>
            <a:pPr lvl="1"/>
            <a:r>
              <a:rPr lang="en-GB" sz="2000" dirty="0">
                <a:solidFill>
                  <a:srgbClr val="0B02BE"/>
                </a:solidFill>
              </a:rPr>
              <a:t>There are a range of approaches, don’t just jump in and start felling the trees – take time to watch them grow first!</a:t>
            </a:r>
          </a:p>
          <a:p>
            <a:endParaRPr lang="en-GB" dirty="0"/>
          </a:p>
        </p:txBody>
      </p:sp>
    </p:spTree>
    <p:extLst>
      <p:ext uri="{BB962C8B-B14F-4D97-AF65-F5344CB8AC3E}">
        <p14:creationId xmlns:p14="http://schemas.microsoft.com/office/powerpoint/2010/main" val="255300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C832-FD78-4036-97D5-540E978BA599}"/>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55B2D5FB-59D3-E13C-BFD4-2ED6D023001D}"/>
              </a:ext>
            </a:extLst>
          </p:cNvPr>
          <p:cNvSpPr>
            <a:spLocks noGrp="1"/>
          </p:cNvSpPr>
          <p:nvPr>
            <p:ph idx="1"/>
          </p:nvPr>
        </p:nvSpPr>
        <p:spPr>
          <a:xfrm>
            <a:off x="590192" y="1274456"/>
            <a:ext cx="10725779" cy="4407339"/>
          </a:xfrm>
        </p:spPr>
        <p:txBody>
          <a:bodyPr/>
          <a:lstStyle/>
          <a:p>
            <a:pPr marL="0" indent="0">
              <a:buNone/>
            </a:pPr>
            <a:r>
              <a:rPr lang="en-GB" sz="1800" dirty="0">
                <a:hlinkClick r:id="rId3"/>
              </a:rPr>
              <a:t>www.reonline.org.uk/research/research-of-the-month/an-approach-to-decolonising-religious-education/</a:t>
            </a:r>
            <a:endParaRPr lang="en-GB" sz="1800" dirty="0"/>
          </a:p>
          <a:p>
            <a:pPr marL="0" indent="0">
              <a:buNone/>
            </a:pPr>
            <a:endParaRPr lang="en-GB" sz="1800" dirty="0"/>
          </a:p>
          <a:p>
            <a:pPr algn="l" fontAlgn="base">
              <a:buFont typeface="Arial" panose="020B0604020202020204" pitchFamily="34" charset="0"/>
              <a:buChar char="•"/>
            </a:pPr>
            <a:r>
              <a:rPr lang="en-GB" sz="1600" b="0" i="0" dirty="0">
                <a:solidFill>
                  <a:srgbClr val="333333"/>
                </a:solidFill>
                <a:effectLst/>
                <a:latin typeface="azo-sans-web"/>
              </a:rPr>
              <a:t>Are there, could there be, or should there be links between the worldview agenda and curriculum decolonisation in RE?</a:t>
            </a:r>
          </a:p>
          <a:p>
            <a:pPr algn="l" fontAlgn="base">
              <a:buFont typeface="Arial" panose="020B0604020202020204" pitchFamily="34" charset="0"/>
              <a:buChar char="•"/>
            </a:pPr>
            <a:r>
              <a:rPr lang="en-GB" sz="1600" b="0" i="0" dirty="0">
                <a:solidFill>
                  <a:srgbClr val="333333"/>
                </a:solidFill>
                <a:effectLst/>
                <a:latin typeface="azo-sans-web"/>
              </a:rPr>
              <a:t>What would decolonising the RE curriculum actually mean in practice, not just rhetorically?</a:t>
            </a:r>
          </a:p>
          <a:p>
            <a:pPr algn="l" fontAlgn="base">
              <a:buFont typeface="Arial" panose="020B0604020202020204" pitchFamily="34" charset="0"/>
              <a:buChar char="•"/>
            </a:pPr>
            <a:r>
              <a:rPr lang="en-GB" sz="1600" b="0" i="0" dirty="0">
                <a:solidFill>
                  <a:srgbClr val="333333"/>
                </a:solidFill>
                <a:effectLst/>
                <a:latin typeface="azo-sans-web"/>
              </a:rPr>
              <a:t>Discuss and identify some ways in which your own RE curriculum could be decolonised: come up with two or three specific examples of changes that could be made. Think about content, but also approach.</a:t>
            </a:r>
          </a:p>
          <a:p>
            <a:pPr marL="0" indent="0">
              <a:buNone/>
            </a:pPr>
            <a:endParaRPr lang="en-GB" dirty="0"/>
          </a:p>
        </p:txBody>
      </p:sp>
      <p:pic>
        <p:nvPicPr>
          <p:cNvPr id="6" name="Picture 5">
            <a:extLst>
              <a:ext uri="{FF2B5EF4-FFF2-40B4-BE49-F238E27FC236}">
                <a16:creationId xmlns:a16="http://schemas.microsoft.com/office/drawing/2014/main" id="{AD1F711E-C05B-E547-4420-E1763C12468F}"/>
              </a:ext>
            </a:extLst>
          </p:cNvPr>
          <p:cNvPicPr>
            <a:picLocks noChangeAspect="1"/>
          </p:cNvPicPr>
          <p:nvPr/>
        </p:nvPicPr>
        <p:blipFill>
          <a:blip r:embed="rId4"/>
          <a:stretch>
            <a:fillRect/>
          </a:stretch>
        </p:blipFill>
        <p:spPr>
          <a:xfrm>
            <a:off x="442764" y="3318445"/>
            <a:ext cx="2457450" cy="1000125"/>
          </a:xfrm>
          <a:prstGeom prst="rect">
            <a:avLst/>
          </a:prstGeom>
        </p:spPr>
      </p:pic>
      <p:pic>
        <p:nvPicPr>
          <p:cNvPr id="9" name="Picture 8">
            <a:extLst>
              <a:ext uri="{FF2B5EF4-FFF2-40B4-BE49-F238E27FC236}">
                <a16:creationId xmlns:a16="http://schemas.microsoft.com/office/drawing/2014/main" id="{640F12F6-CA4F-3EDB-4570-8428153D9209}"/>
              </a:ext>
            </a:extLst>
          </p:cNvPr>
          <p:cNvPicPr>
            <a:picLocks noChangeAspect="1"/>
          </p:cNvPicPr>
          <p:nvPr/>
        </p:nvPicPr>
        <p:blipFill>
          <a:blip r:embed="rId5"/>
          <a:stretch>
            <a:fillRect/>
          </a:stretch>
        </p:blipFill>
        <p:spPr>
          <a:xfrm>
            <a:off x="3119573" y="3894509"/>
            <a:ext cx="7832948" cy="1598561"/>
          </a:xfrm>
          <a:prstGeom prst="rect">
            <a:avLst/>
          </a:prstGeom>
        </p:spPr>
      </p:pic>
    </p:spTree>
    <p:extLst>
      <p:ext uri="{BB962C8B-B14F-4D97-AF65-F5344CB8AC3E}">
        <p14:creationId xmlns:p14="http://schemas.microsoft.com/office/powerpoint/2010/main" val="277465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8768-0EF5-4073-9EB1-6964761F82E9}"/>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F9C93298-FB94-044A-7B48-E080BF723DD4}"/>
              </a:ext>
            </a:extLst>
          </p:cNvPr>
          <p:cNvSpPr>
            <a:spLocks noGrp="1"/>
          </p:cNvSpPr>
          <p:nvPr>
            <p:ph idx="1"/>
          </p:nvPr>
        </p:nvSpPr>
        <p:spPr/>
        <p:txBody>
          <a:bodyPr/>
          <a:lstStyle/>
          <a:p>
            <a:pPr marL="0" indent="0">
              <a:buNone/>
            </a:pPr>
            <a:r>
              <a:rPr lang="en-GB" sz="1800" dirty="0">
                <a:hlinkClick r:id="rId2"/>
              </a:rPr>
              <a:t>www.reonline.org.uk/research/research-of-the-month/an-approach-to-decolonising-teaching-about-jesus-in-primary-schools/</a:t>
            </a:r>
            <a:r>
              <a:rPr lang="en-GB" sz="1800" dirty="0"/>
              <a:t> </a:t>
            </a:r>
          </a:p>
          <a:p>
            <a:pPr marL="0" indent="0">
              <a:buNone/>
            </a:pPr>
            <a:endParaRPr lang="en-GB" sz="1800" dirty="0"/>
          </a:p>
          <a:p>
            <a:pPr algn="l" fontAlgn="base">
              <a:buFont typeface="+mj-lt"/>
              <a:buAutoNum type="arabicPeriod"/>
            </a:pPr>
            <a:r>
              <a:rPr lang="en-GB" sz="1100" b="0" i="0" dirty="0">
                <a:solidFill>
                  <a:srgbClr val="333333"/>
                </a:solidFill>
                <a:effectLst/>
                <a:latin typeface="azo-sans-web"/>
              </a:rPr>
              <a:t>Are Jesus, angels and Christians often depicted as white-skinned and European in your RE resources?</a:t>
            </a:r>
          </a:p>
          <a:p>
            <a:pPr algn="l" fontAlgn="base">
              <a:buFont typeface="+mj-lt"/>
              <a:buAutoNum type="arabicPeriod"/>
            </a:pPr>
            <a:r>
              <a:rPr lang="en-GB" sz="1100" b="0" i="0" dirty="0">
                <a:solidFill>
                  <a:srgbClr val="333333"/>
                </a:solidFill>
                <a:effectLst/>
                <a:latin typeface="azo-sans-web"/>
              </a:rPr>
              <a:t>Are you confident to teach children about Jesus’ Jewish context?</a:t>
            </a:r>
          </a:p>
          <a:p>
            <a:pPr algn="l" fontAlgn="base">
              <a:buFont typeface="+mj-lt"/>
              <a:buAutoNum type="arabicPeriod"/>
            </a:pPr>
            <a:r>
              <a:rPr lang="en-GB" sz="1100" b="0" i="0" dirty="0">
                <a:solidFill>
                  <a:srgbClr val="333333"/>
                </a:solidFill>
                <a:effectLst/>
                <a:latin typeface="azo-sans-web"/>
              </a:rPr>
              <a:t>Do your teaching resources explore the diversity of Christian groups around the world?</a:t>
            </a:r>
          </a:p>
          <a:p>
            <a:pPr marL="0" indent="0">
              <a:buNone/>
            </a:pPr>
            <a:endParaRPr lang="en-GB" sz="1800" dirty="0"/>
          </a:p>
        </p:txBody>
      </p:sp>
      <p:pic>
        <p:nvPicPr>
          <p:cNvPr id="4" name="Picture 3">
            <a:extLst>
              <a:ext uri="{FF2B5EF4-FFF2-40B4-BE49-F238E27FC236}">
                <a16:creationId xmlns:a16="http://schemas.microsoft.com/office/drawing/2014/main" id="{32EF5B1E-CA78-B78D-22B2-DF2FFF654126}"/>
              </a:ext>
            </a:extLst>
          </p:cNvPr>
          <p:cNvPicPr>
            <a:picLocks noChangeAspect="1"/>
          </p:cNvPicPr>
          <p:nvPr/>
        </p:nvPicPr>
        <p:blipFill>
          <a:blip r:embed="rId3"/>
          <a:stretch>
            <a:fillRect/>
          </a:stretch>
        </p:blipFill>
        <p:spPr>
          <a:xfrm>
            <a:off x="442765" y="3246437"/>
            <a:ext cx="2457450" cy="1000125"/>
          </a:xfrm>
          <a:prstGeom prst="rect">
            <a:avLst/>
          </a:prstGeom>
        </p:spPr>
      </p:pic>
      <p:pic>
        <p:nvPicPr>
          <p:cNvPr id="8" name="Picture 7">
            <a:extLst>
              <a:ext uri="{FF2B5EF4-FFF2-40B4-BE49-F238E27FC236}">
                <a16:creationId xmlns:a16="http://schemas.microsoft.com/office/drawing/2014/main" id="{ACA0E67D-4BAB-EAE1-7DC6-EB11E2614B90}"/>
              </a:ext>
            </a:extLst>
          </p:cNvPr>
          <p:cNvPicPr>
            <a:picLocks noChangeAspect="1"/>
          </p:cNvPicPr>
          <p:nvPr/>
        </p:nvPicPr>
        <p:blipFill>
          <a:blip r:embed="rId4"/>
          <a:stretch>
            <a:fillRect/>
          </a:stretch>
        </p:blipFill>
        <p:spPr>
          <a:xfrm>
            <a:off x="1995063" y="4110533"/>
            <a:ext cx="9089851" cy="1555442"/>
          </a:xfrm>
          <a:prstGeom prst="rect">
            <a:avLst/>
          </a:prstGeom>
        </p:spPr>
      </p:pic>
    </p:spTree>
    <p:extLst>
      <p:ext uri="{BB962C8B-B14F-4D97-AF65-F5344CB8AC3E}">
        <p14:creationId xmlns:p14="http://schemas.microsoft.com/office/powerpoint/2010/main" val="407973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4C83-0AF2-4ED0-ADA1-28212AD30276}"/>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FCA27456-0A1C-42EC-8092-3B36DD6AB3AC}"/>
              </a:ext>
            </a:extLst>
          </p:cNvPr>
          <p:cNvSpPr>
            <a:spLocks noGrp="1"/>
          </p:cNvSpPr>
          <p:nvPr>
            <p:ph sz="half" idx="1"/>
          </p:nvPr>
        </p:nvSpPr>
        <p:spPr>
          <a:xfrm>
            <a:off x="614240" y="1531925"/>
            <a:ext cx="10557716" cy="798970"/>
          </a:xfrm>
        </p:spPr>
        <p:txBody>
          <a:bodyPr/>
          <a:lstStyle/>
          <a:p>
            <a:pPr marL="0" indent="0">
              <a:buNone/>
            </a:pPr>
            <a:r>
              <a:rPr lang="en-GB" b="1" dirty="0">
                <a:solidFill>
                  <a:schemeClr val="accent6">
                    <a:lumMod val="50000"/>
                  </a:schemeClr>
                </a:solidFill>
              </a:rPr>
              <a:t>Practical Ways to Explore Racial Justice in RE and Beyond</a:t>
            </a:r>
          </a:p>
        </p:txBody>
      </p:sp>
      <p:sp>
        <p:nvSpPr>
          <p:cNvPr id="4" name="Content Placeholder 3">
            <a:extLst>
              <a:ext uri="{FF2B5EF4-FFF2-40B4-BE49-F238E27FC236}">
                <a16:creationId xmlns:a16="http://schemas.microsoft.com/office/drawing/2014/main" id="{64C98E1A-A08B-4FE6-93BB-87BB87057E05}"/>
              </a:ext>
            </a:extLst>
          </p:cNvPr>
          <p:cNvSpPr>
            <a:spLocks noGrp="1"/>
          </p:cNvSpPr>
          <p:nvPr>
            <p:ph sz="half" idx="2"/>
          </p:nvPr>
        </p:nvSpPr>
        <p:spPr>
          <a:xfrm>
            <a:off x="673324" y="2330895"/>
            <a:ext cx="4377952" cy="3435822"/>
          </a:xfrm>
        </p:spPr>
        <p:txBody>
          <a:bodyPr/>
          <a:lstStyle/>
          <a:p>
            <a:pPr marL="0" indent="0">
              <a:buNone/>
            </a:pPr>
            <a:r>
              <a:rPr lang="en-GB" dirty="0"/>
              <a:t>22 February 2023</a:t>
            </a:r>
          </a:p>
          <a:p>
            <a:pPr marL="0" indent="0">
              <a:buNone/>
            </a:pPr>
            <a:endParaRPr lang="en-GB" sz="1000" dirty="0"/>
          </a:p>
          <a:p>
            <a:pPr marL="0" indent="0">
              <a:buNone/>
            </a:pPr>
            <a:r>
              <a:rPr lang="en-GB" dirty="0"/>
              <a:t>1.30-4pm on ZOOM</a:t>
            </a:r>
          </a:p>
          <a:p>
            <a:pPr marL="0" indent="0">
              <a:buNone/>
            </a:pPr>
            <a:endParaRPr lang="en-GB" sz="1000" dirty="0"/>
          </a:p>
          <a:p>
            <a:pPr marL="0" indent="0">
              <a:buNone/>
            </a:pPr>
            <a:r>
              <a:rPr lang="en-GB" dirty="0"/>
              <a:t>£75.00 </a:t>
            </a:r>
          </a:p>
          <a:p>
            <a:pPr marL="0" indent="0">
              <a:buNone/>
            </a:pPr>
            <a:endParaRPr lang="en-GB" sz="1000" dirty="0"/>
          </a:p>
          <a:p>
            <a:pPr marL="0" indent="0">
              <a:buNone/>
            </a:pPr>
            <a:r>
              <a:rPr lang="en-GB" dirty="0">
                <a:solidFill>
                  <a:srgbClr val="142DAC"/>
                </a:solidFill>
              </a:rPr>
              <a:t>DofN.org/</a:t>
            </a:r>
            <a:r>
              <a:rPr lang="en-GB" dirty="0" err="1">
                <a:solidFill>
                  <a:srgbClr val="142DAC"/>
                </a:solidFill>
              </a:rPr>
              <a:t>RacialJustice</a:t>
            </a:r>
            <a:endParaRPr lang="en-GB" dirty="0">
              <a:solidFill>
                <a:srgbClr val="142DAC"/>
              </a:solidFill>
            </a:endParaRPr>
          </a:p>
          <a:p>
            <a:pPr marL="0" indent="0">
              <a:buNone/>
            </a:pPr>
            <a:endParaRPr lang="en-GB" dirty="0"/>
          </a:p>
          <a:p>
            <a:pPr marL="0" indent="0">
              <a:buNone/>
            </a:pPr>
            <a:endParaRPr lang="en-GB" dirty="0"/>
          </a:p>
          <a:p>
            <a:pPr marL="0" indent="0">
              <a:buNone/>
            </a:pPr>
            <a:endParaRPr lang="en-GB" dirty="0"/>
          </a:p>
        </p:txBody>
      </p:sp>
      <p:sp>
        <p:nvSpPr>
          <p:cNvPr id="6" name="TextBox 5">
            <a:extLst>
              <a:ext uri="{FF2B5EF4-FFF2-40B4-BE49-F238E27FC236}">
                <a16:creationId xmlns:a16="http://schemas.microsoft.com/office/drawing/2014/main" id="{504E2917-90B2-4DF6-9918-8E9E93739FF4}"/>
              </a:ext>
            </a:extLst>
          </p:cNvPr>
          <p:cNvSpPr txBox="1"/>
          <p:nvPr/>
        </p:nvSpPr>
        <p:spPr>
          <a:xfrm>
            <a:off x="7643564" y="2094309"/>
            <a:ext cx="3587476" cy="4031873"/>
          </a:xfrm>
          <a:prstGeom prst="rect">
            <a:avLst/>
          </a:prstGeom>
          <a:noFill/>
        </p:spPr>
        <p:txBody>
          <a:bodyPr wrap="square">
            <a:spAutoFit/>
          </a:bodyPr>
          <a:lstStyle/>
          <a:p>
            <a:r>
              <a:rPr lang="en-GB" sz="1600" b="0" i="0" dirty="0">
                <a:effectLst/>
                <a:latin typeface="Neue Plak"/>
              </a:rPr>
              <a:t>This session is designed to explore what racial justice means in a theological, philosophical and social context within RE. How we can challenge viewpoints using practical resources within RE and expand pupil’s ideas and concepts. A range of resources and framework of ideas will be provided to schools to take away and try. Wider issues such as local, regional and global diversity will also be explored along with ways to challenge your thinking or f the content of your RE curriculum content to make it racially just.  Links with Black History Month, Racial Justice Literacy and Collective Worship, will also be covered.</a:t>
            </a:r>
            <a:endParaRPr lang="en-GB" sz="1600" dirty="0"/>
          </a:p>
        </p:txBody>
      </p:sp>
      <p:pic>
        <p:nvPicPr>
          <p:cNvPr id="8" name="Picture 4" descr="How to Hold Your Company Accountable to Its Promise of Racial Justice">
            <a:extLst>
              <a:ext uri="{FF2B5EF4-FFF2-40B4-BE49-F238E27FC236}">
                <a16:creationId xmlns:a16="http://schemas.microsoft.com/office/drawing/2014/main" id="{74417A7D-C4E1-4273-A13E-3CCBDB44B3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86" r="24260"/>
          <a:stretch/>
        </p:blipFill>
        <p:spPr bwMode="auto">
          <a:xfrm>
            <a:off x="4596954" y="2526357"/>
            <a:ext cx="2592288" cy="286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15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D57D-C4E5-4D4B-AEC9-8561C33D0859}"/>
              </a:ext>
            </a:extLst>
          </p:cNvPr>
          <p:cNvSpPr>
            <a:spLocks noGrp="1"/>
          </p:cNvSpPr>
          <p:nvPr>
            <p:ph type="title"/>
          </p:nvPr>
        </p:nvSpPr>
        <p:spPr>
          <a:xfrm>
            <a:off x="590193" y="260350"/>
            <a:ext cx="8493531" cy="798970"/>
          </a:xfrm>
        </p:spPr>
        <p:txBody>
          <a:bodyPr wrap="square" anchor="b">
            <a:normAutofit/>
          </a:bodyPr>
          <a:lstStyle/>
          <a:p>
            <a:r>
              <a:rPr lang="en-GB" dirty="0"/>
              <a:t>RE Update Spring 2023</a:t>
            </a:r>
          </a:p>
        </p:txBody>
      </p:sp>
      <p:sp>
        <p:nvSpPr>
          <p:cNvPr id="3" name="Content Placeholder 2">
            <a:extLst>
              <a:ext uri="{FF2B5EF4-FFF2-40B4-BE49-F238E27FC236}">
                <a16:creationId xmlns:a16="http://schemas.microsoft.com/office/drawing/2014/main" id="{E6DFEFA6-3159-46C1-A62A-DFA0A7300C8E}"/>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hlinkClick r:id="rId2"/>
              </a:rPr>
              <a:t>www.sikhmuseum.org.uk</a:t>
            </a:r>
            <a:r>
              <a:rPr lang="en-GB" dirty="0"/>
              <a:t> </a:t>
            </a:r>
          </a:p>
        </p:txBody>
      </p:sp>
      <p:sp>
        <p:nvSpPr>
          <p:cNvPr id="4" name="Content Placeholder 3">
            <a:extLst>
              <a:ext uri="{FF2B5EF4-FFF2-40B4-BE49-F238E27FC236}">
                <a16:creationId xmlns:a16="http://schemas.microsoft.com/office/drawing/2014/main" id="{BA233E15-564F-5C2E-AB36-2801286596BC}"/>
              </a:ext>
            </a:extLst>
          </p:cNvPr>
          <p:cNvSpPr>
            <a:spLocks noGrp="1"/>
          </p:cNvSpPr>
          <p:nvPr>
            <p:ph sz="half" idx="2"/>
          </p:nvPr>
        </p:nvSpPr>
        <p:spPr/>
        <p:txBody>
          <a:bodyPr/>
          <a:lstStyle/>
          <a:p>
            <a:pPr algn="l" fontAlgn="base">
              <a:buFont typeface="Arial" panose="020B0604020202020204" pitchFamily="34" charset="0"/>
              <a:buChar char="•"/>
            </a:pPr>
            <a:r>
              <a:rPr lang="en-GB" dirty="0">
                <a:solidFill>
                  <a:srgbClr val="666666"/>
                </a:solidFill>
                <a:latin typeface="inherit"/>
              </a:rPr>
              <a:t>A</a:t>
            </a:r>
            <a:r>
              <a:rPr lang="en-GB" b="0" i="0" dirty="0">
                <a:solidFill>
                  <a:srgbClr val="666666"/>
                </a:solidFill>
                <a:effectLst/>
                <a:latin typeface="inherit"/>
              </a:rPr>
              <a:t> digital platform for Sikh exhibits.</a:t>
            </a:r>
          </a:p>
          <a:p>
            <a:pPr algn="l" fontAlgn="base">
              <a:buFont typeface="Arial" panose="020B0604020202020204" pitchFamily="34" charset="0"/>
              <a:buChar char="•"/>
            </a:pPr>
            <a:r>
              <a:rPr lang="en-GB" dirty="0">
                <a:solidFill>
                  <a:srgbClr val="666666"/>
                </a:solidFill>
                <a:latin typeface="inherit"/>
              </a:rPr>
              <a:t>L</a:t>
            </a:r>
            <a:r>
              <a:rPr lang="en-GB" b="0" i="0" dirty="0">
                <a:solidFill>
                  <a:srgbClr val="666666"/>
                </a:solidFill>
                <a:effectLst/>
                <a:latin typeface="inherit"/>
              </a:rPr>
              <a:t>ectures on shared Sikh and British history.</a:t>
            </a:r>
          </a:p>
          <a:p>
            <a:pPr algn="l" fontAlgn="base">
              <a:buFont typeface="Arial" panose="020B0604020202020204" pitchFamily="34" charset="0"/>
              <a:buChar char="•"/>
            </a:pPr>
            <a:r>
              <a:rPr lang="en-GB" b="0" i="0" dirty="0">
                <a:solidFill>
                  <a:srgbClr val="666666"/>
                </a:solidFill>
                <a:effectLst/>
                <a:latin typeface="inherit"/>
              </a:rPr>
              <a:t>Directory of relics and artefacts in public as well as private institutions.</a:t>
            </a:r>
          </a:p>
          <a:p>
            <a:pPr algn="l" fontAlgn="base">
              <a:buFont typeface="Arial" panose="020B0604020202020204" pitchFamily="34" charset="0"/>
              <a:buChar char="•"/>
            </a:pPr>
            <a:r>
              <a:rPr lang="en-GB" dirty="0">
                <a:solidFill>
                  <a:srgbClr val="666666"/>
                </a:solidFill>
                <a:latin typeface="inherit"/>
              </a:rPr>
              <a:t>S</a:t>
            </a:r>
            <a:r>
              <a:rPr lang="en-GB" b="0" i="0" dirty="0">
                <a:solidFill>
                  <a:srgbClr val="666666"/>
                </a:solidFill>
                <a:effectLst/>
                <a:latin typeface="inherit"/>
              </a:rPr>
              <a:t>hare common Sikh and British heritage in schools.</a:t>
            </a:r>
          </a:p>
          <a:p>
            <a:endParaRPr lang="en-GB" dirty="0"/>
          </a:p>
        </p:txBody>
      </p:sp>
      <p:pic>
        <p:nvPicPr>
          <p:cNvPr id="6" name="Picture 5">
            <a:extLst>
              <a:ext uri="{FF2B5EF4-FFF2-40B4-BE49-F238E27FC236}">
                <a16:creationId xmlns:a16="http://schemas.microsoft.com/office/drawing/2014/main" id="{16889772-785C-5EDA-D1EF-86C017141D14}"/>
              </a:ext>
            </a:extLst>
          </p:cNvPr>
          <p:cNvPicPr>
            <a:picLocks noChangeAspect="1"/>
          </p:cNvPicPr>
          <p:nvPr/>
        </p:nvPicPr>
        <p:blipFill>
          <a:blip r:embed="rId3"/>
          <a:stretch>
            <a:fillRect/>
          </a:stretch>
        </p:blipFill>
        <p:spPr>
          <a:xfrm>
            <a:off x="298748" y="2886397"/>
            <a:ext cx="5413524" cy="1791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53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759C-0850-4562-BE8D-952F8FCE72AF}"/>
              </a:ext>
            </a:extLst>
          </p:cNvPr>
          <p:cNvSpPr>
            <a:spLocks noGrp="1"/>
          </p:cNvSpPr>
          <p:nvPr>
            <p:ph type="title"/>
          </p:nvPr>
        </p:nvSpPr>
        <p:spPr/>
        <p:txBody>
          <a:bodyPr/>
          <a:lstStyle/>
          <a:p>
            <a:r>
              <a:rPr lang="en-GB" dirty="0"/>
              <a:t>RE Update Spring 2023</a:t>
            </a:r>
          </a:p>
        </p:txBody>
      </p:sp>
      <p:sp>
        <p:nvSpPr>
          <p:cNvPr id="3" name="Content Placeholder 2">
            <a:extLst>
              <a:ext uri="{FF2B5EF4-FFF2-40B4-BE49-F238E27FC236}">
                <a16:creationId xmlns:a16="http://schemas.microsoft.com/office/drawing/2014/main" id="{98C45071-4499-D159-DF2D-0D50B872CF2F}"/>
              </a:ext>
            </a:extLst>
          </p:cNvPr>
          <p:cNvSpPr>
            <a:spLocks noGrp="1"/>
          </p:cNvSpPr>
          <p:nvPr>
            <p:ph sz="half" idx="1"/>
          </p:nvPr>
        </p:nvSpPr>
        <p:spPr>
          <a:xfrm>
            <a:off x="614240" y="1531925"/>
            <a:ext cx="4004988" cy="4286250"/>
          </a:xfrm>
        </p:spPr>
        <p:txBody>
          <a:bodyPr/>
          <a:lstStyle/>
          <a:p>
            <a:pPr marL="0" indent="0">
              <a:buNone/>
            </a:pPr>
            <a:r>
              <a:rPr lang="en-GB" sz="2000" dirty="0">
                <a:hlinkClick r:id="rId3"/>
              </a:rPr>
              <a:t>www.resourcescentreonline.co.uk</a:t>
            </a:r>
            <a:endParaRPr lang="en-GB" sz="20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0" name="Online Media 9" title="Religious Resources Centre Promo">
            <a:hlinkClick r:id="" action="ppaction://media"/>
            <a:extLst>
              <a:ext uri="{FF2B5EF4-FFF2-40B4-BE49-F238E27FC236}">
                <a16:creationId xmlns:a16="http://schemas.microsoft.com/office/drawing/2014/main" id="{B31501CB-9B48-D17A-1F0E-91E9EFB77F92}"/>
              </a:ext>
            </a:extLst>
          </p:cNvPr>
          <p:cNvPicPr>
            <a:picLocks noGrp="1" noRot="1" noChangeAspect="1"/>
          </p:cNvPicPr>
          <p:nvPr>
            <p:ph sz="half" idx="2"/>
            <a:videoFile r:link="rId1"/>
          </p:nvPr>
        </p:nvPicPr>
        <p:blipFill>
          <a:blip r:embed="rId4"/>
          <a:stretch>
            <a:fillRect/>
          </a:stretch>
        </p:blipFill>
        <p:spPr>
          <a:xfrm>
            <a:off x="4547220" y="1374229"/>
            <a:ext cx="6755876" cy="3816424"/>
          </a:xfrm>
          <a:prstGeom prst="rect">
            <a:avLst/>
          </a:prstGeom>
        </p:spPr>
      </p:pic>
      <p:pic>
        <p:nvPicPr>
          <p:cNvPr id="6" name="Picture 5">
            <a:extLst>
              <a:ext uri="{FF2B5EF4-FFF2-40B4-BE49-F238E27FC236}">
                <a16:creationId xmlns:a16="http://schemas.microsoft.com/office/drawing/2014/main" id="{D5037ED1-168E-0CCC-E711-F982A70C8B78}"/>
              </a:ext>
            </a:extLst>
          </p:cNvPr>
          <p:cNvPicPr>
            <a:picLocks noChangeAspect="1"/>
          </p:cNvPicPr>
          <p:nvPr/>
        </p:nvPicPr>
        <p:blipFill>
          <a:blip r:embed="rId5"/>
          <a:stretch>
            <a:fillRect/>
          </a:stretch>
        </p:blipFill>
        <p:spPr>
          <a:xfrm>
            <a:off x="614240" y="2265974"/>
            <a:ext cx="3284908" cy="980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78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10002</TotalTime>
  <Words>2534</Words>
  <Application>Microsoft Office PowerPoint</Application>
  <PresentationFormat>Custom</PresentationFormat>
  <Paragraphs>232</Paragraphs>
  <Slides>32</Slides>
  <Notes>3</Notes>
  <HiddenSlides>0</HiddenSlides>
  <MMClips>1</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32</vt:i4>
      </vt:variant>
    </vt:vector>
  </HeadingPairs>
  <TitlesOfParts>
    <vt:vector size="51" baseType="lpstr">
      <vt:lpstr>Amazon Ember</vt:lpstr>
      <vt:lpstr>Arial</vt:lpstr>
      <vt:lpstr>azo-sans-web</vt:lpstr>
      <vt:lpstr>Calibri</vt:lpstr>
      <vt:lpstr>Courier New</vt:lpstr>
      <vt:lpstr>inherit</vt:lpstr>
      <vt:lpstr>lato</vt:lpstr>
      <vt:lpstr>Myriad Pro</vt:lpstr>
      <vt:lpstr>Neue Plak</vt:lpstr>
      <vt:lpstr>Source Sans Pro</vt:lpstr>
      <vt:lpstr>Tahoma</vt:lpstr>
      <vt:lpstr>Times New Roman</vt:lpstr>
      <vt:lpstr>Wingdings</vt:lpstr>
      <vt:lpstr>DNEAT</vt:lpstr>
      <vt:lpstr>St Benet's</vt:lpstr>
      <vt:lpstr>DoNESC</vt:lpstr>
      <vt:lpstr>Diocese</vt:lpstr>
      <vt:lpstr>DNEAT + St Benet's</vt:lpstr>
      <vt:lpstr>All logos</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lpstr>RE Update Spring 2023</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 Allen</cp:lastModifiedBy>
  <cp:revision>748</cp:revision>
  <cp:lastPrinted>2018-02-05T08:54:58Z</cp:lastPrinted>
  <dcterms:created xsi:type="dcterms:W3CDTF">2002-10-07T13:55:47Z</dcterms:created>
  <dcterms:modified xsi:type="dcterms:W3CDTF">2023-01-28T15:48:32Z</dcterms:modified>
</cp:coreProperties>
</file>