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72" r:id="rId1"/>
    <p:sldMasterId id="2147484686" r:id="rId2"/>
    <p:sldMasterId id="2147484700" r:id="rId3"/>
    <p:sldMasterId id="2147483864" r:id="rId4"/>
    <p:sldMasterId id="2147484714" r:id="rId5"/>
    <p:sldMasterId id="2147484742" r:id="rId6"/>
  </p:sldMasterIdLst>
  <p:notesMasterIdLst>
    <p:notesMasterId r:id="rId25"/>
  </p:notesMasterIdLst>
  <p:handoutMasterIdLst>
    <p:handoutMasterId r:id="rId26"/>
  </p:handoutMasterIdLst>
  <p:sldIdLst>
    <p:sldId id="541" r:id="rId7"/>
    <p:sldId id="557" r:id="rId8"/>
    <p:sldId id="558" r:id="rId9"/>
    <p:sldId id="559" r:id="rId10"/>
    <p:sldId id="560" r:id="rId11"/>
    <p:sldId id="562" r:id="rId12"/>
    <p:sldId id="563" r:id="rId13"/>
    <p:sldId id="564" r:id="rId14"/>
    <p:sldId id="696" r:id="rId15"/>
    <p:sldId id="697" r:id="rId16"/>
    <p:sldId id="698" r:id="rId17"/>
    <p:sldId id="700" r:id="rId18"/>
    <p:sldId id="701" r:id="rId19"/>
    <p:sldId id="702" r:id="rId20"/>
    <p:sldId id="703" r:id="rId21"/>
    <p:sldId id="704" r:id="rId22"/>
    <p:sldId id="699" r:id="rId23"/>
    <p:sldId id="556" r:id="rId24"/>
  </p:sldIdLst>
  <p:sldSz cx="11542713" cy="6492875"/>
  <p:notesSz cx="7099300" cy="10234613"/>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045" userDrawn="1">
          <p15:clr>
            <a:srgbClr val="A4A3A4"/>
          </p15:clr>
        </p15:guide>
        <p15:guide id="2" pos="3636"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0B1"/>
    <a:srgbClr val="FF0000"/>
    <a:srgbClr val="142DAC"/>
    <a:srgbClr val="0B02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1" autoAdjust="0"/>
    <p:restoredTop sz="84856" autoAdjust="0"/>
  </p:normalViewPr>
  <p:slideViewPr>
    <p:cSldViewPr>
      <p:cViewPr varScale="1">
        <p:scale>
          <a:sx n="77" d="100"/>
          <a:sy n="77" d="100"/>
        </p:scale>
        <p:origin x="1397" y="110"/>
      </p:cViewPr>
      <p:guideLst>
        <p:guide orient="horz" pos="2045"/>
        <p:guide pos="36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8" d="100"/>
          <a:sy n="38" d="100"/>
        </p:scale>
        <p:origin x="-1566" y="-114"/>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87085"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defRPr sz="1300"/>
            </a:lvl1pPr>
          </a:lstStyle>
          <a:p>
            <a:pPr>
              <a:defRPr/>
            </a:pPr>
            <a:endParaRPr lang="en-GB"/>
          </a:p>
        </p:txBody>
      </p:sp>
      <p:sp>
        <p:nvSpPr>
          <p:cNvPr id="23555" name="Rectangle 3"/>
          <p:cNvSpPr>
            <a:spLocks noGrp="1" noChangeArrowheads="1"/>
          </p:cNvSpPr>
          <p:nvPr>
            <p:ph type="dt" sz="quarter" idx="1"/>
          </p:nvPr>
        </p:nvSpPr>
        <p:spPr bwMode="auto">
          <a:xfrm>
            <a:off x="4058638" y="0"/>
            <a:ext cx="3005846"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lgn="r">
              <a:defRPr sz="1300"/>
            </a:lvl1pPr>
          </a:lstStyle>
          <a:p>
            <a:pPr>
              <a:defRPr/>
            </a:pPr>
            <a:endParaRPr lang="en-GB"/>
          </a:p>
        </p:txBody>
      </p:sp>
      <p:sp>
        <p:nvSpPr>
          <p:cNvPr id="23556" name="Rectangle 4"/>
          <p:cNvSpPr>
            <a:spLocks noGrp="1" noChangeArrowheads="1"/>
          </p:cNvSpPr>
          <p:nvPr>
            <p:ph type="ftr" sz="quarter" idx="2"/>
          </p:nvPr>
        </p:nvSpPr>
        <p:spPr bwMode="auto">
          <a:xfrm>
            <a:off x="1" y="9755045"/>
            <a:ext cx="3087085"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defRPr sz="1300"/>
            </a:lvl1pPr>
          </a:lstStyle>
          <a:p>
            <a:pPr>
              <a:defRPr/>
            </a:pPr>
            <a:endParaRPr lang="en-GB"/>
          </a:p>
        </p:txBody>
      </p:sp>
      <p:sp>
        <p:nvSpPr>
          <p:cNvPr id="23557" name="Rectangle 5"/>
          <p:cNvSpPr>
            <a:spLocks noGrp="1" noChangeArrowheads="1"/>
          </p:cNvSpPr>
          <p:nvPr>
            <p:ph type="sldNum" sz="quarter" idx="3"/>
          </p:nvPr>
        </p:nvSpPr>
        <p:spPr bwMode="auto">
          <a:xfrm>
            <a:off x="4058638" y="9755045"/>
            <a:ext cx="3005846"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lgn="r">
              <a:defRPr sz="1300"/>
            </a:lvl1pPr>
          </a:lstStyle>
          <a:p>
            <a:pPr>
              <a:defRPr/>
            </a:pPr>
            <a:fld id="{D562573F-C900-42C3-9D13-6807DF2DA249}" type="slidenum">
              <a:rPr lang="en-GB"/>
              <a:pPr>
                <a:defRPr/>
              </a:pPr>
              <a:t>‹#›</a:t>
            </a:fld>
            <a:endParaRPr lang="en-GB"/>
          </a:p>
        </p:txBody>
      </p:sp>
    </p:spTree>
    <p:extLst>
      <p:ext uri="{BB962C8B-B14F-4D97-AF65-F5344CB8AC3E}">
        <p14:creationId xmlns:p14="http://schemas.microsoft.com/office/powerpoint/2010/main" val="1650347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87085"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defRPr sz="1300"/>
            </a:lvl1pPr>
          </a:lstStyle>
          <a:p>
            <a:pPr>
              <a:defRPr/>
            </a:pPr>
            <a:endParaRPr lang="en-GB"/>
          </a:p>
        </p:txBody>
      </p:sp>
      <p:sp>
        <p:nvSpPr>
          <p:cNvPr id="26627" name="Rectangle 3"/>
          <p:cNvSpPr>
            <a:spLocks noGrp="1" noChangeArrowheads="1"/>
          </p:cNvSpPr>
          <p:nvPr>
            <p:ph type="dt" idx="1"/>
          </p:nvPr>
        </p:nvSpPr>
        <p:spPr bwMode="auto">
          <a:xfrm>
            <a:off x="4058638" y="0"/>
            <a:ext cx="3005846"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lgn="r">
              <a:defRPr sz="1300"/>
            </a:lvl1pPr>
          </a:lstStyle>
          <a:p>
            <a:pPr>
              <a:defRPr/>
            </a:pPr>
            <a:endParaRPr lang="en-GB"/>
          </a:p>
        </p:txBody>
      </p:sp>
      <p:sp>
        <p:nvSpPr>
          <p:cNvPr id="22532" name="Rectangle 4"/>
          <p:cNvSpPr>
            <a:spLocks noGrp="1" noRot="1" noChangeAspect="1" noChangeArrowheads="1" noTextEdit="1"/>
          </p:cNvSpPr>
          <p:nvPr>
            <p:ph type="sldImg" idx="2"/>
          </p:nvPr>
        </p:nvSpPr>
        <p:spPr bwMode="auto">
          <a:xfrm>
            <a:off x="190500" y="793750"/>
            <a:ext cx="6764338" cy="3805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74870" y="4836605"/>
            <a:ext cx="5195985" cy="4600910"/>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6630" name="Rectangle 6"/>
          <p:cNvSpPr>
            <a:spLocks noGrp="1" noChangeArrowheads="1"/>
          </p:cNvSpPr>
          <p:nvPr>
            <p:ph type="ftr" sz="quarter" idx="4"/>
          </p:nvPr>
        </p:nvSpPr>
        <p:spPr bwMode="auto">
          <a:xfrm>
            <a:off x="1" y="9755045"/>
            <a:ext cx="3087085"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defRPr sz="1300"/>
            </a:lvl1pPr>
          </a:lstStyle>
          <a:p>
            <a:pPr>
              <a:defRPr/>
            </a:pPr>
            <a:endParaRPr lang="en-GB"/>
          </a:p>
        </p:txBody>
      </p:sp>
      <p:sp>
        <p:nvSpPr>
          <p:cNvPr id="26631" name="Rectangle 7"/>
          <p:cNvSpPr>
            <a:spLocks noGrp="1" noChangeArrowheads="1"/>
          </p:cNvSpPr>
          <p:nvPr>
            <p:ph type="sldNum" sz="quarter" idx="5"/>
          </p:nvPr>
        </p:nvSpPr>
        <p:spPr bwMode="auto">
          <a:xfrm>
            <a:off x="4058638" y="9755045"/>
            <a:ext cx="3005846"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lgn="r">
              <a:defRPr sz="1300"/>
            </a:lvl1pPr>
          </a:lstStyle>
          <a:p>
            <a:pPr>
              <a:defRPr/>
            </a:pPr>
            <a:fld id="{5588209B-52D8-4999-84D6-F393E759836B}" type="slidenum">
              <a:rPr lang="en-GB"/>
              <a:pPr>
                <a:defRPr/>
              </a:pPr>
              <a:t>‹#›</a:t>
            </a:fld>
            <a:endParaRPr lang="en-GB"/>
          </a:p>
        </p:txBody>
      </p:sp>
    </p:spTree>
    <p:extLst>
      <p:ext uri="{BB962C8B-B14F-4D97-AF65-F5344CB8AC3E}">
        <p14:creationId xmlns:p14="http://schemas.microsoft.com/office/powerpoint/2010/main" val="3220302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3109"/>
              </a:spcAft>
              <a:defRPr/>
            </a:pPr>
            <a:endParaRPr lang="en-GB" dirty="0">
              <a:solidFill>
                <a:prstClr val="black"/>
              </a:solidFill>
              <a:latin typeface="Myriad Pro" pitchFamily="34" charset="0"/>
              <a:cs typeface="Arial" charset="0"/>
            </a:endParaRPr>
          </a:p>
        </p:txBody>
      </p:sp>
      <p:sp>
        <p:nvSpPr>
          <p:cNvPr id="4" name="Slide Number Placeholder 3"/>
          <p:cNvSpPr>
            <a:spLocks noGrp="1"/>
          </p:cNvSpPr>
          <p:nvPr>
            <p:ph type="sldNum" sz="quarter" idx="10"/>
          </p:nvPr>
        </p:nvSpPr>
        <p:spPr/>
        <p:txBody>
          <a:bodyPr/>
          <a:lstStyle/>
          <a:p>
            <a:fld id="{05472B60-8D26-4CBD-8681-039ABDA83A76}" type="slidenum">
              <a:rPr lang="en-GB" smtClean="0"/>
              <a:pPr/>
              <a:t>1</a:t>
            </a:fld>
            <a:endParaRPr lang="en-GB"/>
          </a:p>
        </p:txBody>
      </p:sp>
    </p:spTree>
    <p:extLst>
      <p:ext uri="{BB962C8B-B14F-4D97-AF65-F5344CB8AC3E}">
        <p14:creationId xmlns:p14="http://schemas.microsoft.com/office/powerpoint/2010/main" val="33633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£135 for two days, early bird £15 off + NATRE membership discount of a further £25 – making cost £95 for two days plus all sessions recorded with handouts available for 12 months afterwards + two weeks of 1 hour twilights before the weekend conference.  AMAZING DEAL!</a:t>
            </a:r>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4</a:t>
            </a:fld>
            <a:endParaRPr lang="en-GB"/>
          </a:p>
        </p:txBody>
      </p:sp>
    </p:spTree>
    <p:extLst>
      <p:ext uri="{BB962C8B-B14F-4D97-AF65-F5344CB8AC3E}">
        <p14:creationId xmlns:p14="http://schemas.microsoft.com/office/powerpoint/2010/main" val="364371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GB" b="0" i="0" dirty="0">
                <a:solidFill>
                  <a:srgbClr val="0A0A0A"/>
                </a:solidFill>
                <a:effectLst/>
                <a:latin typeface="Source Sans Pro" panose="020B0503030403020204" pitchFamily="34" charset="0"/>
              </a:rPr>
              <a:t>Aims of the week:</a:t>
            </a:r>
          </a:p>
          <a:p>
            <a:pPr algn="l">
              <a:buFont typeface="Arial" panose="020B0604020202020204" pitchFamily="34" charset="0"/>
              <a:buChar char="•"/>
            </a:pPr>
            <a:r>
              <a:rPr lang="en-GB" b="0" i="0" dirty="0">
                <a:solidFill>
                  <a:srgbClr val="0A0A0A"/>
                </a:solidFill>
                <a:effectLst/>
                <a:latin typeface="Source Sans Pro" panose="020B0503030403020204" pitchFamily="34" charset="0"/>
              </a:rPr>
              <a:t>Strengthening good inter faith relations at all levels</a:t>
            </a:r>
          </a:p>
          <a:p>
            <a:pPr algn="l">
              <a:buFont typeface="Arial" panose="020B0604020202020204" pitchFamily="34" charset="0"/>
              <a:buChar char="•"/>
            </a:pPr>
            <a:r>
              <a:rPr lang="en-GB" b="0" i="0" dirty="0">
                <a:solidFill>
                  <a:srgbClr val="0A0A0A"/>
                </a:solidFill>
                <a:effectLst/>
                <a:latin typeface="Source Sans Pro" panose="020B0503030403020204" pitchFamily="34" charset="0"/>
              </a:rPr>
              <a:t>Increasing awareness of the different and distinct faith communities in the UK, in particular celebrating and building on the contribution which their members make to their neighbourhoods and to wider society</a:t>
            </a:r>
          </a:p>
          <a:p>
            <a:pPr algn="l">
              <a:buFont typeface="Arial" panose="020B0604020202020204" pitchFamily="34" charset="0"/>
              <a:buChar char="•"/>
            </a:pPr>
            <a:r>
              <a:rPr lang="en-GB" b="0" i="0" dirty="0">
                <a:solidFill>
                  <a:srgbClr val="0A0A0A"/>
                </a:solidFill>
                <a:effectLst/>
                <a:latin typeface="Source Sans Pro" panose="020B0503030403020204" pitchFamily="34" charset="0"/>
              </a:rPr>
              <a:t>Increasing understanding between people of religious and non-religious beliefs</a:t>
            </a:r>
          </a:p>
          <a:p>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15</a:t>
            </a:fld>
            <a:endParaRPr lang="en-GB"/>
          </a:p>
        </p:txBody>
      </p:sp>
    </p:spTree>
    <p:extLst>
      <p:ext uri="{BB962C8B-B14F-4D97-AF65-F5344CB8AC3E}">
        <p14:creationId xmlns:p14="http://schemas.microsoft.com/office/powerpoint/2010/main" val="227146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10/12/2022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45915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10/12/2022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126718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162182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1745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617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10/12/2022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21544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10/12/2022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76758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10/12/2022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192259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287080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10/12/2022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365978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10/12/2022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255371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10/12/2022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289825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10/12/2022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3738352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776894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413865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10/12/2022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3562842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2827511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229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5662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10/12/2022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1433194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10/12/2022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346244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10/12/2022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65075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10/12/2022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3547122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735093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10/12/2022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2529302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10/12/2022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848857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10/12/2022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240739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1556454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3195354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10/12/2022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2964159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431376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7377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642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069274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10/12/2022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1268487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10/12/2022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1029103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10/12/2022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1184298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97626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10/12/2022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1794054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10/12/2022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1396546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10/12/2022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925866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460549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184501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10/12/2022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205403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10/12/2022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1885337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99833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278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8349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10/12/2022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367273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10/12/2022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1373245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10/12/2022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92893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1574751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10/12/2022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332717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10/12/2022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1390189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10/12/2022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397684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10/12/2022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980330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8190291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2459344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10/12/2022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1312647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764897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751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4897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4637710"/>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124801"/>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339380"/>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05940" y="5334669"/>
            <a:ext cx="2693300" cy="346075"/>
          </a:xfrm>
        </p:spPr>
        <p:txBody>
          <a:bodyPr/>
          <a:lstStyle>
            <a:lvl1pPr>
              <a:defRPr>
                <a:solidFill>
                  <a:schemeClr val="bg1"/>
                </a:solidFill>
              </a:defRPr>
            </a:lvl1pPr>
          </a:lstStyle>
          <a:p>
            <a:pPr>
              <a:defRPr/>
            </a:pPr>
            <a:fld id="{3BD4BF3F-2632-41F4-86C1-D308CEA1B1A0}" type="datetimeFigureOut">
              <a:rPr lang="en-US" smtClean="0"/>
              <a:pPr>
                <a:defRPr/>
              </a:pPr>
              <a:t>10/12/2022</a:t>
            </a:fld>
            <a:endParaRPr lang="en-GB" dirty="0"/>
          </a:p>
        </p:txBody>
      </p:sp>
      <p:sp>
        <p:nvSpPr>
          <p:cNvPr id="5" name="Footer Placeholder 4"/>
          <p:cNvSpPr>
            <a:spLocks noGrp="1"/>
          </p:cNvSpPr>
          <p:nvPr>
            <p:ph type="ftr" sz="quarter" idx="11"/>
          </p:nvPr>
        </p:nvSpPr>
        <p:spPr>
          <a:xfrm>
            <a:off x="3943760" y="5334669"/>
            <a:ext cx="3655192" cy="346075"/>
          </a:xfrm>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a:xfrm>
            <a:off x="8272277" y="5334669"/>
            <a:ext cx="2440769" cy="346075"/>
          </a:xfrm>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36328301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10/12/2022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3147567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10/12/2022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4142236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74888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10/12/2022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29768872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10/12/2022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29841597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10/12/2022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827687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10/12/2022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6840066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6105868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33613016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10/12/2022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862648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40834468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104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595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410022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10/12/2022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289907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4.gi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6.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5.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4.gif"/><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7.png"/><Relationship Id="rId2" Type="http://schemas.openxmlformats.org/officeDocument/2006/relationships/slideLayout" Target="../slideLayouts/slideLayout67.xml"/><Relationship Id="rId16" Type="http://schemas.openxmlformats.org/officeDocument/2006/relationships/image" Target="../media/image6.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5.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11" name="Picture 10" descr="A picture containing drawing&#10;&#10;Description automatically generated">
            <a:extLst>
              <a:ext uri="{FF2B5EF4-FFF2-40B4-BE49-F238E27FC236}">
                <a16:creationId xmlns:a16="http://schemas.microsoft.com/office/drawing/2014/main" id="{F823DF67-BCA2-4060-90F9-DB95D3C878F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23684" y="132121"/>
            <a:ext cx="2664296" cy="1006310"/>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277507"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10/12/2022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548153533"/>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 id="2147484684" r:id="rId12"/>
    <p:sldLayoutId id="2147484685"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3" name="Picture 2" descr="A close up of a person&#10;&#10;Description automatically generated">
            <a:extLst>
              <a:ext uri="{FF2B5EF4-FFF2-40B4-BE49-F238E27FC236}">
                <a16:creationId xmlns:a16="http://schemas.microsoft.com/office/drawing/2014/main" id="{C72E9136-85ED-47A3-82CB-C3EBC0ECFA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07660" y="121575"/>
            <a:ext cx="2815032" cy="1011462"/>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061483"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10/12/2022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3937923253"/>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7" name="Picture 6" descr="A picture containing drawing&#10;&#10;Description automatically generated">
            <a:extLst>
              <a:ext uri="{FF2B5EF4-FFF2-40B4-BE49-F238E27FC236}">
                <a16:creationId xmlns:a16="http://schemas.microsoft.com/office/drawing/2014/main" id="{C95C13AF-9F24-448D-AB34-8E3038824F8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07660" y="121575"/>
            <a:ext cx="2680984" cy="1011462"/>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061483"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10/12/2022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1522756521"/>
      </p:ext>
    </p:extLst>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 id="2147484713"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11440" y="78085"/>
            <a:ext cx="2176997" cy="981235"/>
          </a:xfrm>
          <a:prstGeom prst="rect">
            <a:avLst/>
          </a:prstGeom>
        </p:spPr>
      </p:pic>
      <p:sp>
        <p:nvSpPr>
          <p:cNvPr id="2054" name="Title Placeholder 1"/>
          <p:cNvSpPr>
            <a:spLocks noGrp="1"/>
          </p:cNvSpPr>
          <p:nvPr>
            <p:ph type="title"/>
          </p:nvPr>
        </p:nvSpPr>
        <p:spPr bwMode="auto">
          <a:xfrm>
            <a:off x="590193" y="260350"/>
            <a:ext cx="8493531"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10/12/2022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7" r:id="rId11"/>
    <p:sldLayoutId id="2147484670" r:id="rId12"/>
    <p:sldLayoutId id="2147484671"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3" name="Picture 2" descr="A close up of a person&#10;&#10;Description automatically generated">
            <a:extLst>
              <a:ext uri="{FF2B5EF4-FFF2-40B4-BE49-F238E27FC236}">
                <a16:creationId xmlns:a16="http://schemas.microsoft.com/office/drawing/2014/main" id="{C72E9136-85ED-47A3-82CB-C3EBC0ECFA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74800" y="254615"/>
            <a:ext cx="1713180" cy="615558"/>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78085"/>
            <a:ext cx="7439851" cy="9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10/12/2022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pic>
        <p:nvPicPr>
          <p:cNvPr id="11" name="Picture 10" descr="A picture containing drawing&#10;&#10;Description automatically generated">
            <a:extLst>
              <a:ext uri="{FF2B5EF4-FFF2-40B4-BE49-F238E27FC236}">
                <a16:creationId xmlns:a16="http://schemas.microsoft.com/office/drawing/2014/main" id="{0121A1EE-4CC8-4F7A-897C-4F522A4E6E9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30045" y="254616"/>
            <a:ext cx="1629743" cy="615557"/>
          </a:xfrm>
          <a:prstGeom prst="rect">
            <a:avLst/>
          </a:prstGeom>
        </p:spPr>
      </p:pic>
    </p:spTree>
    <p:extLst>
      <p:ext uri="{BB962C8B-B14F-4D97-AF65-F5344CB8AC3E}">
        <p14:creationId xmlns:p14="http://schemas.microsoft.com/office/powerpoint/2010/main" val="2470867618"/>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Lst>
  <p:txStyles>
    <p:titleStyle>
      <a:lvl1pPr algn="l" rtl="0" eaLnBrk="0" fontAlgn="base" hangingPunct="0">
        <a:spcBef>
          <a:spcPct val="0"/>
        </a:spcBef>
        <a:spcAft>
          <a:spcPct val="0"/>
        </a:spcAft>
        <a:defRPr sz="32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4AF5DC-A133-4597-95A7-4076EBBF2A38}"/>
              </a:ext>
            </a:extLst>
          </p:cNvPr>
          <p:cNvSpPr/>
          <p:nvPr userDrawn="1"/>
        </p:nvSpPr>
        <p:spPr>
          <a:xfrm>
            <a:off x="0" y="5759653"/>
            <a:ext cx="11542713" cy="733748"/>
          </a:xfrm>
          <a:prstGeom prst="rect">
            <a:avLst/>
          </a:prstGeom>
          <a:solidFill>
            <a:srgbClr val="8570B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17" name="Picture 16" descr="A close up of a person&#10;&#10;Description automatically generated">
            <a:extLst>
              <a:ext uri="{FF2B5EF4-FFF2-40B4-BE49-F238E27FC236}">
                <a16:creationId xmlns:a16="http://schemas.microsoft.com/office/drawing/2014/main" id="{9D5DAADA-AA69-47A7-9A96-6B338631C08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6936" y="5759653"/>
            <a:ext cx="1713180" cy="61555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09AD2ED-CF46-4368-B788-01ABCF5A0D6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22181" y="5759654"/>
            <a:ext cx="1629743" cy="615557"/>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0696D7E3-0F52-49A8-AFA0-92D96BACC29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80116" y="5759653"/>
            <a:ext cx="1631600" cy="615558"/>
          </a:xfrm>
          <a:prstGeom prst="rect">
            <a:avLst/>
          </a:prstGeom>
        </p:spPr>
      </p:pic>
      <p:pic>
        <p:nvPicPr>
          <p:cNvPr id="20" name="Picture 19">
            <a:extLst>
              <a:ext uri="{FF2B5EF4-FFF2-40B4-BE49-F238E27FC236}">
                <a16:creationId xmlns:a16="http://schemas.microsoft.com/office/drawing/2014/main" id="{8DA5D67F-4D1C-4EB3-9018-6AACE94A369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558041" y="5781333"/>
            <a:ext cx="1365691" cy="615556"/>
          </a:xfrm>
          <a:prstGeom prst="rect">
            <a:avLst/>
          </a:prstGeom>
        </p:spPr>
      </p:pic>
      <p:sp>
        <p:nvSpPr>
          <p:cNvPr id="8" name="Rectangle 7"/>
          <p:cNvSpPr/>
          <p:nvPr userDrawn="1"/>
        </p:nvSpPr>
        <p:spPr>
          <a:xfrm>
            <a:off x="0" y="0"/>
            <a:ext cx="11542713" cy="1086197"/>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2" y="285655"/>
            <a:ext cx="10653771" cy="65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196796"/>
            <a:ext cx="10509754" cy="420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2" y="5406677"/>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10/12/2022</a:t>
            </a:fld>
            <a:endParaRPr lang="en-GB" dirty="0"/>
          </a:p>
        </p:txBody>
      </p:sp>
      <p:sp>
        <p:nvSpPr>
          <p:cNvPr id="5" name="Footer Placeholder 4"/>
          <p:cNvSpPr>
            <a:spLocks noGrp="1"/>
          </p:cNvSpPr>
          <p:nvPr>
            <p:ph type="ftr" sz="quarter" idx="3"/>
          </p:nvPr>
        </p:nvSpPr>
        <p:spPr>
          <a:xfrm>
            <a:off x="3943760" y="5406677"/>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7" y="5406677"/>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2879181912"/>
      </p:ext>
    </p:extLst>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 id="2147484754" r:id="rId12"/>
    <p:sldLayoutId id="2147484755" r:id="rId13"/>
  </p:sldLayoutIdLst>
  <p:txStyles>
    <p:titleStyle>
      <a:lvl1pPr algn="l" rtl="0" eaLnBrk="0" fontAlgn="base" hangingPunct="0">
        <a:spcBef>
          <a:spcPct val="0"/>
        </a:spcBef>
        <a:spcAft>
          <a:spcPct val="0"/>
        </a:spcAft>
        <a:defRPr sz="32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SXXj_YB--_g" TargetMode="External"/><Relationship Id="rId2" Type="http://schemas.openxmlformats.org/officeDocument/2006/relationships/slideLayout" Target="../slideLayouts/slideLayout43.xml"/><Relationship Id="rId1" Type="http://schemas.openxmlformats.org/officeDocument/2006/relationships/video" Target="https://www.youtube.com/embed/SXXj_YB--_g?feature=oembed" TargetMode="Externa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hyperlink" Target="https://www.theosthinktank.co.uk/cmsfiles/Science-and-Religion-Moving-away-from-the-shallow-end_REPORT.pdf" TargetMode="External"/><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stg.org.uk/campaigns/promoting-an-education-in-rwv/promotional-film-collection/" TargetMode="Externa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hyperlink" Target="http://www.interfaithweek.or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hyperlink" Target="mailto:chris.allen@dioceseofnorwich.org" TargetMode="Externa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hyperlink" Target="https://www.natre.org.uk/uploads/TESTING/are-we-what-we-eat-card2-combined.pdf?utm_source=emailmarketing&amp;utm_medium=email&amp;utm_campaign=professional_natre_members_newsletter_september_2022&amp;utm_content=2022-09-20" TargetMode="External"/><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www.cstg.org.uk/activities/events/in-conversation/" TargetMode="External"/><Relationship Id="rId2" Type="http://schemas.openxmlformats.org/officeDocument/2006/relationships/image" Target="../media/image21.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3.xml"/><Relationship Id="rId4" Type="http://schemas.openxmlformats.org/officeDocument/2006/relationships/hyperlink" Target="http://www.reonline.org.uk/professional-development/free-self-study-course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http://www.cartoonchurch.com/cartoons/large/church-marketing-cartoon.gif"/>
          <p:cNvSpPr>
            <a:spLocks noChangeAspect="1" noChangeArrowheads="1"/>
          </p:cNvSpPr>
          <p:nvPr/>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1267" name="AutoShape 4" descr="http://www.cartoonchurch.com/cartoons/large/church-marketing-cartoon.gif"/>
          <p:cNvSpPr>
            <a:spLocks noChangeAspect="1" noChangeArrowheads="1"/>
          </p:cNvSpPr>
          <p:nvPr/>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1268" name="AutoShape 6" descr="http://www.cartoonchurch.com/cartoons/large/church-marketing-cartoon.gif"/>
          <p:cNvSpPr>
            <a:spLocks noChangeAspect="1" noChangeArrowheads="1"/>
          </p:cNvSpPr>
          <p:nvPr/>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 name="Title 1">
            <a:extLst>
              <a:ext uri="{FF2B5EF4-FFF2-40B4-BE49-F238E27FC236}">
                <a16:creationId xmlns:a16="http://schemas.microsoft.com/office/drawing/2014/main" id="{EC80AE3C-589F-42AC-846C-98E22AFFC971}"/>
              </a:ext>
            </a:extLst>
          </p:cNvPr>
          <p:cNvSpPr>
            <a:spLocks noGrp="1"/>
          </p:cNvSpPr>
          <p:nvPr>
            <p:ph type="title"/>
          </p:nvPr>
        </p:nvSpPr>
        <p:spPr/>
        <p:txBody>
          <a:bodyPr/>
          <a:lstStyle/>
          <a:p>
            <a:r>
              <a:rPr lang="en-GB" sz="4800" b="1" dirty="0"/>
              <a:t>RE Update October 2022</a:t>
            </a:r>
          </a:p>
        </p:txBody>
      </p:sp>
      <p:sp>
        <p:nvSpPr>
          <p:cNvPr id="3" name="Text Placeholder 2">
            <a:extLst>
              <a:ext uri="{FF2B5EF4-FFF2-40B4-BE49-F238E27FC236}">
                <a16:creationId xmlns:a16="http://schemas.microsoft.com/office/drawing/2014/main" id="{89869506-98FB-44A8-BD55-078D46CEBFD1}"/>
              </a:ext>
            </a:extLst>
          </p:cNvPr>
          <p:cNvSpPr>
            <a:spLocks noGrp="1"/>
          </p:cNvSpPr>
          <p:nvPr>
            <p:ph type="body" idx="1"/>
          </p:nvPr>
        </p:nvSpPr>
        <p:spPr/>
        <p:txBody>
          <a:bodyPr/>
          <a:lstStyle/>
          <a:p>
            <a:endParaRPr lang="en-GB" dirty="0"/>
          </a:p>
          <a:p>
            <a:r>
              <a:rPr lang="en-GB" dirty="0"/>
              <a:t>Chris Allen, RE Adviser – Diocese of Norwich</a:t>
            </a:r>
          </a:p>
        </p:txBody>
      </p:sp>
      <p:pic>
        <p:nvPicPr>
          <p:cNvPr id="4" name="Picture 3">
            <a:extLst>
              <a:ext uri="{FF2B5EF4-FFF2-40B4-BE49-F238E27FC236}">
                <a16:creationId xmlns:a16="http://schemas.microsoft.com/office/drawing/2014/main" id="{D4BEE195-654C-4817-98CC-D4250A2714A7}"/>
              </a:ext>
            </a:extLst>
          </p:cNvPr>
          <p:cNvPicPr>
            <a:picLocks noChangeAspect="1"/>
          </p:cNvPicPr>
          <p:nvPr/>
        </p:nvPicPr>
        <p:blipFill>
          <a:blip r:embed="rId3"/>
          <a:stretch>
            <a:fillRect/>
          </a:stretch>
        </p:blipFill>
        <p:spPr>
          <a:xfrm>
            <a:off x="9803804" y="5032388"/>
            <a:ext cx="1466667" cy="1314286"/>
          </a:xfrm>
          <a:prstGeom prst="rect">
            <a:avLst/>
          </a:prstGeom>
        </p:spPr>
      </p:pic>
      <p:pic>
        <p:nvPicPr>
          <p:cNvPr id="8" name="Picture 2" descr="See the source image">
            <a:extLst>
              <a:ext uri="{FF2B5EF4-FFF2-40B4-BE49-F238E27FC236}">
                <a16:creationId xmlns:a16="http://schemas.microsoft.com/office/drawing/2014/main" id="{B09DB839-6160-4C90-92A0-7093F61CC5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25472">
            <a:off x="374933" y="498385"/>
            <a:ext cx="1860715" cy="141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2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9D58-30DB-4687-86BF-04FC3011F39E}"/>
              </a:ext>
            </a:extLst>
          </p:cNvPr>
          <p:cNvSpPr>
            <a:spLocks noGrp="1"/>
          </p:cNvSpPr>
          <p:nvPr>
            <p:ph type="title"/>
          </p:nvPr>
        </p:nvSpPr>
        <p:spPr/>
        <p:txBody>
          <a:bodyPr/>
          <a:lstStyle/>
          <a:p>
            <a:r>
              <a:rPr lang="en-GB" dirty="0"/>
              <a:t>RE Update October 2022</a:t>
            </a:r>
          </a:p>
        </p:txBody>
      </p:sp>
      <p:pic>
        <p:nvPicPr>
          <p:cNvPr id="5" name="Content Placeholder 4">
            <a:extLst>
              <a:ext uri="{FF2B5EF4-FFF2-40B4-BE49-F238E27FC236}">
                <a16:creationId xmlns:a16="http://schemas.microsoft.com/office/drawing/2014/main" id="{5323235F-B279-46C5-BFE6-18D04E8FA218}"/>
              </a:ext>
            </a:extLst>
          </p:cNvPr>
          <p:cNvPicPr>
            <a:picLocks noGrp="1" noChangeAspect="1"/>
          </p:cNvPicPr>
          <p:nvPr>
            <p:ph idx="1"/>
          </p:nvPr>
        </p:nvPicPr>
        <p:blipFill>
          <a:blip r:embed="rId2"/>
          <a:stretch>
            <a:fillRect/>
          </a:stretch>
        </p:blipFill>
        <p:spPr>
          <a:xfrm>
            <a:off x="2421789" y="1393825"/>
            <a:ext cx="6846771" cy="4406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575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6FFF-20D8-4CF6-815A-2E63602A516A}"/>
              </a:ext>
            </a:extLst>
          </p:cNvPr>
          <p:cNvSpPr>
            <a:spLocks noGrp="1"/>
          </p:cNvSpPr>
          <p:nvPr>
            <p:ph type="title"/>
          </p:nvPr>
        </p:nvSpPr>
        <p:spPr>
          <a:xfrm>
            <a:off x="590193" y="260350"/>
            <a:ext cx="8493531" cy="798970"/>
          </a:xfrm>
        </p:spPr>
        <p:txBody>
          <a:bodyPr wrap="square" anchor="b">
            <a:normAutofit/>
          </a:bodyPr>
          <a:lstStyle/>
          <a:p>
            <a:r>
              <a:rPr lang="en-GB" dirty="0"/>
              <a:t>RE Update October 2022</a:t>
            </a:r>
          </a:p>
        </p:txBody>
      </p:sp>
      <p:pic>
        <p:nvPicPr>
          <p:cNvPr id="5" name="Content Placeholder 4">
            <a:extLst>
              <a:ext uri="{FF2B5EF4-FFF2-40B4-BE49-F238E27FC236}">
                <a16:creationId xmlns:a16="http://schemas.microsoft.com/office/drawing/2014/main" id="{16F427E4-B1C5-4663-B935-D24918804A0A}"/>
              </a:ext>
            </a:extLst>
          </p:cNvPr>
          <p:cNvPicPr>
            <a:picLocks noGrp="1" noChangeAspect="1"/>
          </p:cNvPicPr>
          <p:nvPr>
            <p:ph sz="half" idx="1"/>
          </p:nvPr>
        </p:nvPicPr>
        <p:blipFill>
          <a:blip r:embed="rId2"/>
          <a:stretch>
            <a:fillRect/>
          </a:stretch>
        </p:blipFill>
        <p:spPr>
          <a:xfrm>
            <a:off x="1855950" y="1531925"/>
            <a:ext cx="2614612" cy="4286250"/>
          </a:xfrm>
          <a:prstGeom prst="rect">
            <a:avLst/>
          </a:prstGeom>
          <a:ln>
            <a:noFill/>
          </a:ln>
          <a:effectLst>
            <a:outerShdw blurRad="292100" dist="139700" dir="2700000" algn="tl" rotWithShape="0">
              <a:srgbClr val="333333">
                <a:alpha val="65000"/>
              </a:srgbClr>
            </a:outerShdw>
          </a:effectLst>
        </p:spPr>
      </p:pic>
      <p:sp>
        <p:nvSpPr>
          <p:cNvPr id="10" name="Content Placeholder 3">
            <a:extLst>
              <a:ext uri="{FF2B5EF4-FFF2-40B4-BE49-F238E27FC236}">
                <a16:creationId xmlns:a16="http://schemas.microsoft.com/office/drawing/2014/main" id="{F3557739-2CDF-0EDA-A336-39AE596FAFB6}"/>
              </a:ext>
            </a:extLst>
          </p:cNvPr>
          <p:cNvSpPr>
            <a:spLocks noGrp="1"/>
          </p:cNvSpPr>
          <p:nvPr>
            <p:ph sz="half" idx="2"/>
          </p:nvPr>
        </p:nvSpPr>
        <p:spPr>
          <a:xfrm>
            <a:off x="5904650" y="1531925"/>
            <a:ext cx="5098032" cy="4286250"/>
          </a:xfrm>
        </p:spPr>
        <p:txBody>
          <a:bodyPr/>
          <a:lstStyle/>
          <a:p>
            <a:pPr marL="0" indent="0">
              <a:buNone/>
            </a:pPr>
            <a:r>
              <a:rPr lang="en-US" dirty="0"/>
              <a:t>A great book to get your head around multi-disciplinary RE.  It gives you the background tot eh thinking as well as practical examples.</a:t>
            </a:r>
          </a:p>
          <a:p>
            <a:pPr marL="0" indent="0">
              <a:buNone/>
            </a:pPr>
            <a:endParaRPr lang="en-US" dirty="0"/>
          </a:p>
        </p:txBody>
      </p:sp>
    </p:spTree>
    <p:extLst>
      <p:ext uri="{BB962C8B-B14F-4D97-AF65-F5344CB8AC3E}">
        <p14:creationId xmlns:p14="http://schemas.microsoft.com/office/powerpoint/2010/main" val="750510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0589-373C-4B44-9904-48677A31465F}"/>
              </a:ext>
            </a:extLst>
          </p:cNvPr>
          <p:cNvSpPr>
            <a:spLocks noGrp="1"/>
          </p:cNvSpPr>
          <p:nvPr>
            <p:ph type="title"/>
          </p:nvPr>
        </p:nvSpPr>
        <p:spPr/>
        <p:txBody>
          <a:bodyPr/>
          <a:lstStyle/>
          <a:p>
            <a:r>
              <a:rPr lang="en-GB" dirty="0"/>
              <a:t>RE Update October 2022</a:t>
            </a:r>
          </a:p>
        </p:txBody>
      </p:sp>
      <p:sp>
        <p:nvSpPr>
          <p:cNvPr id="3" name="Content Placeholder 2">
            <a:extLst>
              <a:ext uri="{FF2B5EF4-FFF2-40B4-BE49-F238E27FC236}">
                <a16:creationId xmlns:a16="http://schemas.microsoft.com/office/drawing/2014/main" id="{3800D365-2B22-473D-9C21-E86EDB71E978}"/>
              </a:ext>
            </a:extLst>
          </p:cNvPr>
          <p:cNvSpPr>
            <a:spLocks noGrp="1"/>
          </p:cNvSpPr>
          <p:nvPr>
            <p:ph sz="half" idx="1"/>
          </p:nvPr>
        </p:nvSpPr>
        <p:spPr>
          <a:xfrm>
            <a:off x="614240" y="1531925"/>
            <a:ext cx="4221012" cy="4286250"/>
          </a:xfrm>
        </p:spPr>
        <p:txBody>
          <a:bodyPr/>
          <a:lstStyle/>
          <a:p>
            <a:pPr marL="0" indent="0">
              <a:buNone/>
            </a:pPr>
            <a:r>
              <a:rPr lang="en-GB" dirty="0"/>
              <a:t>New RE Video from Theos – Worlds Apart</a:t>
            </a:r>
          </a:p>
          <a:p>
            <a:pPr marL="0" indent="0">
              <a:buNone/>
            </a:pPr>
            <a:endParaRPr lang="en-GB" dirty="0"/>
          </a:p>
          <a:p>
            <a:pPr marL="0" indent="0">
              <a:buNone/>
            </a:pPr>
            <a:endParaRPr lang="en-GB" dirty="0"/>
          </a:p>
          <a:p>
            <a:pPr marL="0" indent="0">
              <a:buNone/>
            </a:pPr>
            <a:r>
              <a:rPr lang="en-GB" dirty="0"/>
              <a:t>Focus on Science and Religion</a:t>
            </a:r>
          </a:p>
          <a:p>
            <a:pPr marL="0" indent="0">
              <a:buNone/>
            </a:pPr>
            <a:endParaRPr lang="en-GB" dirty="0"/>
          </a:p>
          <a:p>
            <a:pPr marL="0" indent="0">
              <a:buNone/>
            </a:pPr>
            <a:r>
              <a:rPr lang="en-GB" sz="2000" dirty="0">
                <a:hlinkClick r:id="rId3"/>
              </a:rPr>
              <a:t>https://youtu.be/SXXj_YB--_g</a:t>
            </a:r>
            <a:r>
              <a:rPr lang="en-GB" sz="2000" dirty="0"/>
              <a:t> </a:t>
            </a:r>
          </a:p>
        </p:txBody>
      </p:sp>
      <p:pic>
        <p:nvPicPr>
          <p:cNvPr id="5" name="Online Media 4" title="Worlds Apart">
            <a:hlinkClick r:id="" action="ppaction://media"/>
            <a:extLst>
              <a:ext uri="{FF2B5EF4-FFF2-40B4-BE49-F238E27FC236}">
                <a16:creationId xmlns:a16="http://schemas.microsoft.com/office/drawing/2014/main" id="{FDF303EF-371B-42F3-8A34-3D51899BED05}"/>
              </a:ext>
            </a:extLst>
          </p:cNvPr>
          <p:cNvPicPr>
            <a:picLocks noGrp="1" noRot="1" noChangeAspect="1"/>
          </p:cNvPicPr>
          <p:nvPr>
            <p:ph sz="half" idx="2"/>
            <a:videoFile r:link="rId1"/>
          </p:nvPr>
        </p:nvPicPr>
        <p:blipFill>
          <a:blip r:embed="rId4"/>
          <a:stretch>
            <a:fillRect/>
          </a:stretch>
        </p:blipFill>
        <p:spPr>
          <a:xfrm>
            <a:off x="4835525" y="1933575"/>
            <a:ext cx="6167438" cy="3484563"/>
          </a:xfrm>
          <a:prstGeom prst="rect">
            <a:avLst/>
          </a:prstGeom>
        </p:spPr>
      </p:pic>
    </p:spTree>
    <p:extLst>
      <p:ext uri="{BB962C8B-B14F-4D97-AF65-F5344CB8AC3E}">
        <p14:creationId xmlns:p14="http://schemas.microsoft.com/office/powerpoint/2010/main" val="361170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A3E5-8637-4649-A82A-60C03F837B42}"/>
              </a:ext>
            </a:extLst>
          </p:cNvPr>
          <p:cNvSpPr>
            <a:spLocks noGrp="1"/>
          </p:cNvSpPr>
          <p:nvPr>
            <p:ph type="title"/>
          </p:nvPr>
        </p:nvSpPr>
        <p:spPr/>
        <p:txBody>
          <a:bodyPr/>
          <a:lstStyle/>
          <a:p>
            <a:r>
              <a:rPr lang="en-GB" dirty="0"/>
              <a:t>RE Update October 2022</a:t>
            </a:r>
          </a:p>
        </p:txBody>
      </p:sp>
      <p:pic>
        <p:nvPicPr>
          <p:cNvPr id="6" name="Content Placeholder 5">
            <a:extLst>
              <a:ext uri="{FF2B5EF4-FFF2-40B4-BE49-F238E27FC236}">
                <a16:creationId xmlns:a16="http://schemas.microsoft.com/office/drawing/2014/main" id="{E9ABC9F1-F923-4575-8FC7-AE41E0C581E5}"/>
              </a:ext>
            </a:extLst>
          </p:cNvPr>
          <p:cNvPicPr>
            <a:picLocks noGrp="1" noChangeAspect="1"/>
          </p:cNvPicPr>
          <p:nvPr>
            <p:ph sz="half" idx="1"/>
          </p:nvPr>
        </p:nvPicPr>
        <p:blipFill>
          <a:blip r:embed="rId2"/>
          <a:stretch>
            <a:fillRect/>
          </a:stretch>
        </p:blipFill>
        <p:spPr>
          <a:xfrm>
            <a:off x="1653047" y="1531938"/>
            <a:ext cx="3020093" cy="4286250"/>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A8021DCB-9595-435C-901C-4550F51D040C}"/>
              </a:ext>
            </a:extLst>
          </p:cNvPr>
          <p:cNvSpPr>
            <a:spLocks noGrp="1"/>
          </p:cNvSpPr>
          <p:nvPr>
            <p:ph sz="half" idx="2"/>
          </p:nvPr>
        </p:nvSpPr>
        <p:spPr/>
        <p:txBody>
          <a:bodyPr/>
          <a:lstStyle/>
          <a:p>
            <a:pPr marL="0" indent="0">
              <a:buNone/>
            </a:pPr>
            <a:r>
              <a:rPr lang="en-GB" dirty="0"/>
              <a:t>New Theos Report</a:t>
            </a:r>
          </a:p>
          <a:p>
            <a:pPr marL="0" indent="0">
              <a:buNone/>
            </a:pPr>
            <a:r>
              <a:rPr lang="en-GB" dirty="0"/>
              <a:t>Science and Religion, </a:t>
            </a:r>
            <a:r>
              <a:rPr lang="en-GB" i="1" dirty="0"/>
              <a:t>moving away from the shallow end</a:t>
            </a:r>
          </a:p>
          <a:p>
            <a:pPr marL="0" indent="0">
              <a:buNone/>
            </a:pPr>
            <a:endParaRPr lang="en-GB" dirty="0"/>
          </a:p>
          <a:p>
            <a:pPr marL="0" indent="0">
              <a:buNone/>
            </a:pPr>
            <a:endParaRPr lang="en-GB" dirty="0"/>
          </a:p>
          <a:p>
            <a:pPr marL="0" indent="0">
              <a:buNone/>
            </a:pPr>
            <a:r>
              <a:rPr lang="en-GB" sz="1800" u="sng" dirty="0">
                <a:solidFill>
                  <a:srgbClr val="0000FF"/>
                </a:solidFill>
                <a:effectLst/>
                <a:latin typeface="Calibri" panose="020F0502020204030204" pitchFamily="34" charset="0"/>
                <a:ea typeface="Times New Roman" panose="02020603050405020304" pitchFamily="18" charset="0"/>
                <a:hlinkClick r:id="rId3"/>
              </a:rPr>
              <a:t>https://www.theosthinktank.co.uk/cmsfiles/Science-and-Religion-Moving-away-from-the-shallow-end_REPORT.pdf</a:t>
            </a:r>
            <a:endParaRPr lang="en-GB" sz="1800" dirty="0">
              <a:effectLst/>
              <a:latin typeface="Calibri" panose="020F050202020403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2784004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80D8-9BA3-4076-8ADA-DC95D979D417}"/>
              </a:ext>
            </a:extLst>
          </p:cNvPr>
          <p:cNvSpPr>
            <a:spLocks noGrp="1"/>
          </p:cNvSpPr>
          <p:nvPr>
            <p:ph type="title"/>
          </p:nvPr>
        </p:nvSpPr>
        <p:spPr>
          <a:xfrm>
            <a:off x="590193" y="260350"/>
            <a:ext cx="8493531" cy="798970"/>
          </a:xfrm>
        </p:spPr>
        <p:txBody>
          <a:bodyPr wrap="square" anchor="b">
            <a:normAutofit/>
          </a:bodyPr>
          <a:lstStyle/>
          <a:p>
            <a:r>
              <a:rPr lang="en-GB" dirty="0"/>
              <a:t>RE Update October 2022</a:t>
            </a:r>
          </a:p>
        </p:txBody>
      </p:sp>
      <p:sp>
        <p:nvSpPr>
          <p:cNvPr id="3" name="Content Placeholder 2">
            <a:extLst>
              <a:ext uri="{FF2B5EF4-FFF2-40B4-BE49-F238E27FC236}">
                <a16:creationId xmlns:a16="http://schemas.microsoft.com/office/drawing/2014/main" id="{83129B9E-2C91-48C1-B8DA-B755AFA0EE0F}"/>
              </a:ext>
            </a:extLst>
          </p:cNvPr>
          <p:cNvSpPr>
            <a:spLocks noGrp="1"/>
          </p:cNvSpPr>
          <p:nvPr>
            <p:ph sz="half" idx="1"/>
          </p:nvPr>
        </p:nvSpPr>
        <p:spPr>
          <a:xfrm>
            <a:off x="614240" y="1531925"/>
            <a:ext cx="5098032" cy="4286250"/>
          </a:xfrm>
        </p:spPr>
        <p:txBody>
          <a:bodyPr wrap="square" anchor="t">
            <a:normAutofit/>
          </a:bodyPr>
          <a:lstStyle/>
          <a:p>
            <a:pPr marL="0" indent="0">
              <a:lnSpc>
                <a:spcPct val="90000"/>
              </a:lnSpc>
              <a:buNone/>
            </a:pPr>
            <a:r>
              <a:rPr lang="en-GB" sz="2400"/>
              <a:t>New promotional videos about RE launched by </a:t>
            </a:r>
            <a:r>
              <a:rPr lang="en-GB" sz="2400" err="1"/>
              <a:t>Culham</a:t>
            </a:r>
            <a:r>
              <a:rPr lang="en-GB" sz="2400"/>
              <a:t> St Gabriel’s</a:t>
            </a:r>
          </a:p>
          <a:p>
            <a:pPr marL="0" indent="0">
              <a:lnSpc>
                <a:spcPct val="90000"/>
              </a:lnSpc>
              <a:buNone/>
            </a:pPr>
            <a:endParaRPr lang="en-GB" sz="2400"/>
          </a:p>
          <a:p>
            <a:pPr marL="0" indent="0">
              <a:lnSpc>
                <a:spcPct val="90000"/>
              </a:lnSpc>
              <a:buNone/>
            </a:pPr>
            <a:r>
              <a:rPr lang="en-GB" sz="2400" u="sng">
                <a:effectLst/>
                <a:hlinkClick r:id="rId2"/>
              </a:rPr>
              <a:t>https://www.cstg.org.uk/campaigns/promoting-an-education-in-rwv/promotional-film-collection/</a:t>
            </a:r>
            <a:endParaRPr lang="en-GB" sz="2400">
              <a:effectLst/>
            </a:endParaRPr>
          </a:p>
          <a:p>
            <a:pPr marL="0" indent="0">
              <a:lnSpc>
                <a:spcPct val="90000"/>
              </a:lnSpc>
              <a:buNone/>
            </a:pPr>
            <a:endParaRPr lang="en-GB" sz="2400"/>
          </a:p>
          <a:p>
            <a:pPr marL="0" indent="0">
              <a:lnSpc>
                <a:spcPct val="90000"/>
              </a:lnSpc>
              <a:buNone/>
            </a:pPr>
            <a:r>
              <a:rPr lang="en-GB" sz="2400"/>
              <a:t>Great to promote religion and worldviews with parents, staff and pupils.</a:t>
            </a:r>
          </a:p>
          <a:p>
            <a:pPr marL="0" indent="0">
              <a:lnSpc>
                <a:spcPct val="90000"/>
              </a:lnSpc>
              <a:buNone/>
            </a:pPr>
            <a:endParaRPr lang="en-GB" sz="2400"/>
          </a:p>
        </p:txBody>
      </p:sp>
      <p:pic>
        <p:nvPicPr>
          <p:cNvPr id="7" name="Content Placeholder 6">
            <a:extLst>
              <a:ext uri="{FF2B5EF4-FFF2-40B4-BE49-F238E27FC236}">
                <a16:creationId xmlns:a16="http://schemas.microsoft.com/office/drawing/2014/main" id="{035CDEBD-5C63-4727-AD3A-EEFE5515DA07}"/>
              </a:ext>
            </a:extLst>
          </p:cNvPr>
          <p:cNvPicPr>
            <a:picLocks noGrp="1" noChangeAspect="1"/>
          </p:cNvPicPr>
          <p:nvPr>
            <p:ph sz="half" idx="2"/>
          </p:nvPr>
        </p:nvPicPr>
        <p:blipFill>
          <a:blip r:embed="rId3"/>
          <a:stretch>
            <a:fillRect/>
          </a:stretch>
        </p:blipFill>
        <p:spPr>
          <a:xfrm>
            <a:off x="6851476" y="1531925"/>
            <a:ext cx="3888432" cy="45210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8031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6202-5479-4E3D-BD6B-FEF233A74AE4}"/>
              </a:ext>
            </a:extLst>
          </p:cNvPr>
          <p:cNvSpPr>
            <a:spLocks noGrp="1"/>
          </p:cNvSpPr>
          <p:nvPr>
            <p:ph type="title"/>
          </p:nvPr>
        </p:nvSpPr>
        <p:spPr/>
        <p:txBody>
          <a:bodyPr/>
          <a:lstStyle/>
          <a:p>
            <a:r>
              <a:rPr lang="en-GB" dirty="0"/>
              <a:t>RE Update October 2022</a:t>
            </a:r>
          </a:p>
        </p:txBody>
      </p:sp>
      <p:pic>
        <p:nvPicPr>
          <p:cNvPr id="6" name="Content Placeholder 5">
            <a:extLst>
              <a:ext uri="{FF2B5EF4-FFF2-40B4-BE49-F238E27FC236}">
                <a16:creationId xmlns:a16="http://schemas.microsoft.com/office/drawing/2014/main" id="{7BD6DEA9-6611-406C-BD62-F191EB211B8A}"/>
              </a:ext>
            </a:extLst>
          </p:cNvPr>
          <p:cNvPicPr>
            <a:picLocks noGrp="1" noChangeAspect="1"/>
          </p:cNvPicPr>
          <p:nvPr>
            <p:ph sz="half" idx="1"/>
          </p:nvPr>
        </p:nvPicPr>
        <p:blipFill>
          <a:blip r:embed="rId3"/>
          <a:stretch>
            <a:fillRect/>
          </a:stretch>
        </p:blipFill>
        <p:spPr>
          <a:xfrm>
            <a:off x="540031" y="1878285"/>
            <a:ext cx="5097462" cy="973627"/>
          </a:xfrm>
        </p:spPr>
      </p:pic>
      <p:sp>
        <p:nvSpPr>
          <p:cNvPr id="4" name="Content Placeholder 3">
            <a:extLst>
              <a:ext uri="{FF2B5EF4-FFF2-40B4-BE49-F238E27FC236}">
                <a16:creationId xmlns:a16="http://schemas.microsoft.com/office/drawing/2014/main" id="{D69458C1-4E01-4385-BB75-C91FC681C3DE}"/>
              </a:ext>
            </a:extLst>
          </p:cNvPr>
          <p:cNvSpPr>
            <a:spLocks noGrp="1"/>
          </p:cNvSpPr>
          <p:nvPr>
            <p:ph sz="half" idx="2"/>
          </p:nvPr>
        </p:nvSpPr>
        <p:spPr/>
        <p:txBody>
          <a:bodyPr/>
          <a:lstStyle/>
          <a:p>
            <a:pPr marL="0" indent="0">
              <a:buNone/>
            </a:pPr>
            <a:r>
              <a:rPr lang="en-GB" dirty="0"/>
              <a:t>What is Inter Faith Week?</a:t>
            </a:r>
          </a:p>
          <a:p>
            <a:pPr algn="l">
              <a:buFont typeface="Arial" panose="020B0604020202020204" pitchFamily="34" charset="0"/>
              <a:buChar char="•"/>
            </a:pPr>
            <a:r>
              <a:rPr lang="en-GB" sz="1800" b="1" i="0" dirty="0">
                <a:solidFill>
                  <a:srgbClr val="0A0A0A"/>
                </a:solidFill>
                <a:effectLst/>
                <a:latin typeface="Source Sans Pro" panose="020B0503030403020204" pitchFamily="34" charset="0"/>
              </a:rPr>
              <a:t>Highlights</a:t>
            </a:r>
            <a:r>
              <a:rPr lang="en-GB" sz="1800" b="0" i="0" dirty="0">
                <a:solidFill>
                  <a:srgbClr val="0A0A0A"/>
                </a:solidFill>
                <a:effectLst/>
                <a:latin typeface="Source Sans Pro" panose="020B0503030403020204" pitchFamily="34" charset="0"/>
              </a:rPr>
              <a:t> the good work done by local faith, inter faith and faith-based groups and organisations</a:t>
            </a:r>
          </a:p>
          <a:p>
            <a:pPr algn="l">
              <a:buFont typeface="Arial" panose="020B0604020202020204" pitchFamily="34" charset="0"/>
              <a:buChar char="•"/>
            </a:pPr>
            <a:r>
              <a:rPr lang="en-GB" sz="1800" b="1" i="0" dirty="0">
                <a:solidFill>
                  <a:srgbClr val="0A0A0A"/>
                </a:solidFill>
                <a:effectLst/>
                <a:latin typeface="Source Sans Pro" panose="020B0503030403020204" pitchFamily="34" charset="0"/>
              </a:rPr>
              <a:t>Draws</a:t>
            </a:r>
            <a:r>
              <a:rPr lang="en-GB" sz="1800" b="0" i="0" dirty="0">
                <a:solidFill>
                  <a:srgbClr val="0A0A0A"/>
                </a:solidFill>
                <a:effectLst/>
                <a:latin typeface="Source Sans Pro" panose="020B0503030403020204" pitchFamily="34" charset="0"/>
              </a:rPr>
              <a:t> new people into inter faith learning and cooperation</a:t>
            </a:r>
          </a:p>
          <a:p>
            <a:pPr algn="l">
              <a:buFont typeface="Arial" panose="020B0604020202020204" pitchFamily="34" charset="0"/>
              <a:buChar char="•"/>
            </a:pPr>
            <a:r>
              <a:rPr lang="en-GB" sz="1800" b="1" i="0" dirty="0">
                <a:solidFill>
                  <a:srgbClr val="0A0A0A"/>
                </a:solidFill>
                <a:effectLst/>
                <a:latin typeface="Source Sans Pro" panose="020B0503030403020204" pitchFamily="34" charset="0"/>
              </a:rPr>
              <a:t>Enables </a:t>
            </a:r>
            <a:r>
              <a:rPr lang="en-GB" sz="1800" b="0" i="0" dirty="0">
                <a:solidFill>
                  <a:srgbClr val="0A0A0A"/>
                </a:solidFill>
                <a:effectLst/>
                <a:latin typeface="Source Sans Pro" panose="020B0503030403020204" pitchFamily="34" charset="0"/>
              </a:rPr>
              <a:t>greater interaction between people of different backgrounds</a:t>
            </a:r>
          </a:p>
          <a:p>
            <a:pPr algn="l">
              <a:buFont typeface="Arial" panose="020B0604020202020204" pitchFamily="34" charset="0"/>
              <a:buChar char="•"/>
            </a:pPr>
            <a:r>
              <a:rPr lang="en-GB" sz="1800" b="1" i="0" dirty="0">
                <a:solidFill>
                  <a:srgbClr val="0A0A0A"/>
                </a:solidFill>
                <a:effectLst/>
                <a:latin typeface="Source Sans Pro" panose="020B0503030403020204" pitchFamily="34" charset="0"/>
              </a:rPr>
              <a:t>Helps</a:t>
            </a:r>
            <a:r>
              <a:rPr lang="en-GB" sz="1800" b="0" i="0" dirty="0">
                <a:solidFill>
                  <a:srgbClr val="0A0A0A"/>
                </a:solidFill>
                <a:effectLst/>
                <a:latin typeface="Source Sans Pro" panose="020B0503030403020204" pitchFamily="34" charset="0"/>
              </a:rPr>
              <a:t> develop integrated and neighbourly communities</a:t>
            </a:r>
          </a:p>
          <a:p>
            <a:pPr algn="l">
              <a:buFont typeface="Arial" panose="020B0604020202020204" pitchFamily="34" charset="0"/>
              <a:buChar char="•"/>
            </a:pPr>
            <a:r>
              <a:rPr lang="en-GB" sz="1800" b="1" i="0" dirty="0">
                <a:solidFill>
                  <a:srgbClr val="0A0A0A"/>
                </a:solidFill>
                <a:effectLst/>
                <a:latin typeface="Source Sans Pro" panose="020B0503030403020204" pitchFamily="34" charset="0"/>
              </a:rPr>
              <a:t>Celebrates</a:t>
            </a:r>
            <a:r>
              <a:rPr lang="en-GB" sz="1800" b="0" i="0" dirty="0">
                <a:solidFill>
                  <a:srgbClr val="0A0A0A"/>
                </a:solidFill>
                <a:effectLst/>
                <a:latin typeface="Source Sans Pro" panose="020B0503030403020204" pitchFamily="34" charset="0"/>
              </a:rPr>
              <a:t> diversity and commonality</a:t>
            </a:r>
          </a:p>
          <a:p>
            <a:pPr algn="l">
              <a:buFont typeface="Arial" panose="020B0604020202020204" pitchFamily="34" charset="0"/>
              <a:buChar char="•"/>
            </a:pPr>
            <a:r>
              <a:rPr lang="en-GB" sz="1800" b="1" i="0" dirty="0">
                <a:solidFill>
                  <a:srgbClr val="0A0A0A"/>
                </a:solidFill>
                <a:effectLst/>
                <a:latin typeface="Source Sans Pro" panose="020B0503030403020204" pitchFamily="34" charset="0"/>
              </a:rPr>
              <a:t>Opens</a:t>
            </a:r>
            <a:r>
              <a:rPr lang="en-GB" sz="1800" b="0" i="0" dirty="0">
                <a:solidFill>
                  <a:srgbClr val="0A0A0A"/>
                </a:solidFill>
                <a:effectLst/>
                <a:latin typeface="Source Sans Pro" panose="020B0503030403020204" pitchFamily="34" charset="0"/>
              </a:rPr>
              <a:t> new possibilities for partnership</a:t>
            </a:r>
          </a:p>
          <a:p>
            <a:pPr marL="0" indent="0">
              <a:buNone/>
            </a:pPr>
            <a:endParaRPr lang="en-GB" dirty="0"/>
          </a:p>
        </p:txBody>
      </p:sp>
      <p:sp>
        <p:nvSpPr>
          <p:cNvPr id="8" name="TextBox 7">
            <a:extLst>
              <a:ext uri="{FF2B5EF4-FFF2-40B4-BE49-F238E27FC236}">
                <a16:creationId xmlns:a16="http://schemas.microsoft.com/office/drawing/2014/main" id="{102A828B-CAF7-49AE-BDC3-42A63095E74C}"/>
              </a:ext>
            </a:extLst>
          </p:cNvPr>
          <p:cNvSpPr txBox="1"/>
          <p:nvPr/>
        </p:nvSpPr>
        <p:spPr>
          <a:xfrm>
            <a:off x="540031" y="3894509"/>
            <a:ext cx="3791165" cy="461665"/>
          </a:xfrm>
          <a:prstGeom prst="rect">
            <a:avLst/>
          </a:prstGeom>
          <a:noFill/>
        </p:spPr>
        <p:txBody>
          <a:bodyPr wrap="square">
            <a:spAutoFit/>
          </a:bodyPr>
          <a:lstStyle/>
          <a:p>
            <a:r>
              <a:rPr lang="en-GB" dirty="0">
                <a:latin typeface="+mj-lt"/>
                <a:hlinkClick r:id="rId4"/>
              </a:rPr>
              <a:t>www.interfaithweek.org</a:t>
            </a:r>
            <a:r>
              <a:rPr lang="en-GB" dirty="0">
                <a:latin typeface="+mj-lt"/>
              </a:rPr>
              <a:t> </a:t>
            </a:r>
          </a:p>
        </p:txBody>
      </p:sp>
    </p:spTree>
    <p:extLst>
      <p:ext uri="{BB962C8B-B14F-4D97-AF65-F5344CB8AC3E}">
        <p14:creationId xmlns:p14="http://schemas.microsoft.com/office/powerpoint/2010/main" val="2187549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D9EA-427C-42A9-8B96-AAE2731F5426}"/>
              </a:ext>
            </a:extLst>
          </p:cNvPr>
          <p:cNvSpPr>
            <a:spLocks noGrp="1"/>
          </p:cNvSpPr>
          <p:nvPr>
            <p:ph type="title"/>
          </p:nvPr>
        </p:nvSpPr>
        <p:spPr>
          <a:xfrm>
            <a:off x="590193" y="260350"/>
            <a:ext cx="8493531" cy="798970"/>
          </a:xfrm>
        </p:spPr>
        <p:txBody>
          <a:bodyPr wrap="square" anchor="b">
            <a:normAutofit/>
          </a:bodyPr>
          <a:lstStyle/>
          <a:p>
            <a:r>
              <a:rPr lang="en-GB" dirty="0"/>
              <a:t>RE Update October 2022</a:t>
            </a:r>
          </a:p>
        </p:txBody>
      </p:sp>
      <p:sp>
        <p:nvSpPr>
          <p:cNvPr id="3" name="Content Placeholder 2">
            <a:extLst>
              <a:ext uri="{FF2B5EF4-FFF2-40B4-BE49-F238E27FC236}">
                <a16:creationId xmlns:a16="http://schemas.microsoft.com/office/drawing/2014/main" id="{82CCD435-003C-4F10-A41F-E0B4B03CC6C9}"/>
              </a:ext>
            </a:extLst>
          </p:cNvPr>
          <p:cNvSpPr>
            <a:spLocks noGrp="1"/>
          </p:cNvSpPr>
          <p:nvPr>
            <p:ph sz="half" idx="1"/>
          </p:nvPr>
        </p:nvSpPr>
        <p:spPr>
          <a:xfrm>
            <a:off x="614240" y="1531925"/>
            <a:ext cx="10485708" cy="4286250"/>
          </a:xfrm>
        </p:spPr>
        <p:txBody>
          <a:bodyPr wrap="square" anchor="t">
            <a:normAutofit/>
          </a:bodyPr>
          <a:lstStyle/>
          <a:p>
            <a:pPr marL="0" indent="0">
              <a:buNone/>
            </a:pPr>
            <a:r>
              <a:rPr lang="en-GB" dirty="0"/>
              <a:t>Resources</a:t>
            </a:r>
          </a:p>
          <a:p>
            <a:r>
              <a:rPr lang="en-GB" b="1" i="0" cap="all" dirty="0">
                <a:solidFill>
                  <a:srgbClr val="A4236A"/>
                </a:solidFill>
                <a:effectLst/>
                <a:latin typeface="Source Sans Pro" panose="020B0503030403020204" pitchFamily="34" charset="0"/>
              </a:rPr>
              <a:t>LEARNING ABOUT INTER FAITH ACTIVITY: A PRIMARY RESOURCE FOR PUPILS AGED 9–11</a:t>
            </a:r>
          </a:p>
          <a:p>
            <a:r>
              <a:rPr lang="en-GB" b="1" i="0" cap="all" dirty="0">
                <a:solidFill>
                  <a:srgbClr val="A4236A"/>
                </a:solidFill>
                <a:effectLst/>
                <a:latin typeface="Source Sans Pro" panose="020B0503030403020204" pitchFamily="34" charset="0"/>
              </a:rPr>
              <a:t>INTER FAITH ACTIVITY IN THE UK: A TEACHER RESOURCE FOR SECONDARY PUPILS AGED 11-14</a:t>
            </a:r>
          </a:p>
          <a:p>
            <a:r>
              <a:rPr lang="en-GB" b="1" i="0" cap="all" dirty="0">
                <a:solidFill>
                  <a:srgbClr val="A4236A"/>
                </a:solidFill>
                <a:effectLst/>
                <a:latin typeface="Source Sans Pro" panose="020B0503030403020204" pitchFamily="34" charset="0"/>
              </a:rPr>
              <a:t>SCHOOL ASSEMBLIES/ COLLECTIVE WORSHIP</a:t>
            </a:r>
          </a:p>
          <a:p>
            <a:r>
              <a:rPr lang="en-GB" b="1" cap="all" dirty="0">
                <a:solidFill>
                  <a:srgbClr val="A4236A"/>
                </a:solidFill>
                <a:latin typeface="Source Sans Pro" panose="020B0503030403020204" pitchFamily="34" charset="0"/>
              </a:rPr>
              <a:t>Interfaith Week  activities for Primary / Secondary Schools produced by </a:t>
            </a:r>
            <a:r>
              <a:rPr lang="en-GB" b="1" cap="all" dirty="0" err="1">
                <a:solidFill>
                  <a:srgbClr val="A4236A"/>
                </a:solidFill>
                <a:latin typeface="Source Sans Pro" panose="020B0503030403020204" pitchFamily="34" charset="0"/>
              </a:rPr>
              <a:t>natre</a:t>
            </a:r>
            <a:endParaRPr lang="en-GB" b="1" i="0" cap="all" dirty="0">
              <a:solidFill>
                <a:srgbClr val="A4236A"/>
              </a:solidFill>
              <a:effectLst/>
              <a:latin typeface="Source Sans Pro" panose="020B0503030403020204" pitchFamily="34" charset="0"/>
            </a:endParaRPr>
          </a:p>
          <a:p>
            <a:endParaRPr lang="en-GB" b="1" i="0" cap="all" dirty="0">
              <a:solidFill>
                <a:srgbClr val="A4236A"/>
              </a:solidFill>
              <a:effectLst/>
              <a:latin typeface="Source Sans Pro" panose="020B0503030403020204" pitchFamily="34" charset="0"/>
            </a:endParaRPr>
          </a:p>
          <a:p>
            <a:endParaRPr lang="en-GB" dirty="0"/>
          </a:p>
          <a:p>
            <a:pPr marL="0" indent="0">
              <a:buNone/>
            </a:pPr>
            <a:endParaRPr lang="en-GB" dirty="0"/>
          </a:p>
        </p:txBody>
      </p:sp>
      <p:pic>
        <p:nvPicPr>
          <p:cNvPr id="8" name="Picture 7">
            <a:extLst>
              <a:ext uri="{FF2B5EF4-FFF2-40B4-BE49-F238E27FC236}">
                <a16:creationId xmlns:a16="http://schemas.microsoft.com/office/drawing/2014/main" id="{E02C6D06-6BFC-4750-B001-27EB7342A4B9}"/>
              </a:ext>
            </a:extLst>
          </p:cNvPr>
          <p:cNvPicPr>
            <a:picLocks noChangeAspect="1"/>
          </p:cNvPicPr>
          <p:nvPr/>
        </p:nvPicPr>
        <p:blipFill rotWithShape="1">
          <a:blip r:embed="rId2"/>
          <a:srcRect t="10605" b="9438"/>
          <a:stretch/>
        </p:blipFill>
        <p:spPr>
          <a:xfrm>
            <a:off x="6131396" y="4898085"/>
            <a:ext cx="5157118" cy="1332606"/>
          </a:xfrm>
          <a:prstGeom prst="rect">
            <a:avLst/>
          </a:prstGeom>
          <a:noFill/>
        </p:spPr>
      </p:pic>
    </p:spTree>
    <p:extLst>
      <p:ext uri="{BB962C8B-B14F-4D97-AF65-F5344CB8AC3E}">
        <p14:creationId xmlns:p14="http://schemas.microsoft.com/office/powerpoint/2010/main" val="9119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5FED3-AB76-42EA-A439-39836EA0E86E}"/>
              </a:ext>
            </a:extLst>
          </p:cNvPr>
          <p:cNvSpPr>
            <a:spLocks noGrp="1"/>
          </p:cNvSpPr>
          <p:nvPr>
            <p:ph type="title"/>
          </p:nvPr>
        </p:nvSpPr>
        <p:spPr>
          <a:xfrm>
            <a:off x="590193" y="260350"/>
            <a:ext cx="8493531" cy="798970"/>
          </a:xfrm>
        </p:spPr>
        <p:txBody>
          <a:bodyPr wrap="square" anchor="b">
            <a:normAutofit/>
          </a:bodyPr>
          <a:lstStyle/>
          <a:p>
            <a:r>
              <a:rPr lang="en-GB" dirty="0"/>
              <a:t>RE Local Leaders</a:t>
            </a:r>
          </a:p>
        </p:txBody>
      </p:sp>
      <p:sp>
        <p:nvSpPr>
          <p:cNvPr id="3" name="Content Placeholder 2">
            <a:extLst>
              <a:ext uri="{FF2B5EF4-FFF2-40B4-BE49-F238E27FC236}">
                <a16:creationId xmlns:a16="http://schemas.microsoft.com/office/drawing/2014/main" id="{9B76AB37-AF6D-4E00-88AE-E8B8D4F82ED6}"/>
              </a:ext>
            </a:extLst>
          </p:cNvPr>
          <p:cNvSpPr>
            <a:spLocks noGrp="1"/>
          </p:cNvSpPr>
          <p:nvPr>
            <p:ph sz="half" idx="1"/>
          </p:nvPr>
        </p:nvSpPr>
        <p:spPr>
          <a:xfrm>
            <a:off x="614240" y="1531925"/>
            <a:ext cx="5098032" cy="4286250"/>
          </a:xfrm>
        </p:spPr>
        <p:txBody>
          <a:bodyPr wrap="square" anchor="t">
            <a:normAutofit/>
          </a:bodyPr>
          <a:lstStyle/>
          <a:p>
            <a:pPr marL="0" indent="0">
              <a:buNone/>
            </a:pPr>
            <a:endParaRPr lang="en-GB" dirty="0"/>
          </a:p>
          <a:p>
            <a:pPr marL="0" indent="0">
              <a:buNone/>
            </a:pPr>
            <a:endParaRPr lang="en-GB" dirty="0"/>
          </a:p>
          <a:p>
            <a:pPr marL="0" indent="0">
              <a:buNone/>
            </a:pPr>
            <a:r>
              <a:rPr lang="en-GB" dirty="0"/>
              <a:t>Sharing Good Practice / Resources</a:t>
            </a:r>
          </a:p>
        </p:txBody>
      </p:sp>
      <p:pic>
        <p:nvPicPr>
          <p:cNvPr id="1026" name="Picture 2" descr="Best practice in SEND – Sharing expertise | Attainment and Assessment | The  Headteacher">
            <a:extLst>
              <a:ext uri="{FF2B5EF4-FFF2-40B4-BE49-F238E27FC236}">
                <a16:creationId xmlns:a16="http://schemas.microsoft.com/office/drawing/2014/main" id="{550623BD-63AF-47AC-9D9B-E7ADE9A99EE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904650" y="2126523"/>
            <a:ext cx="5098032" cy="3097054"/>
          </a:xfrm>
          <a:prstGeom prst="rect">
            <a:avLst/>
          </a:prstGeom>
          <a:solidFill>
            <a:srgbClr val="FFFFFF"/>
          </a:solidFill>
        </p:spPr>
      </p:pic>
    </p:spTree>
    <p:extLst>
      <p:ext uri="{BB962C8B-B14F-4D97-AF65-F5344CB8AC3E}">
        <p14:creationId xmlns:p14="http://schemas.microsoft.com/office/powerpoint/2010/main" val="3186988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5EEC-1626-4224-8762-F99C0C1867ED}"/>
              </a:ext>
            </a:extLst>
          </p:cNvPr>
          <p:cNvSpPr>
            <a:spLocks noGrp="1"/>
          </p:cNvSpPr>
          <p:nvPr>
            <p:ph type="title"/>
          </p:nvPr>
        </p:nvSpPr>
        <p:spPr/>
        <p:txBody>
          <a:bodyPr/>
          <a:lstStyle/>
          <a:p>
            <a:r>
              <a:rPr lang="en-GB"/>
              <a:t>RE </a:t>
            </a:r>
            <a:r>
              <a:rPr lang="en-GB" dirty="0"/>
              <a:t>Update October 2022</a:t>
            </a:r>
          </a:p>
        </p:txBody>
      </p:sp>
      <p:sp>
        <p:nvSpPr>
          <p:cNvPr id="7" name="Content Placeholder 6">
            <a:extLst>
              <a:ext uri="{FF2B5EF4-FFF2-40B4-BE49-F238E27FC236}">
                <a16:creationId xmlns:a16="http://schemas.microsoft.com/office/drawing/2014/main" id="{1D2D716D-7AE3-4831-BFA1-4CBFF58D7158}"/>
              </a:ext>
            </a:extLst>
          </p:cNvPr>
          <p:cNvSpPr txBox="1">
            <a:spLocks noGrp="1"/>
          </p:cNvSpPr>
          <p:nvPr>
            <p:ph idx="1"/>
          </p:nvPr>
        </p:nvSpPr>
        <p:spPr>
          <a:xfrm>
            <a:off x="590194" y="1393386"/>
            <a:ext cx="10509754" cy="3625608"/>
          </a:xfrm>
          <a:prstGeom prst="rect">
            <a:avLst/>
          </a:prstGeom>
          <a:noFill/>
        </p:spPr>
        <p:txBody>
          <a:bodyPr wrap="square" rtlCol="0">
            <a:spAutoFit/>
          </a:bodyPr>
          <a:lstStyle/>
          <a:p>
            <a:pPr marL="0" indent="0">
              <a:buNone/>
            </a:pPr>
            <a:r>
              <a:rPr lang="en-GB" sz="4000" dirty="0">
                <a:latin typeface="+mn-lt"/>
              </a:rPr>
              <a:t>Chris Allen</a:t>
            </a:r>
          </a:p>
          <a:p>
            <a:pPr marL="0" indent="0">
              <a:buNone/>
            </a:pPr>
            <a:endParaRPr lang="en-GB" sz="1800" dirty="0">
              <a:latin typeface="+mn-lt"/>
            </a:endParaRPr>
          </a:p>
          <a:p>
            <a:pPr marL="0" indent="0">
              <a:buNone/>
            </a:pPr>
            <a:r>
              <a:rPr lang="en-GB" sz="2800" dirty="0">
                <a:latin typeface="+mn-lt"/>
                <a:hlinkClick r:id="rId2"/>
              </a:rPr>
              <a:t>chris.allen@dioceseofnorwich.org</a:t>
            </a:r>
            <a:endParaRPr lang="en-GB" sz="2800" dirty="0">
              <a:latin typeface="+mn-lt"/>
            </a:endParaRPr>
          </a:p>
          <a:p>
            <a:endParaRPr lang="en-GB" sz="2800" dirty="0">
              <a:latin typeface="+mn-lt"/>
            </a:endParaRPr>
          </a:p>
          <a:p>
            <a:pPr marL="0" indent="0">
              <a:buNone/>
            </a:pPr>
            <a:r>
              <a:rPr lang="en-GB" sz="2800" dirty="0">
                <a:latin typeface="+mn-lt"/>
              </a:rPr>
              <a:t>RE Adviser (Diocese of Norwich)</a:t>
            </a:r>
          </a:p>
          <a:p>
            <a:pPr marL="0" indent="0">
              <a:buNone/>
            </a:pPr>
            <a:endParaRPr lang="en-GB" sz="2800" dirty="0">
              <a:latin typeface="+mn-lt"/>
            </a:endParaRPr>
          </a:p>
          <a:p>
            <a:pPr marL="0" indent="0">
              <a:buNone/>
            </a:pPr>
            <a:r>
              <a:rPr lang="en-GB" sz="2800" dirty="0">
                <a:solidFill>
                  <a:srgbClr val="000000"/>
                </a:solidFill>
                <a:effectLst/>
                <a:latin typeface="+mn-lt"/>
                <a:ea typeface="Calibri" panose="020F0502020204030204" pitchFamily="34" charset="0"/>
              </a:rPr>
              <a:t>07818 336694</a:t>
            </a:r>
            <a:endParaRPr lang="en-GB" sz="2800" dirty="0">
              <a:latin typeface="+mn-lt"/>
            </a:endParaRPr>
          </a:p>
        </p:txBody>
      </p:sp>
    </p:spTree>
    <p:extLst>
      <p:ext uri="{BB962C8B-B14F-4D97-AF65-F5344CB8AC3E}">
        <p14:creationId xmlns:p14="http://schemas.microsoft.com/office/powerpoint/2010/main" val="403707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875D-891D-4CBF-AD50-A506CADBF2A4}"/>
              </a:ext>
            </a:extLst>
          </p:cNvPr>
          <p:cNvSpPr>
            <a:spLocks noGrp="1"/>
          </p:cNvSpPr>
          <p:nvPr>
            <p:ph type="title"/>
          </p:nvPr>
        </p:nvSpPr>
        <p:spPr/>
        <p:txBody>
          <a:bodyPr/>
          <a:lstStyle/>
          <a:p>
            <a:r>
              <a:rPr lang="en-GB" dirty="0"/>
              <a:t>RE Update October 2022</a:t>
            </a:r>
          </a:p>
        </p:txBody>
      </p:sp>
      <p:sp>
        <p:nvSpPr>
          <p:cNvPr id="3" name="Content Placeholder 2">
            <a:extLst>
              <a:ext uri="{FF2B5EF4-FFF2-40B4-BE49-F238E27FC236}">
                <a16:creationId xmlns:a16="http://schemas.microsoft.com/office/drawing/2014/main" id="{E64B3EC3-119E-4D48-89F9-29F79FA90731}"/>
              </a:ext>
            </a:extLst>
          </p:cNvPr>
          <p:cNvSpPr>
            <a:spLocks noGrp="1"/>
          </p:cNvSpPr>
          <p:nvPr>
            <p:ph idx="1"/>
          </p:nvPr>
        </p:nvSpPr>
        <p:spPr/>
        <p:txBody>
          <a:bodyPr/>
          <a:lstStyle/>
          <a:p>
            <a:pPr marL="0" indent="0">
              <a:buNone/>
            </a:pPr>
            <a:r>
              <a:rPr lang="en-GB" dirty="0"/>
              <a:t>Diocese Exemplification Documents</a:t>
            </a:r>
          </a:p>
          <a:p>
            <a:pPr marL="0" indent="0">
              <a:buNone/>
            </a:pPr>
            <a:endParaRPr lang="en-GB" dirty="0"/>
          </a:p>
        </p:txBody>
      </p:sp>
      <p:pic>
        <p:nvPicPr>
          <p:cNvPr id="5" name="Picture 4">
            <a:extLst>
              <a:ext uri="{FF2B5EF4-FFF2-40B4-BE49-F238E27FC236}">
                <a16:creationId xmlns:a16="http://schemas.microsoft.com/office/drawing/2014/main" id="{DCA2D7D9-55E4-48F4-9B6E-2F3BBBCB907E}"/>
              </a:ext>
            </a:extLst>
          </p:cNvPr>
          <p:cNvPicPr>
            <a:picLocks noChangeAspect="1"/>
          </p:cNvPicPr>
          <p:nvPr/>
        </p:nvPicPr>
        <p:blipFill>
          <a:blip r:embed="rId2"/>
          <a:stretch>
            <a:fillRect/>
          </a:stretch>
        </p:blipFill>
        <p:spPr>
          <a:xfrm>
            <a:off x="409872" y="1977975"/>
            <a:ext cx="2987501" cy="425455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B9327B4-EF6E-4861-A409-118484D9AEF2}"/>
              </a:ext>
            </a:extLst>
          </p:cNvPr>
          <p:cNvPicPr>
            <a:picLocks noChangeAspect="1"/>
          </p:cNvPicPr>
          <p:nvPr/>
        </p:nvPicPr>
        <p:blipFill>
          <a:blip r:embed="rId3"/>
          <a:stretch>
            <a:fillRect/>
          </a:stretch>
        </p:blipFill>
        <p:spPr>
          <a:xfrm>
            <a:off x="3827140" y="2001281"/>
            <a:ext cx="2991191" cy="42545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5ECCF994-3D99-4FA4-BE1C-C082B21DAB5E}"/>
              </a:ext>
            </a:extLst>
          </p:cNvPr>
          <p:cNvPicPr>
            <a:picLocks noChangeAspect="1"/>
          </p:cNvPicPr>
          <p:nvPr/>
        </p:nvPicPr>
        <p:blipFill>
          <a:blip r:embed="rId4"/>
          <a:stretch>
            <a:fillRect/>
          </a:stretch>
        </p:blipFill>
        <p:spPr>
          <a:xfrm>
            <a:off x="7267334" y="2001281"/>
            <a:ext cx="2961561" cy="4254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700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906A-9F89-43A7-B7BC-F9489805AAFB}"/>
              </a:ext>
            </a:extLst>
          </p:cNvPr>
          <p:cNvSpPr>
            <a:spLocks noGrp="1"/>
          </p:cNvSpPr>
          <p:nvPr>
            <p:ph type="title"/>
          </p:nvPr>
        </p:nvSpPr>
        <p:spPr/>
        <p:txBody>
          <a:bodyPr/>
          <a:lstStyle/>
          <a:p>
            <a:r>
              <a:rPr lang="en-GB" dirty="0"/>
              <a:t>RE Update October 2022</a:t>
            </a:r>
          </a:p>
        </p:txBody>
      </p:sp>
      <p:sp>
        <p:nvSpPr>
          <p:cNvPr id="3" name="Content Placeholder 2">
            <a:extLst>
              <a:ext uri="{FF2B5EF4-FFF2-40B4-BE49-F238E27FC236}">
                <a16:creationId xmlns:a16="http://schemas.microsoft.com/office/drawing/2014/main" id="{E3EB5AF9-0A2F-442D-B9EA-CC1E012FDD6A}"/>
              </a:ext>
            </a:extLst>
          </p:cNvPr>
          <p:cNvSpPr>
            <a:spLocks noGrp="1"/>
          </p:cNvSpPr>
          <p:nvPr>
            <p:ph idx="1"/>
          </p:nvPr>
        </p:nvSpPr>
        <p:spPr/>
        <p:txBody>
          <a:bodyPr/>
          <a:lstStyle/>
          <a:p>
            <a:pPr marL="0" indent="0">
              <a:buNone/>
            </a:pPr>
            <a:r>
              <a:rPr lang="en-GB" dirty="0"/>
              <a:t>Diocese Guide to Floor Books in RE</a:t>
            </a:r>
          </a:p>
        </p:txBody>
      </p:sp>
      <p:pic>
        <p:nvPicPr>
          <p:cNvPr id="5" name="Picture 4">
            <a:extLst>
              <a:ext uri="{FF2B5EF4-FFF2-40B4-BE49-F238E27FC236}">
                <a16:creationId xmlns:a16="http://schemas.microsoft.com/office/drawing/2014/main" id="{37BC5D99-203F-42EC-B472-82E23D40E991}"/>
              </a:ext>
            </a:extLst>
          </p:cNvPr>
          <p:cNvPicPr>
            <a:picLocks noChangeAspect="1"/>
          </p:cNvPicPr>
          <p:nvPr/>
        </p:nvPicPr>
        <p:blipFill>
          <a:blip r:embed="rId2"/>
          <a:stretch>
            <a:fillRect/>
          </a:stretch>
        </p:blipFill>
        <p:spPr>
          <a:xfrm>
            <a:off x="577178" y="2016567"/>
            <a:ext cx="3053646" cy="433837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DFAA914-6A69-4E36-A1CA-721954E0CA5E}"/>
              </a:ext>
            </a:extLst>
          </p:cNvPr>
          <p:cNvPicPr>
            <a:picLocks noChangeAspect="1"/>
          </p:cNvPicPr>
          <p:nvPr/>
        </p:nvPicPr>
        <p:blipFill>
          <a:blip r:embed="rId3"/>
          <a:stretch>
            <a:fillRect/>
          </a:stretch>
        </p:blipFill>
        <p:spPr>
          <a:xfrm>
            <a:off x="4001133" y="2027513"/>
            <a:ext cx="3060159" cy="433837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00FA1EF-F9BE-4791-B446-05C81EEBCC8F}"/>
              </a:ext>
            </a:extLst>
          </p:cNvPr>
          <p:cNvPicPr>
            <a:picLocks noChangeAspect="1"/>
          </p:cNvPicPr>
          <p:nvPr/>
        </p:nvPicPr>
        <p:blipFill>
          <a:blip r:embed="rId4"/>
          <a:stretch>
            <a:fillRect/>
          </a:stretch>
        </p:blipFill>
        <p:spPr>
          <a:xfrm>
            <a:off x="7515779" y="1767163"/>
            <a:ext cx="3129682" cy="44653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8290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2B24-E258-4F4B-B426-A51989DCE163}"/>
              </a:ext>
            </a:extLst>
          </p:cNvPr>
          <p:cNvSpPr>
            <a:spLocks noGrp="1"/>
          </p:cNvSpPr>
          <p:nvPr>
            <p:ph type="title"/>
          </p:nvPr>
        </p:nvSpPr>
        <p:spPr/>
        <p:txBody>
          <a:bodyPr/>
          <a:lstStyle/>
          <a:p>
            <a:r>
              <a:rPr lang="en-GB" dirty="0"/>
              <a:t>RE Update October 2022</a:t>
            </a:r>
          </a:p>
        </p:txBody>
      </p:sp>
      <p:pic>
        <p:nvPicPr>
          <p:cNvPr id="5" name="Content Placeholder 4">
            <a:extLst>
              <a:ext uri="{FF2B5EF4-FFF2-40B4-BE49-F238E27FC236}">
                <a16:creationId xmlns:a16="http://schemas.microsoft.com/office/drawing/2014/main" id="{B6C80A49-3148-4B93-BA82-A09BDE68FA95}"/>
              </a:ext>
            </a:extLst>
          </p:cNvPr>
          <p:cNvPicPr>
            <a:picLocks noGrp="1" noChangeAspect="1"/>
          </p:cNvPicPr>
          <p:nvPr>
            <p:ph idx="1"/>
          </p:nvPr>
        </p:nvPicPr>
        <p:blipFill>
          <a:blip r:embed="rId3"/>
          <a:stretch>
            <a:fillRect/>
          </a:stretch>
        </p:blipFill>
        <p:spPr>
          <a:xfrm>
            <a:off x="1742160" y="1806277"/>
            <a:ext cx="8493531" cy="3707493"/>
          </a:xfrm>
        </p:spPr>
      </p:pic>
    </p:spTree>
    <p:extLst>
      <p:ext uri="{BB962C8B-B14F-4D97-AF65-F5344CB8AC3E}">
        <p14:creationId xmlns:p14="http://schemas.microsoft.com/office/powerpoint/2010/main" val="18845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015D-9BE7-4B4E-B541-133953A9BF68}"/>
              </a:ext>
            </a:extLst>
          </p:cNvPr>
          <p:cNvSpPr>
            <a:spLocks noGrp="1"/>
          </p:cNvSpPr>
          <p:nvPr>
            <p:ph type="title"/>
          </p:nvPr>
        </p:nvSpPr>
        <p:spPr/>
        <p:txBody>
          <a:bodyPr/>
          <a:lstStyle/>
          <a:p>
            <a:r>
              <a:rPr lang="en-GB" dirty="0"/>
              <a:t>RE Update October 2022</a:t>
            </a:r>
          </a:p>
        </p:txBody>
      </p:sp>
      <p:pic>
        <p:nvPicPr>
          <p:cNvPr id="5" name="Content Placeholder 4">
            <a:extLst>
              <a:ext uri="{FF2B5EF4-FFF2-40B4-BE49-F238E27FC236}">
                <a16:creationId xmlns:a16="http://schemas.microsoft.com/office/drawing/2014/main" id="{F5790F65-8F31-4757-A6FB-A55AE92F8766}"/>
              </a:ext>
            </a:extLst>
          </p:cNvPr>
          <p:cNvPicPr>
            <a:picLocks noGrp="1" noChangeAspect="1"/>
          </p:cNvPicPr>
          <p:nvPr>
            <p:ph idx="1"/>
          </p:nvPr>
        </p:nvPicPr>
        <p:blipFill>
          <a:blip r:embed="rId2"/>
          <a:stretch>
            <a:fillRect/>
          </a:stretch>
        </p:blipFill>
        <p:spPr>
          <a:xfrm>
            <a:off x="595636" y="1374229"/>
            <a:ext cx="6399856" cy="3991021"/>
          </a:xfrm>
        </p:spPr>
      </p:pic>
      <p:sp>
        <p:nvSpPr>
          <p:cNvPr id="7" name="TextBox 6">
            <a:extLst>
              <a:ext uri="{FF2B5EF4-FFF2-40B4-BE49-F238E27FC236}">
                <a16:creationId xmlns:a16="http://schemas.microsoft.com/office/drawing/2014/main" id="{BCF45743-A913-4492-BA42-2B4DA131E508}"/>
              </a:ext>
            </a:extLst>
          </p:cNvPr>
          <p:cNvSpPr txBox="1"/>
          <p:nvPr/>
        </p:nvSpPr>
        <p:spPr>
          <a:xfrm>
            <a:off x="590193" y="5550693"/>
            <a:ext cx="7290726" cy="461665"/>
          </a:xfrm>
          <a:prstGeom prst="rect">
            <a:avLst/>
          </a:prstGeom>
          <a:noFill/>
        </p:spPr>
        <p:txBody>
          <a:bodyPr wrap="square">
            <a:spAutoFit/>
          </a:bodyPr>
          <a:lstStyle/>
          <a:p>
            <a:pPr marL="0" indent="0">
              <a:buNone/>
            </a:pPr>
            <a:r>
              <a:rPr lang="en-GB" dirty="0">
                <a:hlinkClick r:id="rId3"/>
              </a:rPr>
              <a:t>are-we-what-we-eat-card2-combined.pdf (natre.org.uk)</a:t>
            </a:r>
            <a:endParaRPr lang="en-GB" dirty="0"/>
          </a:p>
        </p:txBody>
      </p:sp>
      <p:sp>
        <p:nvSpPr>
          <p:cNvPr id="8" name="Rectangle: Rounded Corners 7">
            <a:extLst>
              <a:ext uri="{FF2B5EF4-FFF2-40B4-BE49-F238E27FC236}">
                <a16:creationId xmlns:a16="http://schemas.microsoft.com/office/drawing/2014/main" id="{62000E5C-C5D2-4626-A882-79293AF81CF5}"/>
              </a:ext>
            </a:extLst>
          </p:cNvPr>
          <p:cNvSpPr/>
          <p:nvPr/>
        </p:nvSpPr>
        <p:spPr>
          <a:xfrm>
            <a:off x="7787580" y="1950293"/>
            <a:ext cx="3159497" cy="3414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validation of knowledge in Religion and Worldviews</a:t>
            </a:r>
          </a:p>
        </p:txBody>
      </p:sp>
    </p:spTree>
    <p:extLst>
      <p:ext uri="{BB962C8B-B14F-4D97-AF65-F5344CB8AC3E}">
        <p14:creationId xmlns:p14="http://schemas.microsoft.com/office/powerpoint/2010/main" val="145842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B987B-3634-41F8-81A6-C3930EF11954}"/>
              </a:ext>
            </a:extLst>
          </p:cNvPr>
          <p:cNvSpPr>
            <a:spLocks noGrp="1"/>
          </p:cNvSpPr>
          <p:nvPr>
            <p:ph type="title"/>
          </p:nvPr>
        </p:nvSpPr>
        <p:spPr/>
        <p:txBody>
          <a:bodyPr/>
          <a:lstStyle/>
          <a:p>
            <a:r>
              <a:rPr lang="en-GB" dirty="0"/>
              <a:t>RE Update October 2022</a:t>
            </a:r>
          </a:p>
        </p:txBody>
      </p:sp>
      <p:pic>
        <p:nvPicPr>
          <p:cNvPr id="9" name="Content Placeholder 8">
            <a:extLst>
              <a:ext uri="{FF2B5EF4-FFF2-40B4-BE49-F238E27FC236}">
                <a16:creationId xmlns:a16="http://schemas.microsoft.com/office/drawing/2014/main" id="{16508B5A-2BCA-40B9-A5C9-4E23677D9D4C}"/>
              </a:ext>
            </a:extLst>
          </p:cNvPr>
          <p:cNvPicPr>
            <a:picLocks noGrp="1" noChangeAspect="1"/>
          </p:cNvPicPr>
          <p:nvPr>
            <p:ph sz="half" idx="1"/>
          </p:nvPr>
        </p:nvPicPr>
        <p:blipFill>
          <a:blip r:embed="rId2"/>
          <a:stretch>
            <a:fillRect/>
          </a:stretch>
        </p:blipFill>
        <p:spPr>
          <a:xfrm>
            <a:off x="730796" y="1806277"/>
            <a:ext cx="2238375" cy="895350"/>
          </a:xfrm>
        </p:spPr>
      </p:pic>
      <p:pic>
        <p:nvPicPr>
          <p:cNvPr id="7" name="Content Placeholder 6">
            <a:extLst>
              <a:ext uri="{FF2B5EF4-FFF2-40B4-BE49-F238E27FC236}">
                <a16:creationId xmlns:a16="http://schemas.microsoft.com/office/drawing/2014/main" id="{DDDBC4B8-18D1-4CDC-8002-654A191F1543}"/>
              </a:ext>
            </a:extLst>
          </p:cNvPr>
          <p:cNvPicPr>
            <a:picLocks noGrp="1" noChangeAspect="1"/>
          </p:cNvPicPr>
          <p:nvPr>
            <p:ph sz="half" idx="2"/>
          </p:nvPr>
        </p:nvPicPr>
        <p:blipFill>
          <a:blip r:embed="rId3"/>
          <a:stretch>
            <a:fillRect/>
          </a:stretch>
        </p:blipFill>
        <p:spPr>
          <a:xfrm>
            <a:off x="6363676" y="2310333"/>
            <a:ext cx="4532186" cy="234580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7779DBAB-A814-47EF-B89A-BB039EBDC775}"/>
              </a:ext>
            </a:extLst>
          </p:cNvPr>
          <p:cNvPicPr>
            <a:picLocks noChangeAspect="1"/>
          </p:cNvPicPr>
          <p:nvPr/>
        </p:nvPicPr>
        <p:blipFill>
          <a:blip r:embed="rId4"/>
          <a:stretch>
            <a:fillRect/>
          </a:stretch>
        </p:blipFill>
        <p:spPr>
          <a:xfrm>
            <a:off x="874812" y="2924012"/>
            <a:ext cx="2774603" cy="1118445"/>
          </a:xfrm>
          <a:prstGeom prst="rect">
            <a:avLst/>
          </a:prstGeom>
        </p:spPr>
      </p:pic>
      <p:sp>
        <p:nvSpPr>
          <p:cNvPr id="12" name="Rectangle: Rounded Corners 11">
            <a:extLst>
              <a:ext uri="{FF2B5EF4-FFF2-40B4-BE49-F238E27FC236}">
                <a16:creationId xmlns:a16="http://schemas.microsoft.com/office/drawing/2014/main" id="{215A32A7-04FC-476F-AF72-5092EFAB66EB}"/>
              </a:ext>
            </a:extLst>
          </p:cNvPr>
          <p:cNvSpPr/>
          <p:nvPr/>
        </p:nvSpPr>
        <p:spPr>
          <a:xfrm>
            <a:off x="874812" y="4326557"/>
            <a:ext cx="4824536" cy="1118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@RE_Today</a:t>
            </a:r>
          </a:p>
          <a:p>
            <a:pPr algn="ctr"/>
            <a:r>
              <a:rPr lang="en-GB" dirty="0"/>
              <a:t>@RECouncil</a:t>
            </a:r>
          </a:p>
        </p:txBody>
      </p:sp>
    </p:spTree>
    <p:extLst>
      <p:ext uri="{BB962C8B-B14F-4D97-AF65-F5344CB8AC3E}">
        <p14:creationId xmlns:p14="http://schemas.microsoft.com/office/powerpoint/2010/main" val="2255646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6403-EAA5-4CFB-99C8-FB7ED6FCA932}"/>
              </a:ext>
            </a:extLst>
          </p:cNvPr>
          <p:cNvSpPr>
            <a:spLocks noGrp="1"/>
          </p:cNvSpPr>
          <p:nvPr>
            <p:ph type="title"/>
          </p:nvPr>
        </p:nvSpPr>
        <p:spPr/>
        <p:txBody>
          <a:bodyPr/>
          <a:lstStyle/>
          <a:p>
            <a:r>
              <a:rPr lang="en-GB" dirty="0"/>
              <a:t>RE Update October 2022</a:t>
            </a:r>
          </a:p>
        </p:txBody>
      </p:sp>
      <p:pic>
        <p:nvPicPr>
          <p:cNvPr id="7" name="Content Placeholder 6">
            <a:extLst>
              <a:ext uri="{FF2B5EF4-FFF2-40B4-BE49-F238E27FC236}">
                <a16:creationId xmlns:a16="http://schemas.microsoft.com/office/drawing/2014/main" id="{2BD58A47-3B58-478B-9BB8-74588E6A75E1}"/>
              </a:ext>
            </a:extLst>
          </p:cNvPr>
          <p:cNvPicPr>
            <a:picLocks noGrp="1" noChangeAspect="1"/>
          </p:cNvPicPr>
          <p:nvPr>
            <p:ph sz="half" idx="1"/>
          </p:nvPr>
        </p:nvPicPr>
        <p:blipFill>
          <a:blip r:embed="rId2"/>
          <a:stretch>
            <a:fillRect/>
          </a:stretch>
        </p:blipFill>
        <p:spPr>
          <a:xfrm>
            <a:off x="730796" y="2008187"/>
            <a:ext cx="4657725" cy="1238250"/>
          </a:xfrm>
        </p:spPr>
      </p:pic>
      <p:sp>
        <p:nvSpPr>
          <p:cNvPr id="5" name="Content Placeholder 4">
            <a:extLst>
              <a:ext uri="{FF2B5EF4-FFF2-40B4-BE49-F238E27FC236}">
                <a16:creationId xmlns:a16="http://schemas.microsoft.com/office/drawing/2014/main" id="{CD0D1A8B-FF97-4250-9191-9A02DAA7DA32}"/>
              </a:ext>
            </a:extLst>
          </p:cNvPr>
          <p:cNvSpPr>
            <a:spLocks noGrp="1"/>
          </p:cNvSpPr>
          <p:nvPr>
            <p:ph sz="half" idx="2"/>
          </p:nvPr>
        </p:nvSpPr>
        <p:spPr/>
        <p:txBody>
          <a:bodyPr/>
          <a:lstStyle/>
          <a:p>
            <a:r>
              <a:rPr lang="en-GB" sz="1800" i="0" dirty="0">
                <a:solidFill>
                  <a:srgbClr val="00B050"/>
                </a:solidFill>
                <a:effectLst/>
                <a:latin typeface="azo-sans-web"/>
              </a:rPr>
              <a:t>Monday 17</a:t>
            </a:r>
            <a:r>
              <a:rPr lang="en-GB" sz="1800" i="0" baseline="30000" dirty="0">
                <a:solidFill>
                  <a:srgbClr val="00B050"/>
                </a:solidFill>
                <a:effectLst/>
                <a:latin typeface="azo-sans-web"/>
              </a:rPr>
              <a:t>th</a:t>
            </a:r>
            <a:r>
              <a:rPr lang="en-GB" sz="1800" i="0" dirty="0">
                <a:solidFill>
                  <a:srgbClr val="00B050"/>
                </a:solidFill>
                <a:effectLst/>
                <a:latin typeface="azo-sans-web"/>
              </a:rPr>
              <a:t> October 4-4.40pm</a:t>
            </a:r>
            <a:br>
              <a:rPr lang="en-GB" sz="1800" dirty="0">
                <a:solidFill>
                  <a:srgbClr val="00B050"/>
                </a:solidFill>
              </a:rPr>
            </a:br>
            <a:r>
              <a:rPr lang="en-GB" sz="1800" i="0" dirty="0">
                <a:solidFill>
                  <a:srgbClr val="00B050"/>
                </a:solidFill>
                <a:effectLst/>
                <a:latin typeface="azo-sans-web"/>
              </a:rPr>
              <a:t>In conversation with Professor David Clough and Scarlett Hayward</a:t>
            </a:r>
            <a:br>
              <a:rPr lang="en-GB" sz="1800" dirty="0">
                <a:solidFill>
                  <a:srgbClr val="00B050"/>
                </a:solidFill>
              </a:rPr>
            </a:br>
            <a:r>
              <a:rPr lang="en-GB" sz="1800" b="1" i="0" dirty="0">
                <a:solidFill>
                  <a:srgbClr val="00B050"/>
                </a:solidFill>
                <a:effectLst/>
                <a:latin typeface="azo-sans-web"/>
              </a:rPr>
              <a:t>Theme: Christian ethics, animal welfare and the religion and worldviews classroom</a:t>
            </a:r>
          </a:p>
          <a:p>
            <a:r>
              <a:rPr lang="en-GB" sz="1800" i="0" dirty="0">
                <a:solidFill>
                  <a:schemeClr val="accent6">
                    <a:lumMod val="75000"/>
                  </a:schemeClr>
                </a:solidFill>
                <a:effectLst/>
                <a:latin typeface="azo-sans-web"/>
              </a:rPr>
              <a:t>Monday 21</a:t>
            </a:r>
            <a:r>
              <a:rPr lang="en-GB" sz="1800" i="0" baseline="30000" dirty="0">
                <a:solidFill>
                  <a:schemeClr val="accent6">
                    <a:lumMod val="75000"/>
                  </a:schemeClr>
                </a:solidFill>
                <a:effectLst/>
                <a:latin typeface="azo-sans-web"/>
              </a:rPr>
              <a:t>st</a:t>
            </a:r>
            <a:r>
              <a:rPr lang="en-GB" sz="1800" i="0" dirty="0">
                <a:solidFill>
                  <a:schemeClr val="accent6">
                    <a:lumMod val="75000"/>
                  </a:schemeClr>
                </a:solidFill>
                <a:effectLst/>
                <a:latin typeface="azo-sans-web"/>
              </a:rPr>
              <a:t> November 7-7.40pm</a:t>
            </a:r>
            <a:br>
              <a:rPr lang="en-GB" sz="1800" dirty="0">
                <a:solidFill>
                  <a:schemeClr val="accent6">
                    <a:lumMod val="75000"/>
                  </a:schemeClr>
                </a:solidFill>
              </a:rPr>
            </a:br>
            <a:r>
              <a:rPr lang="en-GB" sz="1800" i="0" dirty="0">
                <a:solidFill>
                  <a:schemeClr val="accent6">
                    <a:lumMod val="75000"/>
                  </a:schemeClr>
                </a:solidFill>
                <a:effectLst/>
                <a:latin typeface="azo-sans-web"/>
              </a:rPr>
              <a:t>In conversation with Professor Trevor Cooling and Dr Kate Christopher</a:t>
            </a:r>
            <a:br>
              <a:rPr lang="en-GB" sz="1800" dirty="0">
                <a:solidFill>
                  <a:schemeClr val="accent6">
                    <a:lumMod val="75000"/>
                  </a:schemeClr>
                </a:solidFill>
              </a:rPr>
            </a:br>
            <a:r>
              <a:rPr lang="en-GB" sz="1800" b="1" i="0" dirty="0">
                <a:solidFill>
                  <a:schemeClr val="accent6">
                    <a:lumMod val="75000"/>
                  </a:schemeClr>
                </a:solidFill>
                <a:effectLst/>
                <a:latin typeface="azo-sans-web"/>
              </a:rPr>
              <a:t>Theme: Understanding </a:t>
            </a:r>
            <a:r>
              <a:rPr lang="en-GB" sz="1800" b="1" i="0" dirty="0" err="1">
                <a:solidFill>
                  <a:schemeClr val="accent6">
                    <a:lumMod val="75000"/>
                  </a:schemeClr>
                </a:solidFill>
                <a:effectLst/>
                <a:latin typeface="azo-sans-web"/>
              </a:rPr>
              <a:t>Understanding</a:t>
            </a:r>
            <a:r>
              <a:rPr lang="en-GB" sz="1800" b="1" i="0" dirty="0">
                <a:solidFill>
                  <a:schemeClr val="accent6">
                    <a:lumMod val="75000"/>
                  </a:schemeClr>
                </a:solidFill>
                <a:effectLst/>
                <a:latin typeface="azo-sans-web"/>
              </a:rPr>
              <a:t>! What do we mean by understanding?!</a:t>
            </a:r>
            <a:endParaRPr lang="en-GB" sz="1800" b="1" dirty="0">
              <a:solidFill>
                <a:schemeClr val="accent6">
                  <a:lumMod val="75000"/>
                </a:schemeClr>
              </a:solidFill>
              <a:latin typeface="azo-sans-web"/>
            </a:endParaRPr>
          </a:p>
          <a:p>
            <a:r>
              <a:rPr lang="en-GB" sz="1800" i="0" dirty="0">
                <a:solidFill>
                  <a:schemeClr val="tx2"/>
                </a:solidFill>
                <a:effectLst/>
                <a:latin typeface="azo-sans-web"/>
              </a:rPr>
              <a:t>Monday 19</a:t>
            </a:r>
            <a:r>
              <a:rPr lang="en-GB" sz="1800" i="0" baseline="30000" dirty="0">
                <a:solidFill>
                  <a:schemeClr val="tx2"/>
                </a:solidFill>
                <a:effectLst/>
                <a:latin typeface="azo-sans-web"/>
              </a:rPr>
              <a:t>th</a:t>
            </a:r>
            <a:r>
              <a:rPr lang="en-GB" sz="1800" i="0" dirty="0">
                <a:solidFill>
                  <a:schemeClr val="tx2"/>
                </a:solidFill>
                <a:effectLst/>
                <a:latin typeface="azo-sans-web"/>
              </a:rPr>
              <a:t> December 4.30-5.10pm</a:t>
            </a:r>
            <a:br>
              <a:rPr lang="en-GB" sz="1800" dirty="0">
                <a:solidFill>
                  <a:schemeClr val="tx2"/>
                </a:solidFill>
              </a:rPr>
            </a:br>
            <a:r>
              <a:rPr lang="en-GB" sz="1800" i="0" dirty="0">
                <a:solidFill>
                  <a:schemeClr val="tx2"/>
                </a:solidFill>
                <a:effectLst/>
                <a:latin typeface="azo-sans-web"/>
              </a:rPr>
              <a:t>In Conversation with Dr Kevin O’Grady</a:t>
            </a:r>
            <a:br>
              <a:rPr lang="en-GB" sz="1800" dirty="0">
                <a:solidFill>
                  <a:schemeClr val="tx2"/>
                </a:solidFill>
              </a:rPr>
            </a:br>
            <a:r>
              <a:rPr lang="en-GB" sz="1800" b="1" i="0" dirty="0">
                <a:solidFill>
                  <a:schemeClr val="tx2"/>
                </a:solidFill>
                <a:effectLst/>
                <a:latin typeface="azo-sans-web"/>
              </a:rPr>
              <a:t>Theme: Conceptualising religion and worldviews for the school</a:t>
            </a:r>
            <a:endParaRPr lang="en-GB" sz="1800" dirty="0">
              <a:solidFill>
                <a:schemeClr val="tx2"/>
              </a:solidFill>
            </a:endParaRPr>
          </a:p>
        </p:txBody>
      </p:sp>
      <p:sp>
        <p:nvSpPr>
          <p:cNvPr id="9" name="TextBox 8">
            <a:extLst>
              <a:ext uri="{FF2B5EF4-FFF2-40B4-BE49-F238E27FC236}">
                <a16:creationId xmlns:a16="http://schemas.microsoft.com/office/drawing/2014/main" id="{F10B06E9-B28F-4BED-9F38-8D934FF03FC1}"/>
              </a:ext>
            </a:extLst>
          </p:cNvPr>
          <p:cNvSpPr txBox="1"/>
          <p:nvPr/>
        </p:nvSpPr>
        <p:spPr>
          <a:xfrm>
            <a:off x="590193" y="3779805"/>
            <a:ext cx="4798328" cy="830997"/>
          </a:xfrm>
          <a:prstGeom prst="rect">
            <a:avLst/>
          </a:prstGeom>
          <a:noFill/>
        </p:spPr>
        <p:txBody>
          <a:bodyPr wrap="square">
            <a:spAutoFit/>
          </a:bodyPr>
          <a:lstStyle/>
          <a:p>
            <a:r>
              <a:rPr lang="en-GB" dirty="0">
                <a:latin typeface="+mj-lt"/>
                <a:hlinkClick r:id="rId3"/>
              </a:rPr>
              <a:t>www.cstg.org.uk/activities/events/in-conversation/</a:t>
            </a:r>
            <a:r>
              <a:rPr lang="en-GB" dirty="0">
                <a:latin typeface="+mj-lt"/>
              </a:rPr>
              <a:t> </a:t>
            </a:r>
          </a:p>
        </p:txBody>
      </p:sp>
    </p:spTree>
    <p:extLst>
      <p:ext uri="{BB962C8B-B14F-4D97-AF65-F5344CB8AC3E}">
        <p14:creationId xmlns:p14="http://schemas.microsoft.com/office/powerpoint/2010/main" val="3319370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D3D1-DE01-416C-A82E-1D6C8C9580C4}"/>
              </a:ext>
            </a:extLst>
          </p:cNvPr>
          <p:cNvSpPr>
            <a:spLocks noGrp="1"/>
          </p:cNvSpPr>
          <p:nvPr>
            <p:ph type="title"/>
          </p:nvPr>
        </p:nvSpPr>
        <p:spPr/>
        <p:txBody>
          <a:bodyPr/>
          <a:lstStyle/>
          <a:p>
            <a:r>
              <a:rPr lang="en-GB" dirty="0"/>
              <a:t>RE Update October 2022</a:t>
            </a:r>
          </a:p>
        </p:txBody>
      </p:sp>
      <p:pic>
        <p:nvPicPr>
          <p:cNvPr id="7" name="Content Placeholder 6">
            <a:extLst>
              <a:ext uri="{FF2B5EF4-FFF2-40B4-BE49-F238E27FC236}">
                <a16:creationId xmlns:a16="http://schemas.microsoft.com/office/drawing/2014/main" id="{923D9752-E26B-4D08-959C-53CF831C382E}"/>
              </a:ext>
            </a:extLst>
          </p:cNvPr>
          <p:cNvPicPr>
            <a:picLocks noGrp="1" noChangeAspect="1"/>
          </p:cNvPicPr>
          <p:nvPr>
            <p:ph sz="half" idx="1"/>
          </p:nvPr>
        </p:nvPicPr>
        <p:blipFill>
          <a:blip r:embed="rId2"/>
          <a:stretch>
            <a:fillRect/>
          </a:stretch>
        </p:blipFill>
        <p:spPr>
          <a:xfrm>
            <a:off x="7067500" y="1635726"/>
            <a:ext cx="3752850" cy="1000125"/>
          </a:xfrm>
        </p:spPr>
      </p:pic>
      <p:pic>
        <p:nvPicPr>
          <p:cNvPr id="11" name="Content Placeholder 10">
            <a:extLst>
              <a:ext uri="{FF2B5EF4-FFF2-40B4-BE49-F238E27FC236}">
                <a16:creationId xmlns:a16="http://schemas.microsoft.com/office/drawing/2014/main" id="{73858DDA-B2FE-4678-B42E-C6060CFB1BA0}"/>
              </a:ext>
            </a:extLst>
          </p:cNvPr>
          <p:cNvPicPr>
            <a:picLocks noGrp="1" noChangeAspect="1"/>
          </p:cNvPicPr>
          <p:nvPr>
            <p:ph sz="half" idx="2"/>
          </p:nvPr>
        </p:nvPicPr>
        <p:blipFill>
          <a:blip r:embed="rId3"/>
          <a:stretch>
            <a:fillRect/>
          </a:stretch>
        </p:blipFill>
        <p:spPr>
          <a:xfrm>
            <a:off x="1090835" y="2705710"/>
            <a:ext cx="8399227" cy="212490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79DAD37B-DEB3-43DE-906F-EDFF868A8B68}"/>
              </a:ext>
            </a:extLst>
          </p:cNvPr>
          <p:cNvSpPr txBox="1"/>
          <p:nvPr/>
        </p:nvSpPr>
        <p:spPr>
          <a:xfrm>
            <a:off x="730796" y="5212508"/>
            <a:ext cx="9649072" cy="461665"/>
          </a:xfrm>
          <a:prstGeom prst="rect">
            <a:avLst/>
          </a:prstGeom>
          <a:noFill/>
        </p:spPr>
        <p:txBody>
          <a:bodyPr wrap="square">
            <a:spAutoFit/>
          </a:bodyPr>
          <a:lstStyle/>
          <a:p>
            <a:r>
              <a:rPr lang="en-GB" dirty="0">
                <a:latin typeface="+mj-lt"/>
                <a:hlinkClick r:id="rId4"/>
              </a:rPr>
              <a:t>www.reonline.org.uk/professional-development/free-self-study-courses</a:t>
            </a:r>
            <a:r>
              <a:rPr lang="en-GB" dirty="0">
                <a:hlinkClick r:id="rId4"/>
              </a:rPr>
              <a:t>/</a:t>
            </a:r>
            <a:r>
              <a:rPr lang="en-GB" dirty="0"/>
              <a:t> </a:t>
            </a:r>
          </a:p>
        </p:txBody>
      </p:sp>
    </p:spTree>
    <p:extLst>
      <p:ext uri="{BB962C8B-B14F-4D97-AF65-F5344CB8AC3E}">
        <p14:creationId xmlns:p14="http://schemas.microsoft.com/office/powerpoint/2010/main" val="854187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15B31-4F4E-4E40-B7E7-D138A05A7B65}"/>
              </a:ext>
            </a:extLst>
          </p:cNvPr>
          <p:cNvSpPr>
            <a:spLocks noGrp="1"/>
          </p:cNvSpPr>
          <p:nvPr>
            <p:ph type="title"/>
          </p:nvPr>
        </p:nvSpPr>
        <p:spPr/>
        <p:txBody>
          <a:bodyPr/>
          <a:lstStyle/>
          <a:p>
            <a:r>
              <a:rPr lang="en-GB" dirty="0"/>
              <a:t>RE Update October 2022</a:t>
            </a:r>
          </a:p>
        </p:txBody>
      </p:sp>
      <p:pic>
        <p:nvPicPr>
          <p:cNvPr id="5" name="Content Placeholder 4">
            <a:extLst>
              <a:ext uri="{FF2B5EF4-FFF2-40B4-BE49-F238E27FC236}">
                <a16:creationId xmlns:a16="http://schemas.microsoft.com/office/drawing/2014/main" id="{C0603CA6-6635-4864-AA4D-6AAAD728EA0D}"/>
              </a:ext>
            </a:extLst>
          </p:cNvPr>
          <p:cNvPicPr>
            <a:picLocks noGrp="1" noChangeAspect="1"/>
          </p:cNvPicPr>
          <p:nvPr>
            <p:ph idx="1"/>
          </p:nvPr>
        </p:nvPicPr>
        <p:blipFill>
          <a:blip r:embed="rId2"/>
          <a:stretch>
            <a:fillRect/>
          </a:stretch>
        </p:blipFill>
        <p:spPr>
          <a:xfrm>
            <a:off x="2387600" y="1620837"/>
            <a:ext cx="6915150" cy="3952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2093930"/>
      </p:ext>
    </p:extLst>
  </p:cSld>
  <p:clrMapOvr>
    <a:masterClrMapping/>
  </p:clrMapOvr>
</p:sld>
</file>

<file path=ppt/theme/theme1.xml><?xml version="1.0" encoding="utf-8"?>
<a:theme xmlns:a="http://schemas.openxmlformats.org/drawingml/2006/main" name="DNE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 Ben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N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oce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NEAT + St Ben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ll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9576</TotalTime>
  <Words>573</Words>
  <Application>Microsoft Office PowerPoint</Application>
  <PresentationFormat>Custom</PresentationFormat>
  <Paragraphs>80</Paragraphs>
  <Slides>18</Slides>
  <Notes>3</Notes>
  <HiddenSlides>0</HiddenSlides>
  <MMClips>1</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18</vt:i4>
      </vt:variant>
    </vt:vector>
  </HeadingPairs>
  <TitlesOfParts>
    <vt:vector size="32" baseType="lpstr">
      <vt:lpstr>Arial</vt:lpstr>
      <vt:lpstr>azo-sans-web</vt:lpstr>
      <vt:lpstr>Calibri</vt:lpstr>
      <vt:lpstr>Myriad Pro</vt:lpstr>
      <vt:lpstr>Source Sans Pro</vt:lpstr>
      <vt:lpstr>Tahoma</vt:lpstr>
      <vt:lpstr>Times New Roman</vt:lpstr>
      <vt:lpstr>Wingdings</vt:lpstr>
      <vt:lpstr>DNEAT</vt:lpstr>
      <vt:lpstr>St Benet's</vt:lpstr>
      <vt:lpstr>DoNESC</vt:lpstr>
      <vt:lpstr>Diocese</vt:lpstr>
      <vt:lpstr>DNEAT + St Benet's</vt:lpstr>
      <vt:lpstr>All logos</vt:lpstr>
      <vt:lpstr>RE Update October 2022</vt:lpstr>
      <vt:lpstr>RE Update October 2022</vt:lpstr>
      <vt:lpstr>RE Update October 2022</vt:lpstr>
      <vt:lpstr>RE Update October 2022</vt:lpstr>
      <vt:lpstr>RE Update October 2022</vt:lpstr>
      <vt:lpstr>RE Update October 2022</vt:lpstr>
      <vt:lpstr>RE Update October 2022</vt:lpstr>
      <vt:lpstr>RE Update October 2022</vt:lpstr>
      <vt:lpstr>RE Update October 2022</vt:lpstr>
      <vt:lpstr>RE Update October 2022</vt:lpstr>
      <vt:lpstr>RE Update October 2022</vt:lpstr>
      <vt:lpstr>RE Update October 2022</vt:lpstr>
      <vt:lpstr>RE Update October 2022</vt:lpstr>
      <vt:lpstr>RE Update October 2022</vt:lpstr>
      <vt:lpstr>RE Update October 2022</vt:lpstr>
      <vt:lpstr>RE Update October 2022</vt:lpstr>
      <vt:lpstr>RE Local Leaders</vt:lpstr>
      <vt:lpstr>RE Update October 2022</vt:lpstr>
    </vt:vector>
  </TitlesOfParts>
  <Company>NDBF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Norwich</dc:title>
  <dc:creator>Diocese of Norwich</dc:creator>
  <cp:lastModifiedBy>Chris Allen</cp:lastModifiedBy>
  <cp:revision>736</cp:revision>
  <cp:lastPrinted>2018-02-05T08:54:58Z</cp:lastPrinted>
  <dcterms:created xsi:type="dcterms:W3CDTF">2002-10-07T13:55:47Z</dcterms:created>
  <dcterms:modified xsi:type="dcterms:W3CDTF">2022-10-12T12:58:25Z</dcterms:modified>
</cp:coreProperties>
</file>