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72" r:id="rId1"/>
    <p:sldMasterId id="2147484686" r:id="rId2"/>
    <p:sldMasterId id="2147484700" r:id="rId3"/>
    <p:sldMasterId id="2147483864" r:id="rId4"/>
    <p:sldMasterId id="2147484714" r:id="rId5"/>
    <p:sldMasterId id="2147484742" r:id="rId6"/>
  </p:sldMasterIdLst>
  <p:notesMasterIdLst>
    <p:notesMasterId r:id="rId23"/>
  </p:notesMasterIdLst>
  <p:handoutMasterIdLst>
    <p:handoutMasterId r:id="rId24"/>
  </p:handoutMasterIdLst>
  <p:sldIdLst>
    <p:sldId id="256" r:id="rId7"/>
    <p:sldId id="257" r:id="rId8"/>
    <p:sldId id="669" r:id="rId9"/>
    <p:sldId id="660" r:id="rId10"/>
    <p:sldId id="672" r:id="rId11"/>
    <p:sldId id="670" r:id="rId12"/>
    <p:sldId id="671" r:id="rId13"/>
    <p:sldId id="664" r:id="rId14"/>
    <p:sldId id="673" r:id="rId15"/>
    <p:sldId id="665" r:id="rId16"/>
    <p:sldId id="666" r:id="rId17"/>
    <p:sldId id="667" r:id="rId18"/>
    <p:sldId id="668" r:id="rId19"/>
    <p:sldId id="661" r:id="rId20"/>
    <p:sldId id="674" r:id="rId21"/>
    <p:sldId id="295" r:id="rId22"/>
  </p:sldIdLst>
  <p:sldSz cx="11542713" cy="6492875"/>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045" userDrawn="1">
          <p15:clr>
            <a:srgbClr val="A4A3A4"/>
          </p15:clr>
        </p15:guide>
        <p15:guide id="2" pos="3636"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02BE"/>
    <a:srgbClr val="FF0000"/>
    <a:srgbClr val="8570B1"/>
    <a:srgbClr val="142D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1" autoAdjust="0"/>
    <p:restoredTop sz="84856" autoAdjust="0"/>
  </p:normalViewPr>
  <p:slideViewPr>
    <p:cSldViewPr>
      <p:cViewPr varScale="1">
        <p:scale>
          <a:sx n="77" d="100"/>
          <a:sy n="77" d="100"/>
        </p:scale>
        <p:origin x="1397" y="62"/>
      </p:cViewPr>
      <p:guideLst>
        <p:guide orient="horz" pos="2045"/>
        <p:guide pos="363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38" d="100"/>
          <a:sy n="38" d="100"/>
        </p:scale>
        <p:origin x="-1566" y="-114"/>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2" y="0"/>
            <a:ext cx="2955925" cy="461964"/>
          </a:xfrm>
          <a:prstGeom prst="rect">
            <a:avLst/>
          </a:prstGeom>
          <a:noFill/>
          <a:ln w="9525">
            <a:noFill/>
            <a:miter lim="800000"/>
            <a:headEnd/>
            <a:tailEnd/>
          </a:ln>
          <a:effectLst/>
        </p:spPr>
        <p:txBody>
          <a:bodyPr vert="horz" wrap="square" lIns="92666" tIns="46335" rIns="92666" bIns="46335" numCol="1" anchor="t" anchorCtr="0" compatLnSpc="1">
            <a:prstTxWarp prst="textNoShape">
              <a:avLst/>
            </a:prstTxWarp>
          </a:bodyPr>
          <a:lstStyle>
            <a:lvl1pPr>
              <a:defRPr sz="1300"/>
            </a:lvl1pPr>
          </a:lstStyle>
          <a:p>
            <a:pPr>
              <a:defRPr/>
            </a:pPr>
            <a:endParaRPr lang="en-GB"/>
          </a:p>
        </p:txBody>
      </p:sp>
      <p:sp>
        <p:nvSpPr>
          <p:cNvPr id="23555" name="Rectangle 3"/>
          <p:cNvSpPr>
            <a:spLocks noGrp="1" noChangeArrowheads="1"/>
          </p:cNvSpPr>
          <p:nvPr>
            <p:ph type="dt" sz="quarter" idx="1"/>
          </p:nvPr>
        </p:nvSpPr>
        <p:spPr bwMode="auto">
          <a:xfrm>
            <a:off x="3886200" y="0"/>
            <a:ext cx="2878138" cy="461964"/>
          </a:xfrm>
          <a:prstGeom prst="rect">
            <a:avLst/>
          </a:prstGeom>
          <a:noFill/>
          <a:ln w="9525">
            <a:noFill/>
            <a:miter lim="800000"/>
            <a:headEnd/>
            <a:tailEnd/>
          </a:ln>
          <a:effectLst/>
        </p:spPr>
        <p:txBody>
          <a:bodyPr vert="horz" wrap="square" lIns="92666" tIns="46335" rIns="92666" bIns="46335" numCol="1" anchor="t" anchorCtr="0" compatLnSpc="1">
            <a:prstTxWarp prst="textNoShape">
              <a:avLst/>
            </a:prstTxWarp>
          </a:bodyPr>
          <a:lstStyle>
            <a:lvl1pPr algn="r">
              <a:defRPr sz="1300"/>
            </a:lvl1pPr>
          </a:lstStyle>
          <a:p>
            <a:pPr>
              <a:defRPr/>
            </a:pPr>
            <a:endParaRPr lang="en-GB"/>
          </a:p>
        </p:txBody>
      </p:sp>
      <p:sp>
        <p:nvSpPr>
          <p:cNvPr id="23556" name="Rectangle 4"/>
          <p:cNvSpPr>
            <a:spLocks noGrp="1" noChangeArrowheads="1"/>
          </p:cNvSpPr>
          <p:nvPr>
            <p:ph type="ftr" sz="quarter" idx="2"/>
          </p:nvPr>
        </p:nvSpPr>
        <p:spPr bwMode="auto">
          <a:xfrm>
            <a:off x="2" y="9461501"/>
            <a:ext cx="2955925" cy="461964"/>
          </a:xfrm>
          <a:prstGeom prst="rect">
            <a:avLst/>
          </a:prstGeom>
          <a:noFill/>
          <a:ln w="9525">
            <a:noFill/>
            <a:miter lim="800000"/>
            <a:headEnd/>
            <a:tailEnd/>
          </a:ln>
          <a:effectLst/>
        </p:spPr>
        <p:txBody>
          <a:bodyPr vert="horz" wrap="square" lIns="92666" tIns="46335" rIns="92666" bIns="46335" numCol="1" anchor="b" anchorCtr="0" compatLnSpc="1">
            <a:prstTxWarp prst="textNoShape">
              <a:avLst/>
            </a:prstTxWarp>
          </a:bodyPr>
          <a:lstStyle>
            <a:lvl1pPr>
              <a:defRPr sz="1300"/>
            </a:lvl1pPr>
          </a:lstStyle>
          <a:p>
            <a:pPr>
              <a:defRPr/>
            </a:pPr>
            <a:endParaRPr lang="en-GB"/>
          </a:p>
        </p:txBody>
      </p:sp>
      <p:sp>
        <p:nvSpPr>
          <p:cNvPr id="23557" name="Rectangle 5"/>
          <p:cNvSpPr>
            <a:spLocks noGrp="1" noChangeArrowheads="1"/>
          </p:cNvSpPr>
          <p:nvPr>
            <p:ph type="sldNum" sz="quarter" idx="3"/>
          </p:nvPr>
        </p:nvSpPr>
        <p:spPr bwMode="auto">
          <a:xfrm>
            <a:off x="3886200" y="9461501"/>
            <a:ext cx="2878138" cy="461964"/>
          </a:xfrm>
          <a:prstGeom prst="rect">
            <a:avLst/>
          </a:prstGeom>
          <a:noFill/>
          <a:ln w="9525">
            <a:noFill/>
            <a:miter lim="800000"/>
            <a:headEnd/>
            <a:tailEnd/>
          </a:ln>
          <a:effectLst/>
        </p:spPr>
        <p:txBody>
          <a:bodyPr vert="horz" wrap="square" lIns="92666" tIns="46335" rIns="92666" bIns="46335" numCol="1" anchor="b" anchorCtr="0" compatLnSpc="1">
            <a:prstTxWarp prst="textNoShape">
              <a:avLst/>
            </a:prstTxWarp>
          </a:bodyPr>
          <a:lstStyle>
            <a:lvl1pPr algn="r">
              <a:defRPr sz="1300"/>
            </a:lvl1pPr>
          </a:lstStyle>
          <a:p>
            <a:pPr>
              <a:defRPr/>
            </a:pPr>
            <a:fld id="{D562573F-C900-42C3-9D13-6807DF2DA249}" type="slidenum">
              <a:rPr lang="en-GB"/>
              <a:pPr>
                <a:defRPr/>
              </a:pPr>
              <a:t>‹#›</a:t>
            </a:fld>
            <a:endParaRPr lang="en-GB"/>
          </a:p>
        </p:txBody>
      </p:sp>
    </p:spTree>
    <p:extLst>
      <p:ext uri="{BB962C8B-B14F-4D97-AF65-F5344CB8AC3E}">
        <p14:creationId xmlns:p14="http://schemas.microsoft.com/office/powerpoint/2010/main" val="1650347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0"/>
            <a:ext cx="2955925" cy="461964"/>
          </a:xfrm>
          <a:prstGeom prst="rect">
            <a:avLst/>
          </a:prstGeom>
          <a:noFill/>
          <a:ln w="9525">
            <a:noFill/>
            <a:miter lim="800000"/>
            <a:headEnd/>
            <a:tailEnd/>
          </a:ln>
          <a:effectLst/>
        </p:spPr>
        <p:txBody>
          <a:bodyPr vert="horz" wrap="square" lIns="92666" tIns="46335" rIns="92666" bIns="46335" numCol="1" anchor="t" anchorCtr="0" compatLnSpc="1">
            <a:prstTxWarp prst="textNoShape">
              <a:avLst/>
            </a:prstTxWarp>
          </a:bodyPr>
          <a:lstStyle>
            <a:lvl1pPr>
              <a:defRPr sz="1300"/>
            </a:lvl1pPr>
          </a:lstStyle>
          <a:p>
            <a:pPr>
              <a:defRPr/>
            </a:pPr>
            <a:endParaRPr lang="en-GB"/>
          </a:p>
        </p:txBody>
      </p:sp>
      <p:sp>
        <p:nvSpPr>
          <p:cNvPr id="26627" name="Rectangle 3"/>
          <p:cNvSpPr>
            <a:spLocks noGrp="1" noChangeArrowheads="1"/>
          </p:cNvSpPr>
          <p:nvPr>
            <p:ph type="dt" idx="1"/>
          </p:nvPr>
        </p:nvSpPr>
        <p:spPr bwMode="auto">
          <a:xfrm>
            <a:off x="3886200" y="0"/>
            <a:ext cx="2878138" cy="461964"/>
          </a:xfrm>
          <a:prstGeom prst="rect">
            <a:avLst/>
          </a:prstGeom>
          <a:noFill/>
          <a:ln w="9525">
            <a:noFill/>
            <a:miter lim="800000"/>
            <a:headEnd/>
            <a:tailEnd/>
          </a:ln>
          <a:effectLst/>
        </p:spPr>
        <p:txBody>
          <a:bodyPr vert="horz" wrap="square" lIns="92666" tIns="46335" rIns="92666" bIns="46335" numCol="1" anchor="t" anchorCtr="0" compatLnSpc="1">
            <a:prstTxWarp prst="textNoShape">
              <a:avLst/>
            </a:prstTxWarp>
          </a:bodyPr>
          <a:lstStyle>
            <a:lvl1pPr algn="r">
              <a:defRPr sz="1300"/>
            </a:lvl1pPr>
          </a:lstStyle>
          <a:p>
            <a:pPr>
              <a:defRPr/>
            </a:pPr>
            <a:endParaRPr lang="en-GB"/>
          </a:p>
        </p:txBody>
      </p:sp>
      <p:sp>
        <p:nvSpPr>
          <p:cNvPr id="22532" name="Rectangle 4"/>
          <p:cNvSpPr>
            <a:spLocks noGrp="1" noRot="1" noChangeAspect="1" noChangeArrowheads="1" noTextEdit="1"/>
          </p:cNvSpPr>
          <p:nvPr>
            <p:ph type="sldImg" idx="2"/>
          </p:nvPr>
        </p:nvSpPr>
        <p:spPr bwMode="auto">
          <a:xfrm>
            <a:off x="141288" y="769938"/>
            <a:ext cx="6559550" cy="3690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933452" y="4691064"/>
            <a:ext cx="4975225" cy="4462462"/>
          </a:xfrm>
          <a:prstGeom prst="rect">
            <a:avLst/>
          </a:prstGeom>
          <a:noFill/>
          <a:ln w="9525">
            <a:noFill/>
            <a:miter lim="800000"/>
            <a:headEnd/>
            <a:tailEnd/>
          </a:ln>
          <a:effectLst/>
        </p:spPr>
        <p:txBody>
          <a:bodyPr vert="horz" wrap="square" lIns="92666" tIns="46335" rIns="92666" bIns="4633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6630" name="Rectangle 6"/>
          <p:cNvSpPr>
            <a:spLocks noGrp="1" noChangeArrowheads="1"/>
          </p:cNvSpPr>
          <p:nvPr>
            <p:ph type="ftr" sz="quarter" idx="4"/>
          </p:nvPr>
        </p:nvSpPr>
        <p:spPr bwMode="auto">
          <a:xfrm>
            <a:off x="2" y="9461501"/>
            <a:ext cx="2955925" cy="461964"/>
          </a:xfrm>
          <a:prstGeom prst="rect">
            <a:avLst/>
          </a:prstGeom>
          <a:noFill/>
          <a:ln w="9525">
            <a:noFill/>
            <a:miter lim="800000"/>
            <a:headEnd/>
            <a:tailEnd/>
          </a:ln>
          <a:effectLst/>
        </p:spPr>
        <p:txBody>
          <a:bodyPr vert="horz" wrap="square" lIns="92666" tIns="46335" rIns="92666" bIns="46335" numCol="1" anchor="b" anchorCtr="0" compatLnSpc="1">
            <a:prstTxWarp prst="textNoShape">
              <a:avLst/>
            </a:prstTxWarp>
          </a:bodyPr>
          <a:lstStyle>
            <a:lvl1pPr>
              <a:defRPr sz="1300"/>
            </a:lvl1pPr>
          </a:lstStyle>
          <a:p>
            <a:pPr>
              <a:defRPr/>
            </a:pPr>
            <a:endParaRPr lang="en-GB"/>
          </a:p>
        </p:txBody>
      </p:sp>
      <p:sp>
        <p:nvSpPr>
          <p:cNvPr id="26631" name="Rectangle 7"/>
          <p:cNvSpPr>
            <a:spLocks noGrp="1" noChangeArrowheads="1"/>
          </p:cNvSpPr>
          <p:nvPr>
            <p:ph type="sldNum" sz="quarter" idx="5"/>
          </p:nvPr>
        </p:nvSpPr>
        <p:spPr bwMode="auto">
          <a:xfrm>
            <a:off x="3886200" y="9461501"/>
            <a:ext cx="2878138" cy="461964"/>
          </a:xfrm>
          <a:prstGeom prst="rect">
            <a:avLst/>
          </a:prstGeom>
          <a:noFill/>
          <a:ln w="9525">
            <a:noFill/>
            <a:miter lim="800000"/>
            <a:headEnd/>
            <a:tailEnd/>
          </a:ln>
          <a:effectLst/>
        </p:spPr>
        <p:txBody>
          <a:bodyPr vert="horz" wrap="square" lIns="92666" tIns="46335" rIns="92666" bIns="46335" numCol="1" anchor="b" anchorCtr="0" compatLnSpc="1">
            <a:prstTxWarp prst="textNoShape">
              <a:avLst/>
            </a:prstTxWarp>
          </a:bodyPr>
          <a:lstStyle>
            <a:lvl1pPr algn="r">
              <a:defRPr sz="1300"/>
            </a:lvl1pPr>
          </a:lstStyle>
          <a:p>
            <a:pPr>
              <a:defRPr/>
            </a:pPr>
            <a:fld id="{5588209B-52D8-4999-84D6-F393E759836B}" type="slidenum">
              <a:rPr lang="en-GB"/>
              <a:pPr>
                <a:defRPr/>
              </a:pPr>
              <a:t>‹#›</a:t>
            </a:fld>
            <a:endParaRPr lang="en-GB"/>
          </a:p>
        </p:txBody>
      </p:sp>
    </p:spTree>
    <p:extLst>
      <p:ext uri="{BB962C8B-B14F-4D97-AF65-F5344CB8AC3E}">
        <p14:creationId xmlns:p14="http://schemas.microsoft.com/office/powerpoint/2010/main" val="3220302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1</a:t>
            </a:fld>
            <a:endParaRPr lang="en-GB"/>
          </a:p>
        </p:txBody>
      </p:sp>
    </p:spTree>
    <p:extLst>
      <p:ext uri="{BB962C8B-B14F-4D97-AF65-F5344CB8AC3E}">
        <p14:creationId xmlns:p14="http://schemas.microsoft.com/office/powerpoint/2010/main" val="1889465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10</a:t>
            </a:fld>
            <a:endParaRPr lang="en-GB"/>
          </a:p>
        </p:txBody>
      </p:sp>
    </p:spTree>
    <p:extLst>
      <p:ext uri="{BB962C8B-B14F-4D97-AF65-F5344CB8AC3E}">
        <p14:creationId xmlns:p14="http://schemas.microsoft.com/office/powerpoint/2010/main" val="706635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Christian Aid Downloadable Resources Pack for CW – links to Matthew 13:31-33 Parable of Mustard Seed</a:t>
            </a:r>
          </a:p>
          <a:p>
            <a:endParaRPr lang="en-GB" dirty="0"/>
          </a:p>
          <a:p>
            <a:r>
              <a:rPr lang="en-GB" dirty="0"/>
              <a:t>Diocese of Canterbury – Whole resource list for Harvest theme provides several CW plans from various websites</a:t>
            </a:r>
          </a:p>
          <a:p>
            <a:endParaRPr lang="en-GB" dirty="0"/>
          </a:p>
          <a:p>
            <a:r>
              <a:rPr lang="en-GB" dirty="0"/>
              <a:t>CofE – Faith at Home resources on Harvest</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11</a:t>
            </a:fld>
            <a:endParaRPr lang="en-GB"/>
          </a:p>
        </p:txBody>
      </p:sp>
    </p:spTree>
    <p:extLst>
      <p:ext uri="{BB962C8B-B14F-4D97-AF65-F5344CB8AC3E}">
        <p14:creationId xmlns:p14="http://schemas.microsoft.com/office/powerpoint/2010/main" val="237136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Diocese of Guildford – long list of accessible resources to various website websites</a:t>
            </a:r>
          </a:p>
          <a:p>
            <a:endParaRPr lang="en-GB" dirty="0"/>
          </a:p>
          <a:p>
            <a:r>
              <a:rPr lang="en-GB" dirty="0"/>
              <a:t>Diocese of Canterbury – provides an act of worship for Remembrance and resources</a:t>
            </a:r>
          </a:p>
          <a:p>
            <a:endParaRPr lang="en-GB" dirty="0"/>
          </a:p>
          <a:p>
            <a:r>
              <a:rPr lang="en-GB" dirty="0"/>
              <a:t>Going for Growth – comprehensive series of resources to download on themes linked to remembrance including peace, roots of armistice etc</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12</a:t>
            </a:fld>
            <a:endParaRPr lang="en-GB"/>
          </a:p>
        </p:txBody>
      </p:sp>
    </p:spTree>
    <p:extLst>
      <p:ext uri="{BB962C8B-B14F-4D97-AF65-F5344CB8AC3E}">
        <p14:creationId xmlns:p14="http://schemas.microsoft.com/office/powerpoint/2010/main" val="533593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Guildford – advent resources, several CW plans for advent and much more.</a:t>
            </a:r>
          </a:p>
          <a:p>
            <a:endParaRPr lang="en-GB" dirty="0"/>
          </a:p>
          <a:p>
            <a:r>
              <a:rPr lang="en-GB" dirty="0"/>
              <a:t>Assemblies.org – really good CW plan on theme of peace and advent, suitable for whole primary phase.</a:t>
            </a:r>
          </a:p>
          <a:p>
            <a:endParaRPr lang="en-GB" dirty="0"/>
          </a:p>
          <a:p>
            <a:r>
              <a:rPr lang="en-GB" dirty="0"/>
              <a:t>ABYYT – 4 weeks of free resources on themes linked to advent, with PPTs, videos and CW Plans.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13</a:t>
            </a:fld>
            <a:endParaRPr lang="en-GB"/>
          </a:p>
        </p:txBody>
      </p:sp>
    </p:spTree>
    <p:extLst>
      <p:ext uri="{BB962C8B-B14F-4D97-AF65-F5344CB8AC3E}">
        <p14:creationId xmlns:p14="http://schemas.microsoft.com/office/powerpoint/2010/main" val="945585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14</a:t>
            </a:fld>
            <a:endParaRPr lang="en-GB"/>
          </a:p>
        </p:txBody>
      </p:sp>
    </p:spTree>
    <p:extLst>
      <p:ext uri="{BB962C8B-B14F-4D97-AF65-F5344CB8AC3E}">
        <p14:creationId xmlns:p14="http://schemas.microsoft.com/office/powerpoint/2010/main" val="888593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15</a:t>
            </a:fld>
            <a:endParaRPr lang="en-GB"/>
          </a:p>
        </p:txBody>
      </p:sp>
    </p:spTree>
    <p:extLst>
      <p:ext uri="{BB962C8B-B14F-4D97-AF65-F5344CB8AC3E}">
        <p14:creationId xmlns:p14="http://schemas.microsoft.com/office/powerpoint/2010/main" val="2046437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16</a:t>
            </a:fld>
            <a:endParaRPr lang="en-GB"/>
          </a:p>
        </p:txBody>
      </p:sp>
    </p:spTree>
    <p:extLst>
      <p:ext uri="{BB962C8B-B14F-4D97-AF65-F5344CB8AC3E}">
        <p14:creationId xmlns:p14="http://schemas.microsoft.com/office/powerpoint/2010/main" val="3817943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2</a:t>
            </a:fld>
            <a:endParaRPr lang="en-GB"/>
          </a:p>
        </p:txBody>
      </p:sp>
    </p:spTree>
    <p:extLst>
      <p:ext uri="{BB962C8B-B14F-4D97-AF65-F5344CB8AC3E}">
        <p14:creationId xmlns:p14="http://schemas.microsoft.com/office/powerpoint/2010/main" val="889189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3</a:t>
            </a:fld>
            <a:endParaRPr lang="en-GB"/>
          </a:p>
        </p:txBody>
      </p:sp>
    </p:spTree>
    <p:extLst>
      <p:ext uri="{BB962C8B-B14F-4D97-AF65-F5344CB8AC3E}">
        <p14:creationId xmlns:p14="http://schemas.microsoft.com/office/powerpoint/2010/main" val="833007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4</a:t>
            </a:fld>
            <a:endParaRPr lang="en-GB"/>
          </a:p>
        </p:txBody>
      </p:sp>
    </p:spTree>
    <p:extLst>
      <p:ext uri="{BB962C8B-B14F-4D97-AF65-F5344CB8AC3E}">
        <p14:creationId xmlns:p14="http://schemas.microsoft.com/office/powerpoint/2010/main" val="9968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5</a:t>
            </a:fld>
            <a:endParaRPr lang="en-GB"/>
          </a:p>
        </p:txBody>
      </p:sp>
    </p:spTree>
    <p:extLst>
      <p:ext uri="{BB962C8B-B14F-4D97-AF65-F5344CB8AC3E}">
        <p14:creationId xmlns:p14="http://schemas.microsoft.com/office/powerpoint/2010/main" val="2523666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6</a:t>
            </a:fld>
            <a:endParaRPr lang="en-GB"/>
          </a:p>
        </p:txBody>
      </p:sp>
    </p:spTree>
    <p:extLst>
      <p:ext uri="{BB962C8B-B14F-4D97-AF65-F5344CB8AC3E}">
        <p14:creationId xmlns:p14="http://schemas.microsoft.com/office/powerpoint/2010/main" val="3266873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7</a:t>
            </a:fld>
            <a:endParaRPr lang="en-GB"/>
          </a:p>
        </p:txBody>
      </p:sp>
    </p:spTree>
    <p:extLst>
      <p:ext uri="{BB962C8B-B14F-4D97-AF65-F5344CB8AC3E}">
        <p14:creationId xmlns:p14="http://schemas.microsoft.com/office/powerpoint/2010/main" val="2212510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8</a:t>
            </a:fld>
            <a:endParaRPr lang="en-GB"/>
          </a:p>
        </p:txBody>
      </p:sp>
    </p:spTree>
    <p:extLst>
      <p:ext uri="{BB962C8B-B14F-4D97-AF65-F5344CB8AC3E}">
        <p14:creationId xmlns:p14="http://schemas.microsoft.com/office/powerpoint/2010/main" val="245274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5588209B-52D8-4999-84D6-F393E759836B}" type="slidenum">
              <a:rPr lang="en-GB" smtClean="0"/>
              <a:pPr>
                <a:defRPr/>
              </a:pPr>
              <a:t>9</a:t>
            </a:fld>
            <a:endParaRPr lang="en-GB"/>
          </a:p>
        </p:txBody>
      </p:sp>
    </p:spTree>
    <p:extLst>
      <p:ext uri="{BB962C8B-B14F-4D97-AF65-F5344CB8AC3E}">
        <p14:creationId xmlns:p14="http://schemas.microsoft.com/office/powerpoint/2010/main" val="2866045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7/28/2023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45915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7/28/2023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126718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1621826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1745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6177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7/28/2023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21544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7/28/2023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767587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7/28/2023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1922591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7/28/2023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287080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7/28/2023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3659783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7/28/2023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255371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7/28/2023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2898257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7/28/2023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3738352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7/28/2023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2776894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7/28/2023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4138652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7/28/2023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3562842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2827511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2290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5662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7/28/2023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1433194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7/28/2023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3462441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7/28/2023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65075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7/28/2023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3547122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7/28/2023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3735093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7/28/2023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2529302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7/28/2023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848857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7/28/2023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1240739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7/28/2023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1556454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7/28/2023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3195354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7/28/2023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2964159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3431376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7377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642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7/28/2023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30692745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7/28/2023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1268487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7/28/2023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1029103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7/28/2023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1184298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7/28/2023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97626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7/28/2023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1794054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7/28/2023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1396546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7/28/2023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1925866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7/28/2023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4605496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7/28/2023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1845010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7/28/2023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205403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7/28/2023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18853377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3998338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8278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83494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7/28/2023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367273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7/28/2023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13732458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7/28/2023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928938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7/28/2023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15747519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7/28/2023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332717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7/28/2023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1390189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7/28/2023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397684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7/28/2023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9803300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7/28/2023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28190291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7/28/2023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24593442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7/28/2023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13126478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3764897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751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48979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4637710"/>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124801"/>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339380"/>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905940" y="5334669"/>
            <a:ext cx="2693300" cy="346075"/>
          </a:xfrm>
        </p:spPr>
        <p:txBody>
          <a:bodyPr/>
          <a:lstStyle>
            <a:lvl1pPr>
              <a:defRPr>
                <a:solidFill>
                  <a:schemeClr val="bg1"/>
                </a:solidFill>
              </a:defRPr>
            </a:lvl1pPr>
          </a:lstStyle>
          <a:p>
            <a:pPr>
              <a:defRPr/>
            </a:pPr>
            <a:fld id="{3BD4BF3F-2632-41F4-86C1-D308CEA1B1A0}" type="datetimeFigureOut">
              <a:rPr lang="en-US" smtClean="0"/>
              <a:pPr>
                <a:defRPr/>
              </a:pPr>
              <a:t>7/28/2023</a:t>
            </a:fld>
            <a:endParaRPr lang="en-GB" dirty="0"/>
          </a:p>
        </p:txBody>
      </p:sp>
      <p:sp>
        <p:nvSpPr>
          <p:cNvPr id="5" name="Footer Placeholder 4"/>
          <p:cNvSpPr>
            <a:spLocks noGrp="1"/>
          </p:cNvSpPr>
          <p:nvPr>
            <p:ph type="ftr" sz="quarter" idx="11"/>
          </p:nvPr>
        </p:nvSpPr>
        <p:spPr>
          <a:xfrm>
            <a:off x="3943760" y="5334669"/>
            <a:ext cx="3655192" cy="346075"/>
          </a:xfrm>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a:xfrm>
            <a:off x="8272277" y="5334669"/>
            <a:ext cx="2440769" cy="346075"/>
          </a:xfrm>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36328301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7/28/2023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31475670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7/28/2023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41422361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7/28/2023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374888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7/28/2023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29768872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7/28/2023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29841597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7/28/2023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8276873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7/28/2023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16840066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7/28/2023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26105868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7/28/2023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33613016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7/28/2023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862648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40834468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9104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595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7/28/2023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410022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7/28/2023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2899077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4.gif"/><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6.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5.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4.gif"/><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7.png"/><Relationship Id="rId2" Type="http://schemas.openxmlformats.org/officeDocument/2006/relationships/slideLayout" Target="../slideLayouts/slideLayout67.xml"/><Relationship Id="rId16" Type="http://schemas.openxmlformats.org/officeDocument/2006/relationships/image" Target="../media/image6.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5.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11" name="Picture 10" descr="A picture containing drawing&#10;&#10;Description automatically generated">
            <a:extLst>
              <a:ext uri="{FF2B5EF4-FFF2-40B4-BE49-F238E27FC236}">
                <a16:creationId xmlns:a16="http://schemas.microsoft.com/office/drawing/2014/main" id="{F823DF67-BCA2-4060-90F9-DB95D3C878F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723684" y="132121"/>
            <a:ext cx="2664296" cy="1006310"/>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260350"/>
            <a:ext cx="8277507"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7/28/2023</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548153533"/>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 id="2147484684" r:id="rId12"/>
    <p:sldLayoutId id="2147484685"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3" name="Picture 2" descr="A close up of a person&#10;&#10;Description automatically generated">
            <a:extLst>
              <a:ext uri="{FF2B5EF4-FFF2-40B4-BE49-F238E27FC236}">
                <a16:creationId xmlns:a16="http://schemas.microsoft.com/office/drawing/2014/main" id="{C72E9136-85ED-47A3-82CB-C3EBC0ECFAA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07660" y="121575"/>
            <a:ext cx="2815032" cy="1011462"/>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260350"/>
            <a:ext cx="8061483"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7/28/2023</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3937923253"/>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7" name="Picture 6" descr="A picture containing drawing&#10;&#10;Description automatically generated">
            <a:extLst>
              <a:ext uri="{FF2B5EF4-FFF2-40B4-BE49-F238E27FC236}">
                <a16:creationId xmlns:a16="http://schemas.microsoft.com/office/drawing/2014/main" id="{C95C13AF-9F24-448D-AB34-8E3038824F8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07660" y="121575"/>
            <a:ext cx="2680984" cy="1011462"/>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260350"/>
            <a:ext cx="8061483"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7/28/2023</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1522756521"/>
      </p:ext>
    </p:extLst>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 id="2147484708" r:id="rId8"/>
    <p:sldLayoutId id="2147484709" r:id="rId9"/>
    <p:sldLayoutId id="2147484710" r:id="rId10"/>
    <p:sldLayoutId id="2147484711" r:id="rId11"/>
    <p:sldLayoutId id="2147484712" r:id="rId12"/>
    <p:sldLayoutId id="2147484713"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011440" y="78085"/>
            <a:ext cx="2176997" cy="981235"/>
          </a:xfrm>
          <a:prstGeom prst="rect">
            <a:avLst/>
          </a:prstGeom>
        </p:spPr>
      </p:pic>
      <p:sp>
        <p:nvSpPr>
          <p:cNvPr id="2054" name="Title Placeholder 1"/>
          <p:cNvSpPr>
            <a:spLocks noGrp="1"/>
          </p:cNvSpPr>
          <p:nvPr>
            <p:ph type="title"/>
          </p:nvPr>
        </p:nvSpPr>
        <p:spPr bwMode="auto">
          <a:xfrm>
            <a:off x="590193" y="260350"/>
            <a:ext cx="8493531"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7/28/2023</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7" r:id="rId11"/>
    <p:sldLayoutId id="2147484670" r:id="rId12"/>
    <p:sldLayoutId id="2147484671"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3" name="Picture 2" descr="A close up of a person&#10;&#10;Description automatically generated">
            <a:extLst>
              <a:ext uri="{FF2B5EF4-FFF2-40B4-BE49-F238E27FC236}">
                <a16:creationId xmlns:a16="http://schemas.microsoft.com/office/drawing/2014/main" id="{C72E9136-85ED-47A3-82CB-C3EBC0ECFAA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74800" y="254615"/>
            <a:ext cx="1713180" cy="615558"/>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78085"/>
            <a:ext cx="7439851" cy="98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7/28/2023</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pic>
        <p:nvPicPr>
          <p:cNvPr id="11" name="Picture 10" descr="A picture containing drawing&#10;&#10;Description automatically generated">
            <a:extLst>
              <a:ext uri="{FF2B5EF4-FFF2-40B4-BE49-F238E27FC236}">
                <a16:creationId xmlns:a16="http://schemas.microsoft.com/office/drawing/2014/main" id="{0121A1EE-4CC8-4F7A-897C-4F522A4E6E9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30045" y="254616"/>
            <a:ext cx="1629743" cy="615557"/>
          </a:xfrm>
          <a:prstGeom prst="rect">
            <a:avLst/>
          </a:prstGeom>
        </p:spPr>
      </p:pic>
    </p:spTree>
    <p:extLst>
      <p:ext uri="{BB962C8B-B14F-4D97-AF65-F5344CB8AC3E}">
        <p14:creationId xmlns:p14="http://schemas.microsoft.com/office/powerpoint/2010/main" val="2470867618"/>
      </p:ext>
    </p:extLst>
  </p:cSld>
  <p:clrMap bg1="lt1" tx1="dk1" bg2="lt2" tx2="dk2" accent1="accent1" accent2="accent2" accent3="accent3" accent4="accent4" accent5="accent5" accent6="accent6" hlink="hlink" folHlink="folHlink"/>
  <p:sldLayoutIdLst>
    <p:sldLayoutId id="2147484715" r:id="rId1"/>
    <p:sldLayoutId id="2147484716" r:id="rId2"/>
    <p:sldLayoutId id="2147484717" r:id="rId3"/>
    <p:sldLayoutId id="2147484718" r:id="rId4"/>
    <p:sldLayoutId id="2147484719" r:id="rId5"/>
    <p:sldLayoutId id="2147484720" r:id="rId6"/>
    <p:sldLayoutId id="2147484721" r:id="rId7"/>
    <p:sldLayoutId id="2147484722" r:id="rId8"/>
    <p:sldLayoutId id="2147484723" r:id="rId9"/>
    <p:sldLayoutId id="2147484724" r:id="rId10"/>
    <p:sldLayoutId id="2147484725" r:id="rId11"/>
    <p:sldLayoutId id="2147484726" r:id="rId12"/>
    <p:sldLayoutId id="2147484727" r:id="rId13"/>
  </p:sldLayoutIdLst>
  <p:txStyles>
    <p:titleStyle>
      <a:lvl1pPr algn="l" rtl="0" eaLnBrk="0" fontAlgn="base" hangingPunct="0">
        <a:spcBef>
          <a:spcPct val="0"/>
        </a:spcBef>
        <a:spcAft>
          <a:spcPct val="0"/>
        </a:spcAft>
        <a:defRPr sz="32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4AF5DC-A133-4597-95A7-4076EBBF2A38}"/>
              </a:ext>
            </a:extLst>
          </p:cNvPr>
          <p:cNvSpPr/>
          <p:nvPr userDrawn="1"/>
        </p:nvSpPr>
        <p:spPr>
          <a:xfrm>
            <a:off x="0" y="5759653"/>
            <a:ext cx="11542713" cy="733748"/>
          </a:xfrm>
          <a:prstGeom prst="rect">
            <a:avLst/>
          </a:prstGeom>
          <a:solidFill>
            <a:srgbClr val="8570B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17" name="Picture 16" descr="A close up of a person&#10;&#10;Description automatically generated">
            <a:extLst>
              <a:ext uri="{FF2B5EF4-FFF2-40B4-BE49-F238E27FC236}">
                <a16:creationId xmlns:a16="http://schemas.microsoft.com/office/drawing/2014/main" id="{9D5DAADA-AA69-47A7-9A96-6B338631C08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6936" y="5759653"/>
            <a:ext cx="1713180" cy="615558"/>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09AD2ED-CF46-4368-B788-01ABCF5A0D6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22181" y="5759654"/>
            <a:ext cx="1629743" cy="615557"/>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0696D7E3-0F52-49A8-AFA0-92D96BACC29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80116" y="5759653"/>
            <a:ext cx="1631600" cy="615558"/>
          </a:xfrm>
          <a:prstGeom prst="rect">
            <a:avLst/>
          </a:prstGeom>
        </p:spPr>
      </p:pic>
      <p:pic>
        <p:nvPicPr>
          <p:cNvPr id="20" name="Picture 19">
            <a:extLst>
              <a:ext uri="{FF2B5EF4-FFF2-40B4-BE49-F238E27FC236}">
                <a16:creationId xmlns:a16="http://schemas.microsoft.com/office/drawing/2014/main" id="{8DA5D67F-4D1C-4EB3-9018-6AACE94A369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558041" y="5781333"/>
            <a:ext cx="1365691" cy="615556"/>
          </a:xfrm>
          <a:prstGeom prst="rect">
            <a:avLst/>
          </a:prstGeom>
        </p:spPr>
      </p:pic>
      <p:sp>
        <p:nvSpPr>
          <p:cNvPr id="8" name="Rectangle 7"/>
          <p:cNvSpPr/>
          <p:nvPr userDrawn="1"/>
        </p:nvSpPr>
        <p:spPr>
          <a:xfrm>
            <a:off x="0" y="0"/>
            <a:ext cx="11542713" cy="1086197"/>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2" y="285655"/>
            <a:ext cx="10653771" cy="65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196796"/>
            <a:ext cx="10509754" cy="420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2" y="5406677"/>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7/28/2023</a:t>
            </a:fld>
            <a:endParaRPr lang="en-GB" dirty="0"/>
          </a:p>
        </p:txBody>
      </p:sp>
      <p:sp>
        <p:nvSpPr>
          <p:cNvPr id="5" name="Footer Placeholder 4"/>
          <p:cNvSpPr>
            <a:spLocks noGrp="1"/>
          </p:cNvSpPr>
          <p:nvPr>
            <p:ph type="ftr" sz="quarter" idx="3"/>
          </p:nvPr>
        </p:nvSpPr>
        <p:spPr>
          <a:xfrm>
            <a:off x="3943760" y="5406677"/>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7" y="5406677"/>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2879181912"/>
      </p:ext>
    </p:extLst>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 id="2147484754" r:id="rId12"/>
    <p:sldLayoutId id="2147484755" r:id="rId13"/>
  </p:sldLayoutIdLst>
  <p:txStyles>
    <p:titleStyle>
      <a:lvl1pPr algn="l" rtl="0" eaLnBrk="0" fontAlgn="base" hangingPunct="0">
        <a:spcBef>
          <a:spcPct val="0"/>
        </a:spcBef>
        <a:spcAft>
          <a:spcPct val="0"/>
        </a:spcAft>
        <a:defRPr sz="32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hyperlink" Target="http://www.christianaid.org.uk/resources/harvest-toolkit-collective-worship-ideas" TargetMode="External"/><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1.xml"/><Relationship Id="rId6" Type="http://schemas.openxmlformats.org/officeDocument/2006/relationships/image" Target="../media/image16.png"/><Relationship Id="rId5" Type="http://schemas.openxmlformats.org/officeDocument/2006/relationships/hyperlink" Target="http://www.churchofengland.org/sites/default/files/2020-09/%23faithathome%20School%20resources%20HARVEST%20Primary%20September%202020.pdf" TargetMode="External"/><Relationship Id="rId4" Type="http://schemas.openxmlformats.org/officeDocument/2006/relationships/hyperlink" Target="https://d3hgrlq6yacptf.cloudfront.net/5f209069c4808/content/pages/documents/1583845904.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cofeguildford.org.uk/education/christian-distinctiveness/collective-worship/remembrance" TargetMode="External"/><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1.xml"/><Relationship Id="rId6" Type="http://schemas.openxmlformats.org/officeDocument/2006/relationships/image" Target="../media/image18.png"/><Relationship Id="rId5" Type="http://schemas.openxmlformats.org/officeDocument/2006/relationships/hyperlink" Target="http://www.going4growth.com/growth_through_the_year/remembrance" TargetMode="External"/><Relationship Id="rId4" Type="http://schemas.openxmlformats.org/officeDocument/2006/relationships/hyperlink" Target="https://d3hgrlq6yacptf.cloudfront.net/5f209069c4808/content/pages/documents/1583844850.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cofeguildford.org.uk/education/christian-distinctiveness/collective-worship/advent-and-christmas" TargetMode="External"/><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1.xml"/><Relationship Id="rId6" Type="http://schemas.openxmlformats.org/officeDocument/2006/relationships/image" Target="../media/image20.png"/><Relationship Id="rId5" Type="http://schemas.openxmlformats.org/officeDocument/2006/relationships/hyperlink" Target="http://www.archbishopofyorkyouthtrust.co.uk/projects/community-matters-at-christmas-download-page" TargetMode="External"/><Relationship Id="rId4" Type="http://schemas.openxmlformats.org/officeDocument/2006/relationships/hyperlink" Target="http://www.assemblies.org.uk/pri/2397/advent-pea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hyperlink" Target="mailto:chris.allen@dioceseofnorwich.org" TargetMode="External"/><Relationship Id="rId2" Type="http://schemas.openxmlformats.org/officeDocument/2006/relationships/notesSlide" Target="../notesSlides/notesSlide16.xml"/><Relationship Id="rId1" Type="http://schemas.openxmlformats.org/officeDocument/2006/relationships/slideLayout" Target="../slideLayouts/slideLayout4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06F4-1C5C-4919-A29D-581309F61BD6}"/>
              </a:ext>
            </a:extLst>
          </p:cNvPr>
          <p:cNvSpPr>
            <a:spLocks noGrp="1"/>
          </p:cNvSpPr>
          <p:nvPr>
            <p:ph type="title"/>
          </p:nvPr>
        </p:nvSpPr>
        <p:spPr/>
        <p:txBody>
          <a:bodyPr/>
          <a:lstStyle/>
          <a:p>
            <a:r>
              <a:rPr lang="en-GB" sz="4000" b="1" i="1" dirty="0"/>
              <a:t>Collective Worship Network </a:t>
            </a:r>
            <a:br>
              <a:rPr lang="en-GB" sz="4000" b="1" i="1" dirty="0"/>
            </a:br>
            <a:r>
              <a:rPr lang="en-GB" sz="4000" b="1" i="1" dirty="0"/>
              <a:t>Spring 2023</a:t>
            </a:r>
          </a:p>
        </p:txBody>
      </p:sp>
      <p:sp>
        <p:nvSpPr>
          <p:cNvPr id="3" name="Text Placeholder 2">
            <a:extLst>
              <a:ext uri="{FF2B5EF4-FFF2-40B4-BE49-F238E27FC236}">
                <a16:creationId xmlns:a16="http://schemas.microsoft.com/office/drawing/2014/main" id="{1BDCEC1A-6093-4ACE-A237-E9A05AA8E59D}"/>
              </a:ext>
            </a:extLst>
          </p:cNvPr>
          <p:cNvSpPr>
            <a:spLocks noGrp="1"/>
          </p:cNvSpPr>
          <p:nvPr>
            <p:ph type="body" idx="1"/>
          </p:nvPr>
        </p:nvSpPr>
        <p:spPr/>
        <p:txBody>
          <a:bodyPr/>
          <a:lstStyle/>
          <a:p>
            <a:endParaRPr lang="en-GB" dirty="0"/>
          </a:p>
          <a:p>
            <a:r>
              <a:rPr lang="en-GB" dirty="0"/>
              <a:t>Chris Allen, Lead Officer– Diocese of Norwich</a:t>
            </a:r>
          </a:p>
        </p:txBody>
      </p:sp>
      <p:pic>
        <p:nvPicPr>
          <p:cNvPr id="5" name="Picture 4">
            <a:extLst>
              <a:ext uri="{FF2B5EF4-FFF2-40B4-BE49-F238E27FC236}">
                <a16:creationId xmlns:a16="http://schemas.microsoft.com/office/drawing/2014/main" id="{92D61188-239D-484E-A3A8-87C0BDAD59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47820" y="5190653"/>
            <a:ext cx="1311404" cy="1086996"/>
          </a:xfrm>
          <a:prstGeom prst="rect">
            <a:avLst/>
          </a:prstGeom>
          <a:noFill/>
          <a:ln>
            <a:noFill/>
          </a:ln>
        </p:spPr>
      </p:pic>
    </p:spTree>
    <p:extLst>
      <p:ext uri="{BB962C8B-B14F-4D97-AF65-F5344CB8AC3E}">
        <p14:creationId xmlns:p14="http://schemas.microsoft.com/office/powerpoint/2010/main" val="3521127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1BB7-8D6F-4797-A2DB-3340A74F3694}"/>
              </a:ext>
            </a:extLst>
          </p:cNvPr>
          <p:cNvSpPr>
            <a:spLocks noGrp="1"/>
          </p:cNvSpPr>
          <p:nvPr>
            <p:ph type="title"/>
          </p:nvPr>
        </p:nvSpPr>
        <p:spPr/>
        <p:txBody>
          <a:bodyPr/>
          <a:lstStyle/>
          <a:p>
            <a:r>
              <a:rPr lang="en-GB" sz="2800" b="1" i="1" dirty="0"/>
              <a:t>Collective Worship Network Spring 2022</a:t>
            </a:r>
            <a:endParaRPr lang="en-GB" sz="2800" dirty="0"/>
          </a:p>
        </p:txBody>
      </p:sp>
      <p:sp>
        <p:nvSpPr>
          <p:cNvPr id="3" name="Content Placeholder 2">
            <a:extLst>
              <a:ext uri="{FF2B5EF4-FFF2-40B4-BE49-F238E27FC236}">
                <a16:creationId xmlns:a16="http://schemas.microsoft.com/office/drawing/2014/main" id="{C765914A-3F53-4DD5-8895-44395ED6F64A}"/>
              </a:ext>
            </a:extLst>
          </p:cNvPr>
          <p:cNvSpPr>
            <a:spLocks noGrp="1"/>
          </p:cNvSpPr>
          <p:nvPr>
            <p:ph sz="half" idx="1"/>
          </p:nvPr>
        </p:nvSpPr>
        <p:spPr/>
        <p:txBody>
          <a:bodyPr/>
          <a:lstStyle/>
          <a:p>
            <a:pPr marL="0" indent="0">
              <a:buNone/>
            </a:pPr>
            <a:r>
              <a:rPr lang="en-GB" dirty="0"/>
              <a:t>Resources for Worship</a:t>
            </a:r>
          </a:p>
          <a:p>
            <a:pPr marL="0" indent="0">
              <a:buNone/>
            </a:pPr>
            <a:endParaRPr lang="en-GB" dirty="0"/>
          </a:p>
          <a:p>
            <a:r>
              <a:rPr lang="en-GB" dirty="0"/>
              <a:t>Harvest</a:t>
            </a:r>
          </a:p>
          <a:p>
            <a:r>
              <a:rPr lang="en-GB" dirty="0"/>
              <a:t>Remembrance</a:t>
            </a:r>
          </a:p>
          <a:p>
            <a:r>
              <a:rPr lang="en-GB" dirty="0"/>
              <a:t>Advent</a:t>
            </a:r>
          </a:p>
        </p:txBody>
      </p:sp>
      <p:pic>
        <p:nvPicPr>
          <p:cNvPr id="1026" name="Picture 2" descr="10 Great Christian Songs with Hand Motions for Kids">
            <a:extLst>
              <a:ext uri="{FF2B5EF4-FFF2-40B4-BE49-F238E27FC236}">
                <a16:creationId xmlns:a16="http://schemas.microsoft.com/office/drawing/2014/main" id="{C4EB2A86-A62F-4FDA-BCDF-4B61558178D0}"/>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903913" y="1975380"/>
            <a:ext cx="5099050" cy="3399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75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8041-78D3-4A0D-AC5C-759BB62D487B}"/>
              </a:ext>
            </a:extLst>
          </p:cNvPr>
          <p:cNvSpPr>
            <a:spLocks noGrp="1"/>
          </p:cNvSpPr>
          <p:nvPr>
            <p:ph type="title"/>
          </p:nvPr>
        </p:nvSpPr>
        <p:spPr/>
        <p:txBody>
          <a:bodyPr/>
          <a:lstStyle/>
          <a:p>
            <a:r>
              <a:rPr lang="en-GB" sz="2800" b="1" i="1" dirty="0"/>
              <a:t>Collective Worship Network Spring 2022</a:t>
            </a:r>
            <a:endParaRPr lang="en-GB" sz="2800" dirty="0"/>
          </a:p>
        </p:txBody>
      </p:sp>
      <p:sp>
        <p:nvSpPr>
          <p:cNvPr id="3" name="Content Placeholder 2">
            <a:extLst>
              <a:ext uri="{FF2B5EF4-FFF2-40B4-BE49-F238E27FC236}">
                <a16:creationId xmlns:a16="http://schemas.microsoft.com/office/drawing/2014/main" id="{0E545371-1A13-4239-929A-F09A336E6D59}"/>
              </a:ext>
            </a:extLst>
          </p:cNvPr>
          <p:cNvSpPr>
            <a:spLocks noGrp="1"/>
          </p:cNvSpPr>
          <p:nvPr>
            <p:ph idx="1"/>
          </p:nvPr>
        </p:nvSpPr>
        <p:spPr/>
        <p:txBody>
          <a:bodyPr/>
          <a:lstStyle/>
          <a:p>
            <a:pPr marL="0" indent="0">
              <a:buNone/>
            </a:pPr>
            <a:r>
              <a:rPr lang="en-GB" sz="2400" b="1" u="sng" dirty="0">
                <a:solidFill>
                  <a:srgbClr val="92D050"/>
                </a:solidFill>
                <a:hlinkClick r:id="rId3">
                  <a:extLst>
                    <a:ext uri="{A12FA001-AC4F-418D-AE19-62706E023703}">
                      <ahyp:hlinkClr xmlns:ahyp="http://schemas.microsoft.com/office/drawing/2018/hyperlinkcolor" val="tx"/>
                    </a:ext>
                  </a:extLst>
                </a:hlinkClick>
              </a:rPr>
              <a:t>HARVEST</a:t>
            </a:r>
          </a:p>
          <a:p>
            <a:pPr marL="0" indent="0">
              <a:buNone/>
            </a:pPr>
            <a:r>
              <a:rPr lang="en-GB" sz="2400" dirty="0">
                <a:solidFill>
                  <a:srgbClr val="0000FF"/>
                </a:solidFill>
                <a:hlinkClick r:id="rId3">
                  <a:extLst>
                    <a:ext uri="{A12FA001-AC4F-418D-AE19-62706E023703}">
                      <ahyp:hlinkClr xmlns:ahyp="http://schemas.microsoft.com/office/drawing/2018/hyperlinkcolor" val="tx"/>
                    </a:ext>
                  </a:extLst>
                </a:hlinkClick>
              </a:rPr>
              <a:t>www.christianaid.org.uk/resources/harvest-toolkit-collective-worship-ideas</a:t>
            </a:r>
            <a:r>
              <a:rPr lang="en-GB" sz="2400" dirty="0"/>
              <a:t> </a:t>
            </a:r>
          </a:p>
          <a:p>
            <a:pPr marL="0" indent="0">
              <a:buNone/>
            </a:pPr>
            <a:endParaRPr lang="en-GB" sz="2400" dirty="0"/>
          </a:p>
          <a:p>
            <a:pPr marL="0" indent="0">
              <a:buNone/>
            </a:pPr>
            <a:endParaRPr lang="en-GB" sz="2400" dirty="0"/>
          </a:p>
          <a:p>
            <a:pPr marL="0" indent="0">
              <a:buNone/>
            </a:pPr>
            <a:r>
              <a:rPr lang="en-GB" sz="2400" dirty="0">
                <a:hlinkClick r:id="rId4"/>
              </a:rPr>
              <a:t>https://d3hgrlq6yacptf.cloudfront.net/5f209069c4808/content/pages/documents/1583845904.pdf</a:t>
            </a:r>
            <a:r>
              <a:rPr lang="en-GB" sz="2400" dirty="0"/>
              <a:t> </a:t>
            </a:r>
          </a:p>
          <a:p>
            <a:pPr marL="0" indent="0">
              <a:buNone/>
            </a:pPr>
            <a:endParaRPr lang="en-GB" sz="2400" dirty="0"/>
          </a:p>
          <a:p>
            <a:pPr marL="0" indent="0">
              <a:buNone/>
            </a:pPr>
            <a:r>
              <a:rPr lang="en-GB" sz="2400" dirty="0">
                <a:hlinkClick r:id="rId5"/>
              </a:rPr>
              <a:t>www.churchofengland.org/sites/default/files/2020-09/%23faithathome%20School%20resources%20HARVEST%20Primary%20Spring%202020.pdf</a:t>
            </a:r>
            <a:r>
              <a:rPr lang="en-GB" sz="2400" dirty="0"/>
              <a:t> </a:t>
            </a:r>
          </a:p>
        </p:txBody>
      </p:sp>
      <p:pic>
        <p:nvPicPr>
          <p:cNvPr id="5" name="Picture 4">
            <a:extLst>
              <a:ext uri="{FF2B5EF4-FFF2-40B4-BE49-F238E27FC236}">
                <a16:creationId xmlns:a16="http://schemas.microsoft.com/office/drawing/2014/main" id="{78567B84-2D97-4AB7-885A-CF5F513EC773}"/>
              </a:ext>
            </a:extLst>
          </p:cNvPr>
          <p:cNvPicPr>
            <a:picLocks noChangeAspect="1"/>
          </p:cNvPicPr>
          <p:nvPr/>
        </p:nvPicPr>
        <p:blipFill>
          <a:blip r:embed="rId6"/>
          <a:stretch>
            <a:fillRect/>
          </a:stretch>
        </p:blipFill>
        <p:spPr>
          <a:xfrm rot="20474608">
            <a:off x="9961109" y="2305730"/>
            <a:ext cx="1152525" cy="581025"/>
          </a:xfrm>
          <a:prstGeom prst="rect">
            <a:avLst/>
          </a:prstGeom>
        </p:spPr>
      </p:pic>
      <p:pic>
        <p:nvPicPr>
          <p:cNvPr id="7" name="Picture 6">
            <a:extLst>
              <a:ext uri="{FF2B5EF4-FFF2-40B4-BE49-F238E27FC236}">
                <a16:creationId xmlns:a16="http://schemas.microsoft.com/office/drawing/2014/main" id="{68855FA1-56F5-4282-B518-89F7C83B5478}"/>
              </a:ext>
            </a:extLst>
          </p:cNvPr>
          <p:cNvPicPr>
            <a:picLocks noChangeAspect="1"/>
          </p:cNvPicPr>
          <p:nvPr/>
        </p:nvPicPr>
        <p:blipFill>
          <a:blip r:embed="rId7"/>
          <a:stretch>
            <a:fillRect/>
          </a:stretch>
        </p:blipFill>
        <p:spPr>
          <a:xfrm>
            <a:off x="8825450" y="3782379"/>
            <a:ext cx="2145698" cy="8322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216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2AE2A-9922-458D-99C7-C3FCBA1C0C8E}"/>
              </a:ext>
            </a:extLst>
          </p:cNvPr>
          <p:cNvSpPr>
            <a:spLocks noGrp="1"/>
          </p:cNvSpPr>
          <p:nvPr>
            <p:ph type="title"/>
          </p:nvPr>
        </p:nvSpPr>
        <p:spPr/>
        <p:txBody>
          <a:bodyPr/>
          <a:lstStyle/>
          <a:p>
            <a:r>
              <a:rPr lang="en-GB" sz="2800" b="1" i="1" dirty="0"/>
              <a:t>Collective Worship Network Spring 2022</a:t>
            </a:r>
            <a:endParaRPr lang="en-GB" sz="2800" dirty="0"/>
          </a:p>
        </p:txBody>
      </p:sp>
      <p:sp>
        <p:nvSpPr>
          <p:cNvPr id="3" name="Content Placeholder 2">
            <a:extLst>
              <a:ext uri="{FF2B5EF4-FFF2-40B4-BE49-F238E27FC236}">
                <a16:creationId xmlns:a16="http://schemas.microsoft.com/office/drawing/2014/main" id="{3C969C5D-66AC-42E2-BF1B-6754DC0BCEE0}"/>
              </a:ext>
            </a:extLst>
          </p:cNvPr>
          <p:cNvSpPr>
            <a:spLocks noGrp="1"/>
          </p:cNvSpPr>
          <p:nvPr>
            <p:ph idx="1"/>
          </p:nvPr>
        </p:nvSpPr>
        <p:spPr>
          <a:xfrm>
            <a:off x="516479" y="1390538"/>
            <a:ext cx="10509754" cy="4407339"/>
          </a:xfrm>
        </p:spPr>
        <p:txBody>
          <a:bodyPr/>
          <a:lstStyle/>
          <a:p>
            <a:pPr marL="0" indent="0">
              <a:buNone/>
            </a:pPr>
            <a:r>
              <a:rPr lang="en-GB" sz="2800" b="1" u="sng" dirty="0">
                <a:solidFill>
                  <a:srgbClr val="0070C0"/>
                </a:solidFill>
              </a:rPr>
              <a:t>Remembrance</a:t>
            </a:r>
          </a:p>
          <a:p>
            <a:pPr marL="0" indent="0">
              <a:buNone/>
            </a:pPr>
            <a:r>
              <a:rPr lang="en-GB" sz="2400" u="sng" dirty="0">
                <a:solidFill>
                  <a:srgbClr val="0070C0"/>
                </a:solidFill>
                <a:hlinkClick r:id="rId3"/>
              </a:rPr>
              <a:t>www.cofeguildford.org.uk/education/christian-distinctiveness/collective-worship/remembrance</a:t>
            </a:r>
            <a:r>
              <a:rPr lang="en-GB" sz="2400" u="sng" dirty="0">
                <a:solidFill>
                  <a:srgbClr val="0070C0"/>
                </a:solidFill>
              </a:rPr>
              <a:t> </a:t>
            </a:r>
          </a:p>
          <a:p>
            <a:pPr marL="0" indent="0">
              <a:buNone/>
            </a:pPr>
            <a:endParaRPr lang="en-GB" sz="2400" u="sng" dirty="0">
              <a:solidFill>
                <a:srgbClr val="0070C0"/>
              </a:solidFill>
            </a:endParaRPr>
          </a:p>
          <a:p>
            <a:pPr marL="0" indent="0">
              <a:buNone/>
            </a:pPr>
            <a:r>
              <a:rPr lang="en-GB" sz="2400" dirty="0">
                <a:hlinkClick r:id="rId4"/>
              </a:rPr>
              <a:t>https://d3hgrlq6yacptf.cloudfront.net/5f209069c4808/content/pages/documents/1583844850.pdf</a:t>
            </a:r>
            <a:r>
              <a:rPr lang="en-GB" sz="2400" dirty="0"/>
              <a:t> </a:t>
            </a:r>
          </a:p>
          <a:p>
            <a:pPr marL="0" indent="0">
              <a:buNone/>
            </a:pPr>
            <a:endParaRPr lang="en-GB" dirty="0"/>
          </a:p>
          <a:p>
            <a:pPr marL="0" indent="0">
              <a:buNone/>
            </a:pPr>
            <a:r>
              <a:rPr lang="en-GB" sz="2400" dirty="0">
                <a:hlinkClick r:id="rId5"/>
              </a:rPr>
              <a:t>http://www.going4growth.com/growth_through_the_year/remembrance</a:t>
            </a:r>
            <a:r>
              <a:rPr lang="en-GB" sz="2400" dirty="0"/>
              <a:t> </a:t>
            </a:r>
          </a:p>
        </p:txBody>
      </p:sp>
      <p:pic>
        <p:nvPicPr>
          <p:cNvPr id="5" name="Picture 4">
            <a:extLst>
              <a:ext uri="{FF2B5EF4-FFF2-40B4-BE49-F238E27FC236}">
                <a16:creationId xmlns:a16="http://schemas.microsoft.com/office/drawing/2014/main" id="{B7C987F8-D97A-42A3-BF82-F33648FF2DF9}"/>
              </a:ext>
            </a:extLst>
          </p:cNvPr>
          <p:cNvPicPr>
            <a:picLocks noChangeAspect="1"/>
          </p:cNvPicPr>
          <p:nvPr/>
        </p:nvPicPr>
        <p:blipFill>
          <a:blip r:embed="rId6"/>
          <a:stretch>
            <a:fillRect/>
          </a:stretch>
        </p:blipFill>
        <p:spPr>
          <a:xfrm>
            <a:off x="8790487" y="1302221"/>
            <a:ext cx="2230237" cy="66677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0909B6C-0556-453A-BF57-C665FA3C9AF6}"/>
              </a:ext>
            </a:extLst>
          </p:cNvPr>
          <p:cNvPicPr>
            <a:picLocks noChangeAspect="1"/>
          </p:cNvPicPr>
          <p:nvPr/>
        </p:nvPicPr>
        <p:blipFill>
          <a:blip r:embed="rId7"/>
          <a:stretch>
            <a:fillRect/>
          </a:stretch>
        </p:blipFill>
        <p:spPr>
          <a:xfrm>
            <a:off x="6707377" y="5102337"/>
            <a:ext cx="4166220" cy="5786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916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06855-1A8A-4209-B071-08368784F8FC}"/>
              </a:ext>
            </a:extLst>
          </p:cNvPr>
          <p:cNvSpPr>
            <a:spLocks noGrp="1"/>
          </p:cNvSpPr>
          <p:nvPr>
            <p:ph type="title"/>
          </p:nvPr>
        </p:nvSpPr>
        <p:spPr/>
        <p:txBody>
          <a:bodyPr/>
          <a:lstStyle/>
          <a:p>
            <a:r>
              <a:rPr lang="en-GB" sz="2800" b="1" i="1" dirty="0"/>
              <a:t>Collective Worship Network Spring 2022</a:t>
            </a:r>
            <a:endParaRPr lang="en-GB" sz="2800" dirty="0"/>
          </a:p>
        </p:txBody>
      </p:sp>
      <p:sp>
        <p:nvSpPr>
          <p:cNvPr id="3" name="Content Placeholder 2">
            <a:extLst>
              <a:ext uri="{FF2B5EF4-FFF2-40B4-BE49-F238E27FC236}">
                <a16:creationId xmlns:a16="http://schemas.microsoft.com/office/drawing/2014/main" id="{1A08CA37-0F92-410B-9687-2D0580E6C314}"/>
              </a:ext>
            </a:extLst>
          </p:cNvPr>
          <p:cNvSpPr>
            <a:spLocks noGrp="1"/>
          </p:cNvSpPr>
          <p:nvPr>
            <p:ph idx="1"/>
          </p:nvPr>
        </p:nvSpPr>
        <p:spPr/>
        <p:txBody>
          <a:bodyPr/>
          <a:lstStyle/>
          <a:p>
            <a:pPr marL="0" indent="0">
              <a:buNone/>
            </a:pPr>
            <a:r>
              <a:rPr lang="en-GB" b="1" u="sng" dirty="0">
                <a:solidFill>
                  <a:srgbClr val="FF0000"/>
                </a:solidFill>
              </a:rPr>
              <a:t>Advent</a:t>
            </a:r>
          </a:p>
          <a:p>
            <a:pPr marL="0" indent="0">
              <a:buNone/>
            </a:pPr>
            <a:r>
              <a:rPr lang="en-GB" sz="2000" dirty="0">
                <a:hlinkClick r:id="rId3"/>
              </a:rPr>
              <a:t>www.cofeguildford.org.uk/education/christian-distinctiveness/collective-worship/advent-and-christmas</a:t>
            </a:r>
            <a:r>
              <a:rPr lang="en-GB" sz="2000" dirty="0"/>
              <a:t> </a:t>
            </a:r>
          </a:p>
          <a:p>
            <a:pPr marL="0" indent="0">
              <a:buNone/>
            </a:pPr>
            <a:endParaRPr lang="en-GB" sz="2000" dirty="0"/>
          </a:p>
          <a:p>
            <a:pPr marL="0" indent="0">
              <a:buNone/>
            </a:pPr>
            <a:r>
              <a:rPr lang="en-GB" sz="2000" dirty="0">
                <a:hlinkClick r:id="rId4"/>
              </a:rPr>
              <a:t>www.assemblies.org.uk/pri/2397/advent-peace</a:t>
            </a:r>
            <a:endParaRPr lang="en-GB" sz="2000" dirty="0"/>
          </a:p>
          <a:p>
            <a:pPr marL="0" indent="0">
              <a:buNone/>
            </a:pPr>
            <a:endParaRPr lang="en-GB" sz="2000" dirty="0"/>
          </a:p>
          <a:p>
            <a:pPr marL="0" indent="0">
              <a:buNone/>
            </a:pPr>
            <a:endParaRPr lang="en-GB" sz="2000" dirty="0"/>
          </a:p>
          <a:p>
            <a:pPr marL="0" indent="0">
              <a:buNone/>
            </a:pPr>
            <a:r>
              <a:rPr lang="en-GB" sz="2000" dirty="0">
                <a:hlinkClick r:id="rId5"/>
              </a:rPr>
              <a:t>www.archbishopofyorkyouthtrust.co.uk/projects/community-matters-at-christmas-download-page</a:t>
            </a:r>
            <a:r>
              <a:rPr lang="en-GB" sz="2000" dirty="0"/>
              <a:t>  </a:t>
            </a:r>
          </a:p>
        </p:txBody>
      </p:sp>
      <p:pic>
        <p:nvPicPr>
          <p:cNvPr id="5" name="Picture 4">
            <a:extLst>
              <a:ext uri="{FF2B5EF4-FFF2-40B4-BE49-F238E27FC236}">
                <a16:creationId xmlns:a16="http://schemas.microsoft.com/office/drawing/2014/main" id="{590D99B5-B194-437F-A880-B04CAD0FEAE8}"/>
              </a:ext>
            </a:extLst>
          </p:cNvPr>
          <p:cNvPicPr>
            <a:picLocks noChangeAspect="1"/>
          </p:cNvPicPr>
          <p:nvPr/>
        </p:nvPicPr>
        <p:blipFill>
          <a:blip r:embed="rId6"/>
          <a:stretch>
            <a:fillRect/>
          </a:stretch>
        </p:blipFill>
        <p:spPr>
          <a:xfrm>
            <a:off x="6131396" y="2941637"/>
            <a:ext cx="4710113" cy="6096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4D09B91-0A95-4779-89B2-417FB7BC71A5}"/>
              </a:ext>
            </a:extLst>
          </p:cNvPr>
          <p:cNvPicPr>
            <a:picLocks noChangeAspect="1"/>
          </p:cNvPicPr>
          <p:nvPr/>
        </p:nvPicPr>
        <p:blipFill>
          <a:blip r:embed="rId7"/>
          <a:stretch>
            <a:fillRect/>
          </a:stretch>
        </p:blipFill>
        <p:spPr>
          <a:xfrm>
            <a:off x="8848166" y="4542581"/>
            <a:ext cx="2121156" cy="1806278"/>
          </a:xfrm>
          <a:prstGeom prst="rect">
            <a:avLst/>
          </a:prstGeom>
        </p:spPr>
      </p:pic>
    </p:spTree>
    <p:extLst>
      <p:ext uri="{BB962C8B-B14F-4D97-AF65-F5344CB8AC3E}">
        <p14:creationId xmlns:p14="http://schemas.microsoft.com/office/powerpoint/2010/main" val="4015701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CEBDF-653D-4AE0-93D3-E9AA4E840219}"/>
              </a:ext>
            </a:extLst>
          </p:cNvPr>
          <p:cNvSpPr>
            <a:spLocks noGrp="1"/>
          </p:cNvSpPr>
          <p:nvPr>
            <p:ph type="title"/>
          </p:nvPr>
        </p:nvSpPr>
        <p:spPr>
          <a:xfrm>
            <a:off x="590193" y="260350"/>
            <a:ext cx="8493531" cy="798970"/>
          </a:xfrm>
        </p:spPr>
        <p:txBody>
          <a:bodyPr wrap="square" anchor="b">
            <a:normAutofit/>
          </a:bodyPr>
          <a:lstStyle/>
          <a:p>
            <a:r>
              <a:rPr lang="en-GB" sz="2800" b="1" i="1" dirty="0"/>
              <a:t>Collective Worship Network Spring 2022</a:t>
            </a:r>
            <a:endParaRPr lang="en-GB" sz="2800" dirty="0"/>
          </a:p>
        </p:txBody>
      </p:sp>
      <p:sp>
        <p:nvSpPr>
          <p:cNvPr id="3" name="Content Placeholder 2">
            <a:extLst>
              <a:ext uri="{FF2B5EF4-FFF2-40B4-BE49-F238E27FC236}">
                <a16:creationId xmlns:a16="http://schemas.microsoft.com/office/drawing/2014/main" id="{834B4FFD-1B92-4323-A58A-AA3E03ACC023}"/>
              </a:ext>
            </a:extLst>
          </p:cNvPr>
          <p:cNvSpPr>
            <a:spLocks noGrp="1"/>
          </p:cNvSpPr>
          <p:nvPr>
            <p:ph sz="half" idx="1"/>
          </p:nvPr>
        </p:nvSpPr>
        <p:spPr>
          <a:xfrm>
            <a:off x="614240" y="1531925"/>
            <a:ext cx="5098032" cy="4286250"/>
          </a:xfrm>
        </p:spPr>
        <p:txBody>
          <a:bodyPr wrap="square" anchor="t">
            <a:normAutofit/>
          </a:bodyPr>
          <a:lstStyle/>
          <a:p>
            <a:pPr marL="0" indent="0">
              <a:buNone/>
            </a:pPr>
            <a:r>
              <a:rPr lang="en-GB" dirty="0"/>
              <a:t>Questions…</a:t>
            </a:r>
          </a:p>
        </p:txBody>
      </p:sp>
      <p:pic>
        <p:nvPicPr>
          <p:cNvPr id="1026" name="Picture 2" descr="6 Best Questions to Ask During a Job Interview | Inc.com">
            <a:extLst>
              <a:ext uri="{FF2B5EF4-FFF2-40B4-BE49-F238E27FC236}">
                <a16:creationId xmlns:a16="http://schemas.microsoft.com/office/drawing/2014/main" id="{29CF3FD9-BEF5-4962-92B2-DC1D363732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04650" y="2241228"/>
            <a:ext cx="5098032" cy="2867643"/>
          </a:xfrm>
          <a:prstGeom prst="rect">
            <a:avLst/>
          </a:prstGeom>
          <a:solidFill>
            <a:srgbClr val="FFFFFF"/>
          </a:solidFill>
        </p:spPr>
      </p:pic>
    </p:spTree>
    <p:extLst>
      <p:ext uri="{BB962C8B-B14F-4D97-AF65-F5344CB8AC3E}">
        <p14:creationId xmlns:p14="http://schemas.microsoft.com/office/powerpoint/2010/main" val="270204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82035-9CCD-41E2-96DD-41D3EE2B3431}"/>
              </a:ext>
            </a:extLst>
          </p:cNvPr>
          <p:cNvSpPr>
            <a:spLocks noGrp="1"/>
          </p:cNvSpPr>
          <p:nvPr>
            <p:ph type="title"/>
          </p:nvPr>
        </p:nvSpPr>
        <p:spPr>
          <a:xfrm>
            <a:off x="590193" y="260350"/>
            <a:ext cx="8493531" cy="798970"/>
          </a:xfrm>
        </p:spPr>
        <p:txBody>
          <a:bodyPr wrap="square" anchor="b">
            <a:normAutofit/>
          </a:bodyPr>
          <a:lstStyle/>
          <a:p>
            <a:pPr>
              <a:lnSpc>
                <a:spcPct val="90000"/>
              </a:lnSpc>
            </a:pPr>
            <a:r>
              <a:rPr lang="en-GB" sz="3100" b="1" i="1" dirty="0"/>
              <a:t>Collective Worship Network Spring 2022</a:t>
            </a:r>
            <a:endParaRPr lang="en-GB" sz="3100" dirty="0"/>
          </a:p>
        </p:txBody>
      </p:sp>
      <p:sp>
        <p:nvSpPr>
          <p:cNvPr id="3" name="Content Placeholder 2">
            <a:extLst>
              <a:ext uri="{FF2B5EF4-FFF2-40B4-BE49-F238E27FC236}">
                <a16:creationId xmlns:a16="http://schemas.microsoft.com/office/drawing/2014/main" id="{C26F75A4-DA79-460E-8770-A6FEDC5BD71F}"/>
              </a:ext>
            </a:extLst>
          </p:cNvPr>
          <p:cNvSpPr>
            <a:spLocks noGrp="1"/>
          </p:cNvSpPr>
          <p:nvPr>
            <p:ph sz="half" idx="1"/>
          </p:nvPr>
        </p:nvSpPr>
        <p:spPr>
          <a:xfrm>
            <a:off x="614240" y="1531925"/>
            <a:ext cx="5098032" cy="4286250"/>
          </a:xfrm>
        </p:spPr>
        <p:txBody>
          <a:bodyPr wrap="square" anchor="t">
            <a:normAutofit lnSpcReduction="10000"/>
          </a:bodyPr>
          <a:lstStyle/>
          <a:p>
            <a:pPr marL="0" indent="0">
              <a:buNone/>
            </a:pPr>
            <a:r>
              <a:rPr lang="en-GB" b="1" dirty="0"/>
              <a:t>Dates for your diary…</a:t>
            </a:r>
          </a:p>
          <a:p>
            <a:pPr marL="0" indent="0">
              <a:buNone/>
            </a:pPr>
            <a:endParaRPr lang="en-GB" dirty="0"/>
          </a:p>
          <a:p>
            <a:pPr marL="0" indent="0">
              <a:buNone/>
            </a:pPr>
            <a:r>
              <a:rPr lang="en-GB" dirty="0"/>
              <a:t>CW Networks are planned for:</a:t>
            </a:r>
          </a:p>
          <a:p>
            <a:r>
              <a:rPr lang="en-GB" dirty="0">
                <a:solidFill>
                  <a:srgbClr val="0B02BE"/>
                </a:solidFill>
              </a:rPr>
              <a:t>21 November 2022</a:t>
            </a:r>
          </a:p>
          <a:p>
            <a:r>
              <a:rPr lang="en-GB" dirty="0">
                <a:solidFill>
                  <a:srgbClr val="0B02BE"/>
                </a:solidFill>
              </a:rPr>
              <a:t>27 February 2023</a:t>
            </a:r>
          </a:p>
          <a:p>
            <a:r>
              <a:rPr lang="en-GB" dirty="0">
                <a:solidFill>
                  <a:srgbClr val="0B02BE"/>
                </a:solidFill>
              </a:rPr>
              <a:t>22 May 2023</a:t>
            </a:r>
          </a:p>
          <a:p>
            <a:endParaRPr lang="en-GB" dirty="0">
              <a:solidFill>
                <a:srgbClr val="0B02BE"/>
              </a:solidFill>
            </a:endParaRPr>
          </a:p>
          <a:p>
            <a:pPr marL="0" indent="0">
              <a:buNone/>
            </a:pPr>
            <a:r>
              <a:rPr lang="en-GB" dirty="0">
                <a:solidFill>
                  <a:srgbClr val="7030A0"/>
                </a:solidFill>
              </a:rPr>
              <a:t>What would you like to cover in these sessions?</a:t>
            </a:r>
          </a:p>
        </p:txBody>
      </p:sp>
      <p:pic>
        <p:nvPicPr>
          <p:cNvPr id="4098" name="Picture 2" descr="Dates for your diary – Barcombe Playgroup">
            <a:extLst>
              <a:ext uri="{FF2B5EF4-FFF2-40B4-BE49-F238E27FC236}">
                <a16:creationId xmlns:a16="http://schemas.microsoft.com/office/drawing/2014/main" id="{02141889-101D-41C0-BD31-41C248849D6F}"/>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10910"/>
          <a:stretch/>
        </p:blipFill>
        <p:spPr bwMode="auto">
          <a:xfrm>
            <a:off x="5904650" y="1531925"/>
            <a:ext cx="5098032" cy="4286250"/>
          </a:xfrm>
          <a:prstGeom prst="rect">
            <a:avLst/>
          </a:prstGeom>
          <a:solidFill>
            <a:srgbClr val="FFFFFF"/>
          </a:solidFill>
        </p:spPr>
      </p:pic>
    </p:spTree>
    <p:extLst>
      <p:ext uri="{BB962C8B-B14F-4D97-AF65-F5344CB8AC3E}">
        <p14:creationId xmlns:p14="http://schemas.microsoft.com/office/powerpoint/2010/main" val="2209721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DDB87-0B5B-4571-A81A-B9096B505CFF}"/>
              </a:ext>
            </a:extLst>
          </p:cNvPr>
          <p:cNvSpPr>
            <a:spLocks noGrp="1"/>
          </p:cNvSpPr>
          <p:nvPr>
            <p:ph type="title"/>
          </p:nvPr>
        </p:nvSpPr>
        <p:spPr/>
        <p:txBody>
          <a:bodyPr/>
          <a:lstStyle/>
          <a:p>
            <a:r>
              <a:rPr lang="en-GB" sz="2800" b="1" i="1" dirty="0"/>
              <a:t>Collective Worship Network Spring 2022</a:t>
            </a:r>
            <a:endParaRPr lang="en-GB" sz="2800" dirty="0"/>
          </a:p>
        </p:txBody>
      </p:sp>
      <p:sp>
        <p:nvSpPr>
          <p:cNvPr id="3" name="Content Placeholder 2">
            <a:extLst>
              <a:ext uri="{FF2B5EF4-FFF2-40B4-BE49-F238E27FC236}">
                <a16:creationId xmlns:a16="http://schemas.microsoft.com/office/drawing/2014/main" id="{FF4C4334-595A-456F-AB3C-579D92254A56}"/>
              </a:ext>
            </a:extLst>
          </p:cNvPr>
          <p:cNvSpPr>
            <a:spLocks noGrp="1"/>
          </p:cNvSpPr>
          <p:nvPr>
            <p:ph idx="1"/>
          </p:nvPr>
        </p:nvSpPr>
        <p:spPr/>
        <p:txBody>
          <a:bodyPr/>
          <a:lstStyle/>
          <a:p>
            <a:pPr marL="0" indent="0">
              <a:buNone/>
            </a:pPr>
            <a:r>
              <a:rPr lang="en-GB" dirty="0"/>
              <a:t>Thank you for your time</a:t>
            </a:r>
          </a:p>
          <a:p>
            <a:pPr marL="0" indent="0">
              <a:buNone/>
            </a:pPr>
            <a:endParaRPr lang="en-GB" dirty="0"/>
          </a:p>
          <a:p>
            <a:pPr marL="0" indent="0">
              <a:buNone/>
            </a:pPr>
            <a:r>
              <a:rPr lang="en-GB" dirty="0"/>
              <a:t>Contact:  </a:t>
            </a:r>
            <a:r>
              <a:rPr lang="en-GB" dirty="0">
                <a:hlinkClick r:id="rId3"/>
              </a:rPr>
              <a:t>chris.allen@dioceseofnorwich.org</a:t>
            </a:r>
            <a:r>
              <a:rPr lang="en-GB" dirty="0"/>
              <a:t> </a:t>
            </a:r>
          </a:p>
          <a:p>
            <a:pPr marL="0" indent="0">
              <a:buNone/>
            </a:pPr>
            <a:r>
              <a:rPr lang="en-GB" dirty="0"/>
              <a:t>Twitter: </a:t>
            </a:r>
            <a:r>
              <a:rPr lang="en-GB" dirty="0" err="1"/>
              <a:t>ChrislindyJ</a:t>
            </a:r>
            <a:endParaRPr lang="en-GB" dirty="0"/>
          </a:p>
          <a:p>
            <a:pPr marL="0" indent="0">
              <a:buNone/>
            </a:pPr>
            <a:endParaRPr lang="en-GB" dirty="0"/>
          </a:p>
          <a:p>
            <a:pPr marL="0" indent="0">
              <a:buNone/>
            </a:pPr>
            <a:r>
              <a:rPr lang="en-GB" dirty="0"/>
              <a:t>Evaluation link to be sent out by Holly Davy.</a:t>
            </a:r>
          </a:p>
          <a:p>
            <a:endParaRPr lang="en-GB" dirty="0"/>
          </a:p>
        </p:txBody>
      </p:sp>
      <p:pic>
        <p:nvPicPr>
          <p:cNvPr id="4" name="Picture 3">
            <a:extLst>
              <a:ext uri="{FF2B5EF4-FFF2-40B4-BE49-F238E27FC236}">
                <a16:creationId xmlns:a16="http://schemas.microsoft.com/office/drawing/2014/main" id="{7719DE06-A8FA-4F9D-BEE6-5AEADED0C1D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803804" y="4974629"/>
            <a:ext cx="1455420" cy="1303020"/>
          </a:xfrm>
          <a:prstGeom prst="rect">
            <a:avLst/>
          </a:prstGeom>
          <a:noFill/>
          <a:ln>
            <a:noFill/>
          </a:ln>
        </p:spPr>
      </p:pic>
    </p:spTree>
    <p:extLst>
      <p:ext uri="{BB962C8B-B14F-4D97-AF65-F5344CB8AC3E}">
        <p14:creationId xmlns:p14="http://schemas.microsoft.com/office/powerpoint/2010/main" val="4170988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1A6E-76F7-4EE4-B6A1-463BCAB64790}"/>
              </a:ext>
            </a:extLst>
          </p:cNvPr>
          <p:cNvSpPr>
            <a:spLocks noGrp="1"/>
          </p:cNvSpPr>
          <p:nvPr>
            <p:ph type="title"/>
          </p:nvPr>
        </p:nvSpPr>
        <p:spPr>
          <a:xfrm>
            <a:off x="590193" y="260350"/>
            <a:ext cx="8493531" cy="798970"/>
          </a:xfrm>
        </p:spPr>
        <p:txBody>
          <a:bodyPr wrap="square" anchor="b">
            <a:normAutofit/>
          </a:bodyPr>
          <a:lstStyle/>
          <a:p>
            <a:r>
              <a:rPr lang="en-GB" sz="2800" b="1" i="1" dirty="0"/>
              <a:t>Collective Worship Network Spring 2022</a:t>
            </a:r>
            <a:endParaRPr lang="en-GB" sz="2800" dirty="0"/>
          </a:p>
        </p:txBody>
      </p:sp>
      <p:sp>
        <p:nvSpPr>
          <p:cNvPr id="3" name="Content Placeholder 2">
            <a:extLst>
              <a:ext uri="{FF2B5EF4-FFF2-40B4-BE49-F238E27FC236}">
                <a16:creationId xmlns:a16="http://schemas.microsoft.com/office/drawing/2014/main" id="{DC550AB4-B15A-413D-ABF2-B71C01A06D52}"/>
              </a:ext>
            </a:extLst>
          </p:cNvPr>
          <p:cNvSpPr>
            <a:spLocks noGrp="1"/>
          </p:cNvSpPr>
          <p:nvPr>
            <p:ph sz="half" idx="1"/>
          </p:nvPr>
        </p:nvSpPr>
        <p:spPr>
          <a:xfrm>
            <a:off x="614240" y="1531925"/>
            <a:ext cx="7389364" cy="4286250"/>
          </a:xfrm>
        </p:spPr>
        <p:txBody>
          <a:bodyPr wrap="square" anchor="t">
            <a:normAutofit fontScale="55000" lnSpcReduction="20000"/>
          </a:bodyPr>
          <a:lstStyle/>
          <a:p>
            <a:pPr marL="0" indent="0">
              <a:buNone/>
            </a:pPr>
            <a:r>
              <a:rPr lang="en-GB" b="1" u="sng" dirty="0"/>
              <a:t>What we hope to do each meeting:</a:t>
            </a:r>
            <a:endParaRPr lang="en-GB" sz="2400" b="1" u="sng" dirty="0"/>
          </a:p>
          <a:p>
            <a:pPr lvl="0"/>
            <a:r>
              <a:rPr lang="en-GB" dirty="0"/>
              <a:t>sharing of good practice</a:t>
            </a:r>
            <a:endParaRPr lang="en-GB" sz="2400" dirty="0"/>
          </a:p>
          <a:p>
            <a:pPr lvl="0"/>
            <a:r>
              <a:rPr lang="en-GB" dirty="0"/>
              <a:t>discussion of ideas and issues</a:t>
            </a:r>
            <a:endParaRPr lang="en-GB" sz="2400" dirty="0"/>
          </a:p>
          <a:p>
            <a:pPr lvl="0"/>
            <a:r>
              <a:rPr lang="en-GB" dirty="0"/>
              <a:t>resource updates</a:t>
            </a:r>
            <a:endParaRPr lang="en-GB" sz="2400" dirty="0"/>
          </a:p>
          <a:p>
            <a:pPr lvl="0"/>
            <a:r>
              <a:rPr lang="en-GB" dirty="0"/>
              <a:t>the opportunity to network with other Collective Worship Leads</a:t>
            </a:r>
            <a:endParaRPr lang="en-GB" sz="2400" dirty="0"/>
          </a:p>
          <a:p>
            <a:pPr marL="0" indent="0">
              <a:buNone/>
            </a:pPr>
            <a:r>
              <a:rPr lang="en-GB" dirty="0"/>
              <a:t> </a:t>
            </a:r>
            <a:endParaRPr lang="en-GB" sz="2400" dirty="0"/>
          </a:p>
          <a:p>
            <a:pPr marL="0" indent="0">
              <a:buNone/>
            </a:pPr>
            <a:r>
              <a:rPr lang="en-GB" b="1" u="sng" dirty="0"/>
              <a:t>Focus for Spring’s network meeting:</a:t>
            </a:r>
            <a:endParaRPr lang="en-GB" sz="2400" b="1" dirty="0"/>
          </a:p>
          <a:p>
            <a:pPr marL="0" indent="0">
              <a:buNone/>
            </a:pPr>
            <a:r>
              <a:rPr lang="en-GB" dirty="0"/>
              <a:t> </a:t>
            </a:r>
            <a:endParaRPr lang="en-GB" sz="2400" dirty="0"/>
          </a:p>
          <a:p>
            <a:pPr lvl="0"/>
            <a:r>
              <a:rPr lang="en-GB" dirty="0"/>
              <a:t>Feedback on the use of the Church of England resources related to the death of HM Queen Elizabeth II</a:t>
            </a:r>
            <a:endParaRPr lang="en-GB" sz="2400" dirty="0"/>
          </a:p>
          <a:p>
            <a:pPr marL="0" indent="0">
              <a:buNone/>
            </a:pPr>
            <a:r>
              <a:rPr lang="en-GB" dirty="0"/>
              <a:t> </a:t>
            </a:r>
            <a:endParaRPr lang="en-GB" sz="2400" dirty="0"/>
          </a:p>
          <a:p>
            <a:pPr lvl="0"/>
            <a:r>
              <a:rPr lang="en-GB" dirty="0"/>
              <a:t>SIAMS – Strand 6: What is SIAMS looking for?  How do we show this?</a:t>
            </a:r>
            <a:endParaRPr lang="en-GB" sz="2400" dirty="0"/>
          </a:p>
          <a:p>
            <a:endParaRPr lang="en-GB" sz="2400" dirty="0"/>
          </a:p>
          <a:p>
            <a:pPr lvl="0"/>
            <a:r>
              <a:rPr lang="en-GB" dirty="0"/>
              <a:t>Possible prayer and reflection project for schools 2022-23 / working group for Racial Justice Project 2022-23</a:t>
            </a:r>
            <a:endParaRPr lang="en-GB" sz="2400" dirty="0"/>
          </a:p>
          <a:p>
            <a:pPr marL="0" indent="0">
              <a:buNone/>
            </a:pPr>
            <a:endParaRPr lang="en-GB" sz="2400" dirty="0"/>
          </a:p>
          <a:p>
            <a:pPr lvl="0"/>
            <a:r>
              <a:rPr lang="en-GB" dirty="0"/>
              <a:t>CW resources for Harvest / Remembrance / Advent 2022</a:t>
            </a:r>
            <a:endParaRPr lang="en-GB" sz="2400" dirty="0"/>
          </a:p>
          <a:p>
            <a:pPr>
              <a:lnSpc>
                <a:spcPct val="90000"/>
              </a:lnSpc>
            </a:pPr>
            <a:endParaRPr lang="en-GB" sz="1500" dirty="0"/>
          </a:p>
        </p:txBody>
      </p:sp>
      <p:pic>
        <p:nvPicPr>
          <p:cNvPr id="4" name="Picture 2" descr="take a look - Angela Brooks">
            <a:extLst>
              <a:ext uri="{FF2B5EF4-FFF2-40B4-BE49-F238E27FC236}">
                <a16:creationId xmlns:a16="http://schemas.microsoft.com/office/drawing/2014/main" id="{F54B757A-D513-4F90-BDFF-94739B807B1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87580" y="1531925"/>
            <a:ext cx="3523252" cy="4286250"/>
          </a:xfrm>
          <a:prstGeom prst="rect">
            <a:avLst/>
          </a:prstGeom>
          <a:noFill/>
        </p:spPr>
      </p:pic>
    </p:spTree>
    <p:extLst>
      <p:ext uri="{BB962C8B-B14F-4D97-AF65-F5344CB8AC3E}">
        <p14:creationId xmlns:p14="http://schemas.microsoft.com/office/powerpoint/2010/main" val="74646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fade">
                                      <p:cBhvr>
                                        <p:cTn id="84" dur="1000"/>
                                        <p:tgtEl>
                                          <p:spTgt spid="3">
                                            <p:txEl>
                                              <p:pRg st="12" end="12"/>
                                            </p:txEl>
                                          </p:spTgt>
                                        </p:tgtEl>
                                      </p:cBhvr>
                                    </p:animEffect>
                                    <p:anim calcmode="lin" valueType="num">
                                      <p:cBhvr>
                                        <p:cTn id="8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Effect transition="in" filter="fade">
                                      <p:cBhvr>
                                        <p:cTn id="91" dur="1000"/>
                                        <p:tgtEl>
                                          <p:spTgt spid="3">
                                            <p:txEl>
                                              <p:pRg st="14" end="14"/>
                                            </p:txEl>
                                          </p:spTgt>
                                        </p:tgtEl>
                                      </p:cBhvr>
                                    </p:animEffect>
                                    <p:anim calcmode="lin" valueType="num">
                                      <p:cBhvr>
                                        <p:cTn id="9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648A-AD7A-498E-8FE3-8E0E28A94062}"/>
              </a:ext>
            </a:extLst>
          </p:cNvPr>
          <p:cNvSpPr>
            <a:spLocks noGrp="1"/>
          </p:cNvSpPr>
          <p:nvPr>
            <p:ph type="title"/>
          </p:nvPr>
        </p:nvSpPr>
        <p:spPr>
          <a:xfrm>
            <a:off x="590193" y="260350"/>
            <a:ext cx="8493531" cy="798970"/>
          </a:xfrm>
        </p:spPr>
        <p:txBody>
          <a:bodyPr wrap="square" anchor="b">
            <a:normAutofit/>
          </a:bodyPr>
          <a:lstStyle/>
          <a:p>
            <a:pPr>
              <a:lnSpc>
                <a:spcPct val="90000"/>
              </a:lnSpc>
            </a:pPr>
            <a:r>
              <a:rPr lang="en-GB" sz="3100" b="1" i="1" dirty="0"/>
              <a:t>Collective Worship Network Spring 2022</a:t>
            </a:r>
            <a:endParaRPr lang="en-GB" sz="3100" dirty="0"/>
          </a:p>
        </p:txBody>
      </p:sp>
      <p:sp>
        <p:nvSpPr>
          <p:cNvPr id="2055" name="Content Placeholder 2">
            <a:extLst>
              <a:ext uri="{FF2B5EF4-FFF2-40B4-BE49-F238E27FC236}">
                <a16:creationId xmlns:a16="http://schemas.microsoft.com/office/drawing/2014/main" id="{BFFCC298-B2F0-08FF-CEA5-7D915C884A0A}"/>
              </a:ext>
            </a:extLst>
          </p:cNvPr>
          <p:cNvSpPr>
            <a:spLocks noGrp="1"/>
          </p:cNvSpPr>
          <p:nvPr>
            <p:ph sz="half" idx="1"/>
          </p:nvPr>
        </p:nvSpPr>
        <p:spPr>
          <a:xfrm>
            <a:off x="614240" y="1531925"/>
            <a:ext cx="2636836" cy="4286250"/>
          </a:xfrm>
        </p:spPr>
        <p:txBody>
          <a:bodyPr/>
          <a:lstStyle/>
          <a:p>
            <a:pPr marL="0" indent="0">
              <a:buNone/>
            </a:pPr>
            <a:r>
              <a:rPr lang="en-US" dirty="0"/>
              <a:t>Feedback on the resources and time in school dealing with HM Queen Elizabeth II death.</a:t>
            </a:r>
          </a:p>
        </p:txBody>
      </p:sp>
      <p:pic>
        <p:nvPicPr>
          <p:cNvPr id="2050" name="Picture 2" descr="BBC World News - The State Funeral of HM Queen Elizabeth II">
            <a:extLst>
              <a:ext uri="{FF2B5EF4-FFF2-40B4-BE49-F238E27FC236}">
                <a16:creationId xmlns:a16="http://schemas.microsoft.com/office/drawing/2014/main" id="{C80B8FD4-FC2F-4EA3-88FF-51FB7450900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3827140" y="1531925"/>
            <a:ext cx="7272490" cy="4090776"/>
          </a:xfrm>
          <a:prstGeom prst="rect">
            <a:avLst/>
          </a:prstGeom>
          <a:solidFill>
            <a:srgbClr val="FFFFFF"/>
          </a:solidFill>
        </p:spPr>
      </p:pic>
    </p:spTree>
    <p:extLst>
      <p:ext uri="{BB962C8B-B14F-4D97-AF65-F5344CB8AC3E}">
        <p14:creationId xmlns:p14="http://schemas.microsoft.com/office/powerpoint/2010/main" val="6926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85FA-BCC0-4F7D-8F0B-FCB909BB3560}"/>
              </a:ext>
            </a:extLst>
          </p:cNvPr>
          <p:cNvSpPr>
            <a:spLocks noGrp="1"/>
          </p:cNvSpPr>
          <p:nvPr>
            <p:ph type="title"/>
          </p:nvPr>
        </p:nvSpPr>
        <p:spPr/>
        <p:txBody>
          <a:bodyPr/>
          <a:lstStyle/>
          <a:p>
            <a:r>
              <a:rPr lang="en-GB" sz="2800" b="1" i="1" dirty="0"/>
              <a:t>Collective Worship Network Spring 2022</a:t>
            </a:r>
            <a:endParaRPr lang="en-GB" sz="2800" dirty="0"/>
          </a:p>
        </p:txBody>
      </p:sp>
      <p:sp>
        <p:nvSpPr>
          <p:cNvPr id="3" name="Content Placeholder 2">
            <a:extLst>
              <a:ext uri="{FF2B5EF4-FFF2-40B4-BE49-F238E27FC236}">
                <a16:creationId xmlns:a16="http://schemas.microsoft.com/office/drawing/2014/main" id="{B06C40C0-4249-4BBF-90A1-75835ECC0FF0}"/>
              </a:ext>
            </a:extLst>
          </p:cNvPr>
          <p:cNvSpPr>
            <a:spLocks noGrp="1"/>
          </p:cNvSpPr>
          <p:nvPr>
            <p:ph idx="1"/>
          </p:nvPr>
        </p:nvSpPr>
        <p:spPr/>
        <p:txBody>
          <a:bodyPr/>
          <a:lstStyle/>
          <a:p>
            <a:pPr marL="0" indent="0">
              <a:buNone/>
            </a:pPr>
            <a:r>
              <a:rPr lang="en-GB" dirty="0"/>
              <a:t>SIAMS Strand 6 – Impact of Collective Worship</a:t>
            </a:r>
          </a:p>
          <a:p>
            <a:pPr marL="0" indent="0">
              <a:buNone/>
            </a:pPr>
            <a:endParaRPr lang="en-GB" dirty="0"/>
          </a:p>
          <a:p>
            <a:r>
              <a:rPr lang="en-GB" dirty="0"/>
              <a:t>What are inspectors </a:t>
            </a:r>
            <a:r>
              <a:rPr lang="en-GB" i="1" dirty="0"/>
              <a:t>actually </a:t>
            </a:r>
            <a:r>
              <a:rPr lang="en-GB" dirty="0"/>
              <a:t>looking at?</a:t>
            </a:r>
          </a:p>
          <a:p>
            <a:endParaRPr lang="en-GB" dirty="0"/>
          </a:p>
          <a:p>
            <a:r>
              <a:rPr lang="en-GB" dirty="0"/>
              <a:t>What might monitoring impact activities look like in school?</a:t>
            </a:r>
          </a:p>
          <a:p>
            <a:pPr marL="0" indent="0">
              <a:buNone/>
            </a:pPr>
            <a:endParaRPr lang="en-GB" dirty="0"/>
          </a:p>
        </p:txBody>
      </p:sp>
    </p:spTree>
    <p:extLst>
      <p:ext uri="{BB962C8B-B14F-4D97-AF65-F5344CB8AC3E}">
        <p14:creationId xmlns:p14="http://schemas.microsoft.com/office/powerpoint/2010/main" val="3735731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3EE9C-D4CC-453D-8787-A78B87B60D70}"/>
              </a:ext>
            </a:extLst>
          </p:cNvPr>
          <p:cNvSpPr>
            <a:spLocks noGrp="1"/>
          </p:cNvSpPr>
          <p:nvPr>
            <p:ph type="title"/>
          </p:nvPr>
        </p:nvSpPr>
        <p:spPr/>
        <p:txBody>
          <a:bodyPr/>
          <a:lstStyle/>
          <a:p>
            <a:r>
              <a:rPr lang="en-GB" sz="2800" b="1" i="1" dirty="0"/>
              <a:t>Collective Worship Network Spring 2022</a:t>
            </a:r>
            <a:endParaRPr lang="en-GB" sz="2800" dirty="0"/>
          </a:p>
        </p:txBody>
      </p:sp>
      <p:sp>
        <p:nvSpPr>
          <p:cNvPr id="3" name="Content Placeholder 2">
            <a:extLst>
              <a:ext uri="{FF2B5EF4-FFF2-40B4-BE49-F238E27FC236}">
                <a16:creationId xmlns:a16="http://schemas.microsoft.com/office/drawing/2014/main" id="{43613C4E-B37B-46EF-B7FF-3C6981B7CCDF}"/>
              </a:ext>
            </a:extLst>
          </p:cNvPr>
          <p:cNvSpPr>
            <a:spLocks noGrp="1"/>
          </p:cNvSpPr>
          <p:nvPr>
            <p:ph sz="half" idx="1"/>
          </p:nvPr>
        </p:nvSpPr>
        <p:spPr>
          <a:xfrm>
            <a:off x="614240" y="1531925"/>
            <a:ext cx="3500932" cy="4286250"/>
          </a:xfrm>
        </p:spPr>
        <p:txBody>
          <a:bodyPr/>
          <a:lstStyle/>
          <a:p>
            <a:pPr marL="0" indent="0">
              <a:buNone/>
            </a:pPr>
            <a:r>
              <a:rPr lang="en-GB" dirty="0"/>
              <a:t>What does the SIAMS schedule say?</a:t>
            </a:r>
          </a:p>
          <a:p>
            <a:pPr marL="0" indent="0">
              <a:buNone/>
            </a:pPr>
            <a:endParaRPr lang="en-GB" dirty="0"/>
          </a:p>
        </p:txBody>
      </p:sp>
      <p:sp>
        <p:nvSpPr>
          <p:cNvPr id="6" name="Content Placeholder 5">
            <a:extLst>
              <a:ext uri="{FF2B5EF4-FFF2-40B4-BE49-F238E27FC236}">
                <a16:creationId xmlns:a16="http://schemas.microsoft.com/office/drawing/2014/main" id="{A8947BD9-9F3D-4962-81BE-4E379328F401}"/>
              </a:ext>
            </a:extLst>
          </p:cNvPr>
          <p:cNvSpPr>
            <a:spLocks noGrp="1"/>
          </p:cNvSpPr>
          <p:nvPr>
            <p:ph sz="half" idx="2"/>
          </p:nvPr>
        </p:nvSpPr>
        <p:spPr>
          <a:xfrm>
            <a:off x="4163380" y="1531925"/>
            <a:ext cx="7080584" cy="4286250"/>
          </a:xfrm>
        </p:spPr>
        <p:txBody>
          <a:bodyPr/>
          <a:lstStyle/>
          <a:p>
            <a:pPr marL="0" indent="0">
              <a:buNone/>
            </a:pPr>
            <a:r>
              <a:rPr lang="en-GB" sz="1400" b="1" dirty="0"/>
              <a:t>IN THIS STRAND THE FOLLOWING MUST BE EXPLORED: </a:t>
            </a:r>
          </a:p>
          <a:p>
            <a:pPr marL="0" indent="0">
              <a:buNone/>
            </a:pPr>
            <a:r>
              <a:rPr lang="en-GB" sz="1400" b="1" dirty="0"/>
              <a:t>• The ways in which collective worship is an expression of the school’s Christian vision. </a:t>
            </a:r>
          </a:p>
          <a:p>
            <a:pPr marL="0" indent="0">
              <a:buNone/>
            </a:pPr>
            <a:endParaRPr lang="en-GB" sz="800" dirty="0"/>
          </a:p>
          <a:p>
            <a:pPr marL="0" indent="0">
              <a:buNone/>
            </a:pPr>
            <a:r>
              <a:rPr lang="en-GB" sz="1400" i="1" dirty="0"/>
              <a:t>In developing collective worship that is inclusive, invitational, and inspiring, the school community needs to evaluate the extent to which worship: </a:t>
            </a:r>
          </a:p>
          <a:p>
            <a:pPr>
              <a:buAutoNum type="alphaLcParenR"/>
            </a:pPr>
            <a:r>
              <a:rPr lang="en-GB" sz="1400" dirty="0"/>
              <a:t>Offers the opportunity, without compulsion, to all pupils and adults to grow spiritually through experiences of prayer, stillness, worship, and reflection whether they are engaged in learning in school or at home. </a:t>
            </a:r>
          </a:p>
          <a:p>
            <a:pPr>
              <a:buAutoNum type="alphaLcParenR"/>
            </a:pPr>
            <a:r>
              <a:rPr lang="en-GB" sz="1400" dirty="0"/>
              <a:t>Enables all pupils and adults to appreciate that Christians worship in different ways, for example using music, silence, story, prayer, reflection, the varied liturgical and other traditions of Anglican/Methodist worship, festivals and, where appropriate, the Eucharist. </a:t>
            </a:r>
          </a:p>
          <a:p>
            <a:pPr>
              <a:buAutoNum type="alphaLcParenR"/>
            </a:pPr>
            <a:r>
              <a:rPr lang="en-GB" sz="1400" dirty="0"/>
              <a:t>Helps pupils and adults to appreciate the relevance of faith in today’s world, to encounter the teachings of Jesus and the Bible and to develop their understanding of the Christian belief in the trinitarian nature of God and its language. </a:t>
            </a:r>
          </a:p>
          <a:p>
            <a:pPr>
              <a:buAutoNum type="alphaLcParenR"/>
            </a:pPr>
            <a:r>
              <a:rPr lang="en-GB" sz="1400" dirty="0"/>
              <a:t>Enables pupils as well as adults to engage in the planning, leading and evaluation of collective worship in ways that lead to improving practice. Leaders of worship, including clergy, have access to regular training. </a:t>
            </a:r>
          </a:p>
          <a:p>
            <a:pPr>
              <a:buAutoNum type="alphaLcParenR"/>
            </a:pPr>
            <a:r>
              <a:rPr lang="en-GB" sz="1400" dirty="0"/>
              <a:t>Encourages local church community partnerships to support the school effectively in developing its provision for collective worship.</a:t>
            </a:r>
          </a:p>
        </p:txBody>
      </p:sp>
      <p:pic>
        <p:nvPicPr>
          <p:cNvPr id="5" name="Picture 4">
            <a:extLst>
              <a:ext uri="{FF2B5EF4-FFF2-40B4-BE49-F238E27FC236}">
                <a16:creationId xmlns:a16="http://schemas.microsoft.com/office/drawing/2014/main" id="{BE2B22A7-56F6-45E9-B624-C4F0B7D3A252}"/>
              </a:ext>
            </a:extLst>
          </p:cNvPr>
          <p:cNvPicPr>
            <a:picLocks noChangeAspect="1"/>
          </p:cNvPicPr>
          <p:nvPr/>
        </p:nvPicPr>
        <p:blipFill>
          <a:blip r:embed="rId3"/>
          <a:stretch>
            <a:fillRect/>
          </a:stretch>
        </p:blipFill>
        <p:spPr>
          <a:xfrm>
            <a:off x="638344" y="2886397"/>
            <a:ext cx="3500932" cy="896239"/>
          </a:xfrm>
          <a:prstGeom prst="rect">
            <a:avLst/>
          </a:prstGeom>
        </p:spPr>
      </p:pic>
    </p:spTree>
    <p:extLst>
      <p:ext uri="{BB962C8B-B14F-4D97-AF65-F5344CB8AC3E}">
        <p14:creationId xmlns:p14="http://schemas.microsoft.com/office/powerpoint/2010/main" val="221717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1BCA3-4024-43A6-AC73-90123510DAF7}"/>
              </a:ext>
            </a:extLst>
          </p:cNvPr>
          <p:cNvSpPr>
            <a:spLocks noGrp="1"/>
          </p:cNvSpPr>
          <p:nvPr>
            <p:ph type="title"/>
          </p:nvPr>
        </p:nvSpPr>
        <p:spPr/>
        <p:txBody>
          <a:bodyPr/>
          <a:lstStyle/>
          <a:p>
            <a:r>
              <a:rPr lang="en-GB" sz="2800" b="1" i="1" dirty="0"/>
              <a:t>Collective Worship Network Spring 2022</a:t>
            </a:r>
            <a:endParaRPr lang="en-GB" sz="2800" dirty="0"/>
          </a:p>
        </p:txBody>
      </p:sp>
      <p:sp>
        <p:nvSpPr>
          <p:cNvPr id="3" name="Content Placeholder 2">
            <a:extLst>
              <a:ext uri="{FF2B5EF4-FFF2-40B4-BE49-F238E27FC236}">
                <a16:creationId xmlns:a16="http://schemas.microsoft.com/office/drawing/2014/main" id="{FC95DCD0-7E5B-40BA-9C00-43F5A4EB9DB3}"/>
              </a:ext>
            </a:extLst>
          </p:cNvPr>
          <p:cNvSpPr>
            <a:spLocks noGrp="1"/>
          </p:cNvSpPr>
          <p:nvPr>
            <p:ph idx="1"/>
          </p:nvPr>
        </p:nvSpPr>
        <p:spPr/>
        <p:txBody>
          <a:bodyPr/>
          <a:lstStyle/>
          <a:p>
            <a:r>
              <a:rPr lang="en-GB" sz="1800" dirty="0"/>
              <a:t>In what ways is collective worship planned to have an impact upon pupils’ lives? </a:t>
            </a:r>
          </a:p>
          <a:p>
            <a:r>
              <a:rPr lang="en-GB" sz="1800" dirty="0"/>
              <a:t>How effective is it in this intention? </a:t>
            </a:r>
          </a:p>
          <a:p>
            <a:r>
              <a:rPr lang="en-GB" sz="1800" dirty="0"/>
              <a:t>How are pupils involved in being engaged and participating /contributing, leading and evaluating collective worship? </a:t>
            </a:r>
          </a:p>
          <a:p>
            <a:r>
              <a:rPr lang="en-GB" sz="1800" dirty="0"/>
              <a:t>What impact does this have upon them?</a:t>
            </a:r>
          </a:p>
          <a:p>
            <a:r>
              <a:rPr lang="en-GB" sz="1800" dirty="0"/>
              <a:t>How did the school deliver worship to fulfil statutory requirements during the pandemic? </a:t>
            </a:r>
          </a:p>
          <a:p>
            <a:r>
              <a:rPr lang="en-GB" sz="1800" dirty="0"/>
              <a:t>How effectively did the school respond to the challenges placed upon the delivery of collective worship during the pandemic? </a:t>
            </a:r>
          </a:p>
          <a:p>
            <a:r>
              <a:rPr lang="en-GB" sz="1800" dirty="0"/>
              <a:t>During the pandemic, how effective was the school in offering the opportunities for pupils and adults to grow spiritually through experiences of prayer, stillness and reflection? LOE How far the school ensures that collective worship is an expression of the school’s Christian vision </a:t>
            </a:r>
          </a:p>
          <a:p>
            <a:r>
              <a:rPr lang="en-GB" sz="1800" dirty="0"/>
              <a:t>How does the school actively ensure that collective worship is an outward manifestation of the vision? </a:t>
            </a:r>
          </a:p>
          <a:p>
            <a:r>
              <a:rPr lang="en-GB" sz="1800" dirty="0"/>
              <a:t>How does the school ensure collective worship is invitational, inclusive, and inspiring – what does this mean to the school?</a:t>
            </a:r>
          </a:p>
        </p:txBody>
      </p:sp>
    </p:spTree>
    <p:extLst>
      <p:ext uri="{BB962C8B-B14F-4D97-AF65-F5344CB8AC3E}">
        <p14:creationId xmlns:p14="http://schemas.microsoft.com/office/powerpoint/2010/main" val="99254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22DB-3356-48E8-9A28-F06859753907}"/>
              </a:ext>
            </a:extLst>
          </p:cNvPr>
          <p:cNvSpPr>
            <a:spLocks noGrp="1"/>
          </p:cNvSpPr>
          <p:nvPr>
            <p:ph type="title"/>
          </p:nvPr>
        </p:nvSpPr>
        <p:spPr>
          <a:xfrm>
            <a:off x="590193" y="260350"/>
            <a:ext cx="8493531" cy="798970"/>
          </a:xfrm>
        </p:spPr>
        <p:txBody>
          <a:bodyPr wrap="square" anchor="b">
            <a:normAutofit/>
          </a:bodyPr>
          <a:lstStyle/>
          <a:p>
            <a:pPr>
              <a:lnSpc>
                <a:spcPct val="90000"/>
              </a:lnSpc>
            </a:pPr>
            <a:r>
              <a:rPr lang="en-GB" sz="3100" b="1" i="1" dirty="0"/>
              <a:t>Collective Worship Network Spring 2022</a:t>
            </a:r>
            <a:endParaRPr lang="en-GB" sz="3100" dirty="0"/>
          </a:p>
        </p:txBody>
      </p:sp>
      <p:sp>
        <p:nvSpPr>
          <p:cNvPr id="3" name="Content Placeholder 2">
            <a:extLst>
              <a:ext uri="{FF2B5EF4-FFF2-40B4-BE49-F238E27FC236}">
                <a16:creationId xmlns:a16="http://schemas.microsoft.com/office/drawing/2014/main" id="{C1D22BAD-4ACD-4639-8D8A-0D49124153ED}"/>
              </a:ext>
            </a:extLst>
          </p:cNvPr>
          <p:cNvSpPr>
            <a:spLocks noGrp="1"/>
          </p:cNvSpPr>
          <p:nvPr>
            <p:ph sz="half" idx="1"/>
          </p:nvPr>
        </p:nvSpPr>
        <p:spPr>
          <a:xfrm>
            <a:off x="614240" y="1531925"/>
            <a:ext cx="5098032" cy="4286250"/>
          </a:xfrm>
        </p:spPr>
        <p:txBody>
          <a:bodyPr wrap="square" anchor="t">
            <a:normAutofit/>
          </a:bodyPr>
          <a:lstStyle/>
          <a:p>
            <a:pPr marL="0" indent="0">
              <a:buNone/>
            </a:pPr>
            <a:r>
              <a:rPr lang="en-GB" dirty="0"/>
              <a:t>What might monitoring impact activities look like in school?</a:t>
            </a:r>
          </a:p>
          <a:p>
            <a:pPr marL="0" indent="0">
              <a:buNone/>
            </a:pPr>
            <a:endParaRPr lang="en-GB" dirty="0"/>
          </a:p>
          <a:p>
            <a:pPr marL="0" indent="0">
              <a:buNone/>
            </a:pPr>
            <a:endParaRPr lang="en-GB" dirty="0"/>
          </a:p>
        </p:txBody>
      </p:sp>
      <p:pic>
        <p:nvPicPr>
          <p:cNvPr id="6" name="Content Placeholder 5">
            <a:extLst>
              <a:ext uri="{FF2B5EF4-FFF2-40B4-BE49-F238E27FC236}">
                <a16:creationId xmlns:a16="http://schemas.microsoft.com/office/drawing/2014/main" id="{9A71D6F8-1AA9-4836-907A-3484F964470E}"/>
              </a:ext>
            </a:extLst>
          </p:cNvPr>
          <p:cNvPicPr>
            <a:picLocks noGrp="1" noChangeAspect="1"/>
          </p:cNvPicPr>
          <p:nvPr>
            <p:ph sz="half" idx="2"/>
          </p:nvPr>
        </p:nvPicPr>
        <p:blipFill>
          <a:blip r:embed="rId3"/>
          <a:stretch>
            <a:fillRect/>
          </a:stretch>
        </p:blipFill>
        <p:spPr>
          <a:xfrm>
            <a:off x="5904650" y="1666404"/>
            <a:ext cx="5098032" cy="4017292"/>
          </a:xfrm>
          <a:noFill/>
        </p:spPr>
      </p:pic>
    </p:spTree>
    <p:extLst>
      <p:ext uri="{BB962C8B-B14F-4D97-AF65-F5344CB8AC3E}">
        <p14:creationId xmlns:p14="http://schemas.microsoft.com/office/powerpoint/2010/main" val="97883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0150B9-68B1-4254-BF9D-0CBFE83DD182}"/>
              </a:ext>
            </a:extLst>
          </p:cNvPr>
          <p:cNvSpPr>
            <a:spLocks noGrp="1"/>
          </p:cNvSpPr>
          <p:nvPr>
            <p:ph type="title"/>
          </p:nvPr>
        </p:nvSpPr>
        <p:spPr/>
        <p:txBody>
          <a:bodyPr/>
          <a:lstStyle/>
          <a:p>
            <a:r>
              <a:rPr lang="en-GB" sz="2800" b="1" i="1" dirty="0"/>
              <a:t>Collective Worship Network Spring 2022</a:t>
            </a:r>
            <a:endParaRPr lang="en-GB" sz="2800" dirty="0"/>
          </a:p>
        </p:txBody>
      </p:sp>
      <p:sp>
        <p:nvSpPr>
          <p:cNvPr id="6" name="Content Placeholder 5">
            <a:extLst>
              <a:ext uri="{FF2B5EF4-FFF2-40B4-BE49-F238E27FC236}">
                <a16:creationId xmlns:a16="http://schemas.microsoft.com/office/drawing/2014/main" id="{0E2C0DAC-67AD-4B07-A841-BC7787CE48D5}"/>
              </a:ext>
            </a:extLst>
          </p:cNvPr>
          <p:cNvSpPr>
            <a:spLocks noGrp="1"/>
          </p:cNvSpPr>
          <p:nvPr>
            <p:ph idx="1"/>
          </p:nvPr>
        </p:nvSpPr>
        <p:spPr/>
        <p:txBody>
          <a:bodyPr/>
          <a:lstStyle/>
          <a:p>
            <a:pPr marL="0" indent="0">
              <a:lnSpc>
                <a:spcPct val="115000"/>
              </a:lnSpc>
              <a:spcAft>
                <a:spcPts val="1000"/>
              </a:spcAft>
              <a:buNone/>
            </a:pPr>
            <a:r>
              <a:rPr lang="en-GB" sz="1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Share an example of good practice or a resource you have used recently in Collective Worship – it could be how you have adapted your plans to meet the needs of the recent national events, or a story or new song resource.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descr="Best &amp; Most Popular Forums, Message Boards &amp; Online Communities – Top 30">
            <a:extLst>
              <a:ext uri="{FF2B5EF4-FFF2-40B4-BE49-F238E27FC236}">
                <a16:creationId xmlns:a16="http://schemas.microsoft.com/office/drawing/2014/main" id="{19014DAA-A662-43E1-A11C-21B97D099A77}"/>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2303993" y="3463495"/>
            <a:ext cx="6934726" cy="302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728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648A-AD7A-498E-8FE3-8E0E28A94062}"/>
              </a:ext>
            </a:extLst>
          </p:cNvPr>
          <p:cNvSpPr>
            <a:spLocks noGrp="1"/>
          </p:cNvSpPr>
          <p:nvPr>
            <p:ph type="title"/>
          </p:nvPr>
        </p:nvSpPr>
        <p:spPr/>
        <p:txBody>
          <a:bodyPr/>
          <a:lstStyle/>
          <a:p>
            <a:r>
              <a:rPr lang="en-GB" sz="2800" b="1" i="1" dirty="0"/>
              <a:t>Collective Worship Network Spring 2022</a:t>
            </a:r>
            <a:endParaRPr lang="en-GB" sz="2800" dirty="0"/>
          </a:p>
        </p:txBody>
      </p:sp>
      <p:sp>
        <p:nvSpPr>
          <p:cNvPr id="3" name="Content Placeholder 2">
            <a:extLst>
              <a:ext uri="{FF2B5EF4-FFF2-40B4-BE49-F238E27FC236}">
                <a16:creationId xmlns:a16="http://schemas.microsoft.com/office/drawing/2014/main" id="{92F6F81A-5187-451F-B11E-1ACB17312DA2}"/>
              </a:ext>
            </a:extLst>
          </p:cNvPr>
          <p:cNvSpPr>
            <a:spLocks noGrp="1"/>
          </p:cNvSpPr>
          <p:nvPr>
            <p:ph sz="half" idx="1"/>
          </p:nvPr>
        </p:nvSpPr>
        <p:spPr>
          <a:xfrm>
            <a:off x="590193" y="1404398"/>
            <a:ext cx="4357505" cy="1265975"/>
          </a:xfrm>
        </p:spPr>
        <p:txBody>
          <a:bodyPr/>
          <a:lstStyle/>
          <a:p>
            <a:pPr marL="0" indent="0">
              <a:buNone/>
            </a:pPr>
            <a:r>
              <a:rPr lang="en-GB" b="1" dirty="0"/>
              <a:t>Two projects to be involved in in 2022-23</a:t>
            </a:r>
          </a:p>
          <a:p>
            <a:pPr marL="0" indent="0">
              <a:buNone/>
            </a:pPr>
            <a:endParaRPr lang="en-GB" dirty="0"/>
          </a:p>
        </p:txBody>
      </p:sp>
      <p:sp>
        <p:nvSpPr>
          <p:cNvPr id="4" name="Content Placeholder 3">
            <a:extLst>
              <a:ext uri="{FF2B5EF4-FFF2-40B4-BE49-F238E27FC236}">
                <a16:creationId xmlns:a16="http://schemas.microsoft.com/office/drawing/2014/main" id="{2AAF4B11-6D22-425F-AFB7-D25F76C6A06B}"/>
              </a:ext>
            </a:extLst>
          </p:cNvPr>
          <p:cNvSpPr>
            <a:spLocks noGrp="1"/>
          </p:cNvSpPr>
          <p:nvPr>
            <p:ph sz="half" idx="2"/>
          </p:nvPr>
        </p:nvSpPr>
        <p:spPr/>
        <p:txBody>
          <a:bodyPr/>
          <a:lstStyle/>
          <a:p>
            <a:pPr marL="514350" indent="-514350">
              <a:buAutoNum type="arabicPeriod"/>
            </a:pPr>
            <a:r>
              <a:rPr lang="en-GB" dirty="0"/>
              <a:t>Developing CW resources linked to racial justice with Sarah Claflin (All Angels Federation)</a:t>
            </a:r>
          </a:p>
          <a:p>
            <a:pPr marL="514350" indent="-514350">
              <a:buAutoNum type="arabicPeriod"/>
            </a:pPr>
            <a:r>
              <a:rPr lang="en-GB" dirty="0"/>
              <a:t>Developing resources and guidance for Prayer and reflection in schools (Diocese Board of Education)</a:t>
            </a:r>
          </a:p>
        </p:txBody>
      </p:sp>
      <p:pic>
        <p:nvPicPr>
          <p:cNvPr id="3074" name="Picture 2" descr="Top 10 Teamwork Skills Required To Succeed In Any Company">
            <a:extLst>
              <a:ext uri="{FF2B5EF4-FFF2-40B4-BE49-F238E27FC236}">
                <a16:creationId xmlns:a16="http://schemas.microsoft.com/office/drawing/2014/main" id="{73DC94B2-7A48-472D-B5C3-29FFBDC634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796" y="2742381"/>
            <a:ext cx="4357505" cy="2905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299479"/>
      </p:ext>
    </p:extLst>
  </p:cSld>
  <p:clrMapOvr>
    <a:masterClrMapping/>
  </p:clrMapOvr>
</p:sld>
</file>

<file path=ppt/theme/theme1.xml><?xml version="1.0" encoding="utf-8"?>
<a:theme xmlns:a="http://schemas.openxmlformats.org/drawingml/2006/main" name="DNE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 Ben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oN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oce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NEAT + St Ben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ll log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9765</TotalTime>
  <Words>1112</Words>
  <Application>Microsoft Office PowerPoint</Application>
  <PresentationFormat>Custom</PresentationFormat>
  <Paragraphs>137</Paragraphs>
  <Slides>16</Slides>
  <Notes>16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16</vt:i4>
      </vt:variant>
    </vt:vector>
  </HeadingPairs>
  <TitlesOfParts>
    <vt:vector size="28" baseType="lpstr">
      <vt:lpstr>Arial</vt:lpstr>
      <vt:lpstr>Calibri</vt:lpstr>
      <vt:lpstr>Myriad Pro</vt:lpstr>
      <vt:lpstr>Tahoma</vt:lpstr>
      <vt:lpstr>Times New Roman</vt:lpstr>
      <vt:lpstr>Wingdings</vt:lpstr>
      <vt:lpstr>DNEAT</vt:lpstr>
      <vt:lpstr>St Benet's</vt:lpstr>
      <vt:lpstr>DoNESC</vt:lpstr>
      <vt:lpstr>Diocese</vt:lpstr>
      <vt:lpstr>DNEAT + St Benet's</vt:lpstr>
      <vt:lpstr>All logos</vt:lpstr>
      <vt:lpstr>Collective Worship Network  Spring 2023</vt:lpstr>
      <vt:lpstr>Collective Worship Network Spring 2022</vt:lpstr>
      <vt:lpstr>Collective Worship Network Spring 2022</vt:lpstr>
      <vt:lpstr>Collective Worship Network Spring 2022</vt:lpstr>
      <vt:lpstr>Collective Worship Network Spring 2022</vt:lpstr>
      <vt:lpstr>Collective Worship Network Spring 2022</vt:lpstr>
      <vt:lpstr>Collective Worship Network Spring 2022</vt:lpstr>
      <vt:lpstr>Collective Worship Network Spring 2022</vt:lpstr>
      <vt:lpstr>Collective Worship Network Spring 2022</vt:lpstr>
      <vt:lpstr>Collective Worship Network Spring 2022</vt:lpstr>
      <vt:lpstr>Collective Worship Network Spring 2022</vt:lpstr>
      <vt:lpstr>Collective Worship Network Spring 2022</vt:lpstr>
      <vt:lpstr>Collective Worship Network Spring 2022</vt:lpstr>
      <vt:lpstr>Collective Worship Network Spring 2022</vt:lpstr>
      <vt:lpstr>Collective Worship Network Spring 2022</vt:lpstr>
      <vt:lpstr>Collective Worship Network Spring 2022</vt:lpstr>
    </vt:vector>
  </TitlesOfParts>
  <Company>NDBF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Diocese of Norwich</dc:title>
  <dc:creator>Diocese of Norwich</dc:creator>
  <cp:lastModifiedBy>Chris Allen</cp:lastModifiedBy>
  <cp:revision>752</cp:revision>
  <cp:lastPrinted>2022-09-26T11:50:55Z</cp:lastPrinted>
  <dcterms:created xsi:type="dcterms:W3CDTF">2002-10-07T13:55:47Z</dcterms:created>
  <dcterms:modified xsi:type="dcterms:W3CDTF">2023-07-28T14:09:38Z</dcterms:modified>
</cp:coreProperties>
</file>