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2" r:id="rId1"/>
    <p:sldMasterId id="2147484686" r:id="rId2"/>
    <p:sldMasterId id="2147484700" r:id="rId3"/>
    <p:sldMasterId id="2147483864" r:id="rId4"/>
    <p:sldMasterId id="2147484714" r:id="rId5"/>
    <p:sldMasterId id="2147484742" r:id="rId6"/>
  </p:sldMasterIdLst>
  <p:notesMasterIdLst>
    <p:notesMasterId r:id="rId28"/>
  </p:notesMasterIdLst>
  <p:handoutMasterIdLst>
    <p:handoutMasterId r:id="rId29"/>
  </p:handoutMasterIdLst>
  <p:sldIdLst>
    <p:sldId id="256" r:id="rId7"/>
    <p:sldId id="257" r:id="rId8"/>
    <p:sldId id="665" r:id="rId9"/>
    <p:sldId id="668" r:id="rId10"/>
    <p:sldId id="678" r:id="rId11"/>
    <p:sldId id="679" r:id="rId12"/>
    <p:sldId id="680" r:id="rId13"/>
    <p:sldId id="660" r:id="rId14"/>
    <p:sldId id="672" r:id="rId15"/>
    <p:sldId id="670" r:id="rId16"/>
    <p:sldId id="671" r:id="rId17"/>
    <p:sldId id="675" r:id="rId18"/>
    <p:sldId id="676" r:id="rId19"/>
    <p:sldId id="677" r:id="rId20"/>
    <p:sldId id="664" r:id="rId21"/>
    <p:sldId id="681" r:id="rId22"/>
    <p:sldId id="682" r:id="rId23"/>
    <p:sldId id="683" r:id="rId24"/>
    <p:sldId id="661" r:id="rId25"/>
    <p:sldId id="674" r:id="rId26"/>
    <p:sldId id="295" r:id="rId27"/>
  </p:sldIdLst>
  <p:sldSz cx="11542713" cy="6492875"/>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45" userDrawn="1">
          <p15:clr>
            <a:srgbClr val="A4A3A4"/>
          </p15:clr>
        </p15:guide>
        <p15:guide id="2" pos="363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2BE"/>
    <a:srgbClr val="FF0000"/>
    <a:srgbClr val="8570B1"/>
    <a:srgbClr val="142D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1" autoAdjust="0"/>
    <p:restoredTop sz="84856" autoAdjust="0"/>
  </p:normalViewPr>
  <p:slideViewPr>
    <p:cSldViewPr>
      <p:cViewPr varScale="1">
        <p:scale>
          <a:sx n="77" d="100"/>
          <a:sy n="77" d="100"/>
        </p:scale>
        <p:origin x="1397" y="62"/>
      </p:cViewPr>
      <p:guideLst>
        <p:guide orient="horz" pos="2045"/>
        <p:guide pos="36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8" d="100"/>
          <a:sy n="38" d="100"/>
        </p:scale>
        <p:origin x="-1566"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0"/>
            <a:ext cx="2955925" cy="461964"/>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lvl1pPr>
              <a:defRPr sz="1300"/>
            </a:lvl1pPr>
          </a:lstStyle>
          <a:p>
            <a:pPr>
              <a:defRPr/>
            </a:pPr>
            <a:endParaRPr lang="en-GB"/>
          </a:p>
        </p:txBody>
      </p:sp>
      <p:sp>
        <p:nvSpPr>
          <p:cNvPr id="23555" name="Rectangle 3"/>
          <p:cNvSpPr>
            <a:spLocks noGrp="1" noChangeArrowheads="1"/>
          </p:cNvSpPr>
          <p:nvPr>
            <p:ph type="dt" sz="quarter" idx="1"/>
          </p:nvPr>
        </p:nvSpPr>
        <p:spPr bwMode="auto">
          <a:xfrm>
            <a:off x="3886200" y="0"/>
            <a:ext cx="2878138" cy="461964"/>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lvl1pPr algn="r">
              <a:defRPr sz="1300"/>
            </a:lvl1pPr>
          </a:lstStyle>
          <a:p>
            <a:pPr>
              <a:defRPr/>
            </a:pPr>
            <a:endParaRPr lang="en-GB"/>
          </a:p>
        </p:txBody>
      </p:sp>
      <p:sp>
        <p:nvSpPr>
          <p:cNvPr id="23556" name="Rectangle 4"/>
          <p:cNvSpPr>
            <a:spLocks noGrp="1" noChangeArrowheads="1"/>
          </p:cNvSpPr>
          <p:nvPr>
            <p:ph type="ftr" sz="quarter" idx="2"/>
          </p:nvPr>
        </p:nvSpPr>
        <p:spPr bwMode="auto">
          <a:xfrm>
            <a:off x="2" y="9461501"/>
            <a:ext cx="2955925" cy="461964"/>
          </a:xfrm>
          <a:prstGeom prst="rect">
            <a:avLst/>
          </a:prstGeom>
          <a:noFill/>
          <a:ln w="9525">
            <a:noFill/>
            <a:miter lim="800000"/>
            <a:headEnd/>
            <a:tailEnd/>
          </a:ln>
          <a:effectLst/>
        </p:spPr>
        <p:txBody>
          <a:bodyPr vert="horz" wrap="square" lIns="92666" tIns="46335" rIns="92666" bIns="46335" numCol="1" anchor="b" anchorCtr="0" compatLnSpc="1">
            <a:prstTxWarp prst="textNoShape">
              <a:avLst/>
            </a:prstTxWarp>
          </a:bodyPr>
          <a:lstStyle>
            <a:lvl1pPr>
              <a:defRPr sz="1300"/>
            </a:lvl1pPr>
          </a:lstStyle>
          <a:p>
            <a:pPr>
              <a:defRPr/>
            </a:pPr>
            <a:endParaRPr lang="en-GB"/>
          </a:p>
        </p:txBody>
      </p:sp>
      <p:sp>
        <p:nvSpPr>
          <p:cNvPr id="23557" name="Rectangle 5"/>
          <p:cNvSpPr>
            <a:spLocks noGrp="1" noChangeArrowheads="1"/>
          </p:cNvSpPr>
          <p:nvPr>
            <p:ph type="sldNum" sz="quarter" idx="3"/>
          </p:nvPr>
        </p:nvSpPr>
        <p:spPr bwMode="auto">
          <a:xfrm>
            <a:off x="3886200" y="9461501"/>
            <a:ext cx="2878138" cy="461964"/>
          </a:xfrm>
          <a:prstGeom prst="rect">
            <a:avLst/>
          </a:prstGeom>
          <a:noFill/>
          <a:ln w="9525">
            <a:noFill/>
            <a:miter lim="800000"/>
            <a:headEnd/>
            <a:tailEnd/>
          </a:ln>
          <a:effectLst/>
        </p:spPr>
        <p:txBody>
          <a:bodyPr vert="horz" wrap="square" lIns="92666" tIns="46335" rIns="92666" bIns="46335" numCol="1" anchor="b" anchorCtr="0" compatLnSpc="1">
            <a:prstTxWarp prst="textNoShape">
              <a:avLst/>
            </a:prstTxWarp>
          </a:bodyPr>
          <a:lstStyle>
            <a:lvl1pPr algn="r">
              <a:defRPr sz="1300"/>
            </a:lvl1pPr>
          </a:lstStyle>
          <a:p>
            <a:pPr>
              <a:defRPr/>
            </a:pPr>
            <a:fld id="{D562573F-C900-42C3-9D13-6807DF2DA249}" type="slidenum">
              <a:rPr lang="en-GB"/>
              <a:pPr>
                <a:defRPr/>
              </a:pPr>
              <a:t>‹#›</a:t>
            </a:fld>
            <a:endParaRPr lang="en-GB"/>
          </a:p>
        </p:txBody>
      </p:sp>
    </p:spTree>
    <p:extLst>
      <p:ext uri="{BB962C8B-B14F-4D97-AF65-F5344CB8AC3E}">
        <p14:creationId xmlns:p14="http://schemas.microsoft.com/office/powerpoint/2010/main" val="165034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2955925" cy="461964"/>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lvl1pPr>
              <a:defRPr sz="1300"/>
            </a:lvl1pPr>
          </a:lstStyle>
          <a:p>
            <a:pPr>
              <a:defRPr/>
            </a:pPr>
            <a:endParaRPr lang="en-GB"/>
          </a:p>
        </p:txBody>
      </p:sp>
      <p:sp>
        <p:nvSpPr>
          <p:cNvPr id="26627" name="Rectangle 3"/>
          <p:cNvSpPr>
            <a:spLocks noGrp="1" noChangeArrowheads="1"/>
          </p:cNvSpPr>
          <p:nvPr>
            <p:ph type="dt" idx="1"/>
          </p:nvPr>
        </p:nvSpPr>
        <p:spPr bwMode="auto">
          <a:xfrm>
            <a:off x="3886200" y="0"/>
            <a:ext cx="2878138" cy="461964"/>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lvl1pPr algn="r">
              <a:defRPr sz="13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41288" y="769938"/>
            <a:ext cx="6559550" cy="3690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33452" y="4691064"/>
            <a:ext cx="4975225" cy="4462462"/>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630" name="Rectangle 6"/>
          <p:cNvSpPr>
            <a:spLocks noGrp="1" noChangeArrowheads="1"/>
          </p:cNvSpPr>
          <p:nvPr>
            <p:ph type="ftr" sz="quarter" idx="4"/>
          </p:nvPr>
        </p:nvSpPr>
        <p:spPr bwMode="auto">
          <a:xfrm>
            <a:off x="2" y="9461501"/>
            <a:ext cx="2955925" cy="461964"/>
          </a:xfrm>
          <a:prstGeom prst="rect">
            <a:avLst/>
          </a:prstGeom>
          <a:noFill/>
          <a:ln w="9525">
            <a:noFill/>
            <a:miter lim="800000"/>
            <a:headEnd/>
            <a:tailEnd/>
          </a:ln>
          <a:effectLst/>
        </p:spPr>
        <p:txBody>
          <a:bodyPr vert="horz" wrap="square" lIns="92666" tIns="46335" rIns="92666" bIns="46335" numCol="1" anchor="b" anchorCtr="0" compatLnSpc="1">
            <a:prstTxWarp prst="textNoShape">
              <a:avLst/>
            </a:prstTxWarp>
          </a:bodyPr>
          <a:lstStyle>
            <a:lvl1pPr>
              <a:defRPr sz="1300"/>
            </a:lvl1pPr>
          </a:lstStyle>
          <a:p>
            <a:pPr>
              <a:defRPr/>
            </a:pPr>
            <a:endParaRPr lang="en-GB"/>
          </a:p>
        </p:txBody>
      </p:sp>
      <p:sp>
        <p:nvSpPr>
          <p:cNvPr id="26631" name="Rectangle 7"/>
          <p:cNvSpPr>
            <a:spLocks noGrp="1" noChangeArrowheads="1"/>
          </p:cNvSpPr>
          <p:nvPr>
            <p:ph type="sldNum" sz="quarter" idx="5"/>
          </p:nvPr>
        </p:nvSpPr>
        <p:spPr bwMode="auto">
          <a:xfrm>
            <a:off x="3886200" y="9461501"/>
            <a:ext cx="2878138" cy="461964"/>
          </a:xfrm>
          <a:prstGeom prst="rect">
            <a:avLst/>
          </a:prstGeom>
          <a:noFill/>
          <a:ln w="9525">
            <a:noFill/>
            <a:miter lim="800000"/>
            <a:headEnd/>
            <a:tailEnd/>
          </a:ln>
          <a:effectLst/>
        </p:spPr>
        <p:txBody>
          <a:bodyPr vert="horz" wrap="square" lIns="92666" tIns="46335" rIns="92666" bIns="46335" numCol="1" anchor="b" anchorCtr="0" compatLnSpc="1">
            <a:prstTxWarp prst="textNoShape">
              <a:avLst/>
            </a:prstTxWarp>
          </a:bodyPr>
          <a:lstStyle>
            <a:lvl1pPr algn="r">
              <a:defRPr sz="1300"/>
            </a:lvl1pPr>
          </a:lstStyle>
          <a:p>
            <a:pPr>
              <a:defRPr/>
            </a:pPr>
            <a:fld id="{5588209B-52D8-4999-84D6-F393E759836B}" type="slidenum">
              <a:rPr lang="en-GB"/>
              <a:pPr>
                <a:defRPr/>
              </a:pPr>
              <a:t>‹#›</a:t>
            </a:fld>
            <a:endParaRPr lang="en-GB"/>
          </a:p>
        </p:txBody>
      </p:sp>
    </p:spTree>
    <p:extLst>
      <p:ext uri="{BB962C8B-B14F-4D97-AF65-F5344CB8AC3E}">
        <p14:creationId xmlns:p14="http://schemas.microsoft.com/office/powerpoint/2010/main" val="3220302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a:t>
            </a:fld>
            <a:endParaRPr lang="en-GB"/>
          </a:p>
        </p:txBody>
      </p:sp>
    </p:spTree>
    <p:extLst>
      <p:ext uri="{BB962C8B-B14F-4D97-AF65-F5344CB8AC3E}">
        <p14:creationId xmlns:p14="http://schemas.microsoft.com/office/powerpoint/2010/main" val="188946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15</a:t>
            </a:fld>
            <a:endParaRPr lang="en-GB"/>
          </a:p>
        </p:txBody>
      </p:sp>
    </p:spTree>
    <p:extLst>
      <p:ext uri="{BB962C8B-B14F-4D97-AF65-F5344CB8AC3E}">
        <p14:creationId xmlns:p14="http://schemas.microsoft.com/office/powerpoint/2010/main" val="24527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16</a:t>
            </a:fld>
            <a:endParaRPr lang="en-GB"/>
          </a:p>
        </p:txBody>
      </p:sp>
    </p:spTree>
    <p:extLst>
      <p:ext uri="{BB962C8B-B14F-4D97-AF65-F5344CB8AC3E}">
        <p14:creationId xmlns:p14="http://schemas.microsoft.com/office/powerpoint/2010/main" val="94513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17</a:t>
            </a:fld>
            <a:endParaRPr lang="en-GB"/>
          </a:p>
        </p:txBody>
      </p:sp>
    </p:spTree>
    <p:extLst>
      <p:ext uri="{BB962C8B-B14F-4D97-AF65-F5344CB8AC3E}">
        <p14:creationId xmlns:p14="http://schemas.microsoft.com/office/powerpoint/2010/main" val="207346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18</a:t>
            </a:fld>
            <a:endParaRPr lang="en-GB"/>
          </a:p>
        </p:txBody>
      </p:sp>
    </p:spTree>
    <p:extLst>
      <p:ext uri="{BB962C8B-B14F-4D97-AF65-F5344CB8AC3E}">
        <p14:creationId xmlns:p14="http://schemas.microsoft.com/office/powerpoint/2010/main" val="384471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19</a:t>
            </a:fld>
            <a:endParaRPr lang="en-GB"/>
          </a:p>
        </p:txBody>
      </p:sp>
    </p:spTree>
    <p:extLst>
      <p:ext uri="{BB962C8B-B14F-4D97-AF65-F5344CB8AC3E}">
        <p14:creationId xmlns:p14="http://schemas.microsoft.com/office/powerpoint/2010/main" val="88859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20</a:t>
            </a:fld>
            <a:endParaRPr lang="en-GB"/>
          </a:p>
        </p:txBody>
      </p:sp>
    </p:spTree>
    <p:extLst>
      <p:ext uri="{BB962C8B-B14F-4D97-AF65-F5344CB8AC3E}">
        <p14:creationId xmlns:p14="http://schemas.microsoft.com/office/powerpoint/2010/main" val="204643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21</a:t>
            </a:fld>
            <a:endParaRPr lang="en-GB"/>
          </a:p>
        </p:txBody>
      </p:sp>
    </p:spTree>
    <p:extLst>
      <p:ext uri="{BB962C8B-B14F-4D97-AF65-F5344CB8AC3E}">
        <p14:creationId xmlns:p14="http://schemas.microsoft.com/office/powerpoint/2010/main" val="381794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2</a:t>
            </a:fld>
            <a:endParaRPr lang="en-GB"/>
          </a:p>
        </p:txBody>
      </p:sp>
    </p:spTree>
    <p:extLst>
      <p:ext uri="{BB962C8B-B14F-4D97-AF65-F5344CB8AC3E}">
        <p14:creationId xmlns:p14="http://schemas.microsoft.com/office/powerpoint/2010/main" val="88918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3</a:t>
            </a:fld>
            <a:endParaRPr lang="en-GB"/>
          </a:p>
        </p:txBody>
      </p:sp>
    </p:spTree>
    <p:extLst>
      <p:ext uri="{BB962C8B-B14F-4D97-AF65-F5344CB8AC3E}">
        <p14:creationId xmlns:p14="http://schemas.microsoft.com/office/powerpoint/2010/main" val="70663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Guildford – advent resources, several CW plans for advent and much more.</a:t>
            </a:r>
          </a:p>
          <a:p>
            <a:endParaRPr lang="en-GB" dirty="0"/>
          </a:p>
          <a:p>
            <a:r>
              <a:rPr lang="en-GB" dirty="0"/>
              <a:t>Assemblies.org – really good CW plan on theme of peace and advent, suitable for whole primary phase.</a:t>
            </a:r>
          </a:p>
          <a:p>
            <a:endParaRPr lang="en-GB" dirty="0"/>
          </a:p>
          <a:p>
            <a:r>
              <a:rPr lang="en-GB" dirty="0"/>
              <a:t>ABYYT – 4 weeks of free resources on themes linked to advent, with PPTs, videos and CW Plans.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4</a:t>
            </a:fld>
            <a:endParaRPr lang="en-GB"/>
          </a:p>
        </p:txBody>
      </p:sp>
    </p:spTree>
    <p:extLst>
      <p:ext uri="{BB962C8B-B14F-4D97-AF65-F5344CB8AC3E}">
        <p14:creationId xmlns:p14="http://schemas.microsoft.com/office/powerpoint/2010/main" val="94558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5</a:t>
            </a:fld>
            <a:endParaRPr lang="en-GB"/>
          </a:p>
        </p:txBody>
      </p:sp>
    </p:spTree>
    <p:extLst>
      <p:ext uri="{BB962C8B-B14F-4D97-AF65-F5344CB8AC3E}">
        <p14:creationId xmlns:p14="http://schemas.microsoft.com/office/powerpoint/2010/main" val="386615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8</a:t>
            </a:fld>
            <a:endParaRPr lang="en-GB"/>
          </a:p>
        </p:txBody>
      </p:sp>
    </p:spTree>
    <p:extLst>
      <p:ext uri="{BB962C8B-B14F-4D97-AF65-F5344CB8AC3E}">
        <p14:creationId xmlns:p14="http://schemas.microsoft.com/office/powerpoint/2010/main" val="9968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9</a:t>
            </a:fld>
            <a:endParaRPr lang="en-GB"/>
          </a:p>
        </p:txBody>
      </p:sp>
    </p:spTree>
    <p:extLst>
      <p:ext uri="{BB962C8B-B14F-4D97-AF65-F5344CB8AC3E}">
        <p14:creationId xmlns:p14="http://schemas.microsoft.com/office/powerpoint/2010/main" val="252366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10</a:t>
            </a:fld>
            <a:endParaRPr lang="en-GB"/>
          </a:p>
        </p:txBody>
      </p:sp>
    </p:spTree>
    <p:extLst>
      <p:ext uri="{BB962C8B-B14F-4D97-AF65-F5344CB8AC3E}">
        <p14:creationId xmlns:p14="http://schemas.microsoft.com/office/powerpoint/2010/main" val="326687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11</a:t>
            </a:fld>
            <a:endParaRPr lang="en-GB"/>
          </a:p>
        </p:txBody>
      </p:sp>
    </p:spTree>
    <p:extLst>
      <p:ext uri="{BB962C8B-B14F-4D97-AF65-F5344CB8AC3E}">
        <p14:creationId xmlns:p14="http://schemas.microsoft.com/office/powerpoint/2010/main" val="221251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45915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2671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162182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74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617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2154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7675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92259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28708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11/21/2022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65978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11/21/2022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25537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289825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11/21/2022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738352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77689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413865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356284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2827511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29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66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433194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46244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6507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3547122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3509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11/21/2022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52930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11/21/2022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4885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11/21/2022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24073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155645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19535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964159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431376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37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42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069274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26848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02910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184298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97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11/21/2022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79405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11/21/2022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654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11/21/2022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925866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60549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184501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05403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11/21/2022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885337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99833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27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34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727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373245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92893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1574751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11/21/2022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327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11/21/2022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018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11/21/2022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9768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11/21/2022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980330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819029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45934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312647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764897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51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897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4637710"/>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124801"/>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339380"/>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05940" y="5334669"/>
            <a:ext cx="2693300" cy="346075"/>
          </a:xfrm>
        </p:spPr>
        <p:txBody>
          <a:bodyPr/>
          <a:lstStyle>
            <a:lvl1pPr>
              <a:defRPr>
                <a:solidFill>
                  <a:schemeClr val="bg1"/>
                </a:solidFill>
              </a:defRPr>
            </a:lvl1pPr>
          </a:lstStyle>
          <a:p>
            <a:pPr>
              <a:defRPr/>
            </a:pPr>
            <a:fld id="{3BD4BF3F-2632-41F4-86C1-D308CEA1B1A0}" type="datetimeFigureOut">
              <a:rPr lang="en-US" smtClean="0"/>
              <a:pPr>
                <a:defRPr/>
              </a:pPr>
              <a:t>11/21/2022</a:t>
            </a:fld>
            <a:endParaRPr lang="en-GB" dirty="0"/>
          </a:p>
        </p:txBody>
      </p:sp>
      <p:sp>
        <p:nvSpPr>
          <p:cNvPr id="5" name="Footer Placeholder 4"/>
          <p:cNvSpPr>
            <a:spLocks noGrp="1"/>
          </p:cNvSpPr>
          <p:nvPr>
            <p:ph type="ftr" sz="quarter" idx="11"/>
          </p:nvPr>
        </p:nvSpPr>
        <p:spPr>
          <a:xfrm>
            <a:off x="3943760" y="5334669"/>
            <a:ext cx="3655192" cy="346075"/>
          </a:xfrm>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a:xfrm>
            <a:off x="8272277" y="5334669"/>
            <a:ext cx="2440769" cy="346075"/>
          </a:xfrm>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32830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147567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11/21/2022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414223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48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11/21/2022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2976887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11/21/2022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984159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11/21/2022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27687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11/21/2022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684006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610586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361301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11/21/2022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86264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4083446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04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95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1002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11/21/2022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89907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gi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4.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7.png"/><Relationship Id="rId2" Type="http://schemas.openxmlformats.org/officeDocument/2006/relationships/slideLayout" Target="../slideLayouts/slideLayout67.xml"/><Relationship Id="rId16" Type="http://schemas.openxmlformats.org/officeDocument/2006/relationships/image" Target="../media/image6.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5.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1" name="Picture 10" descr="A picture containing drawing&#10;&#10;Description automatically generated">
            <a:extLst>
              <a:ext uri="{FF2B5EF4-FFF2-40B4-BE49-F238E27FC236}">
                <a16:creationId xmlns:a16="http://schemas.microsoft.com/office/drawing/2014/main" id="{F823DF67-BCA2-4060-90F9-DB95D3C878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23684" y="132121"/>
            <a:ext cx="2664296" cy="1006310"/>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277507"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11/21/2022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54815353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815032"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11/21/2022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3937923253"/>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7" name="Picture 6" descr="A picture containing drawing&#10;&#10;Description automatically generated">
            <a:extLst>
              <a:ext uri="{FF2B5EF4-FFF2-40B4-BE49-F238E27FC236}">
                <a16:creationId xmlns:a16="http://schemas.microsoft.com/office/drawing/2014/main" id="{C95C13AF-9F24-448D-AB34-8E3038824F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680984"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11/21/2022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1522756521"/>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11440" y="78085"/>
            <a:ext cx="2176997" cy="981235"/>
          </a:xfrm>
          <a:prstGeom prst="rect">
            <a:avLst/>
          </a:prstGeom>
        </p:spPr>
      </p:pic>
      <p:sp>
        <p:nvSpPr>
          <p:cNvPr id="2054" name="Title Placeholder 1"/>
          <p:cNvSpPr>
            <a:spLocks noGrp="1"/>
          </p:cNvSpPr>
          <p:nvPr>
            <p:ph type="title"/>
          </p:nvPr>
        </p:nvSpPr>
        <p:spPr bwMode="auto">
          <a:xfrm>
            <a:off x="590193" y="260350"/>
            <a:ext cx="8493531"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11/21/2022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7" r:id="rId11"/>
    <p:sldLayoutId id="2147484670" r:id="rId12"/>
    <p:sldLayoutId id="2147484671"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74800" y="254615"/>
            <a:ext cx="1713180" cy="615558"/>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78085"/>
            <a:ext cx="7439851" cy="9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11/21/2022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pic>
        <p:nvPicPr>
          <p:cNvPr id="11" name="Picture 10" descr="A picture containing drawing&#10;&#10;Description automatically generated">
            <a:extLst>
              <a:ext uri="{FF2B5EF4-FFF2-40B4-BE49-F238E27FC236}">
                <a16:creationId xmlns:a16="http://schemas.microsoft.com/office/drawing/2014/main" id="{0121A1EE-4CC8-4F7A-897C-4F522A4E6E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30045" y="254616"/>
            <a:ext cx="1629743" cy="615557"/>
          </a:xfrm>
          <a:prstGeom prst="rect">
            <a:avLst/>
          </a:prstGeom>
        </p:spPr>
      </p:pic>
    </p:spTree>
    <p:extLst>
      <p:ext uri="{BB962C8B-B14F-4D97-AF65-F5344CB8AC3E}">
        <p14:creationId xmlns:p14="http://schemas.microsoft.com/office/powerpoint/2010/main" val="2470867618"/>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4AF5DC-A133-4597-95A7-4076EBBF2A38}"/>
              </a:ext>
            </a:extLst>
          </p:cNvPr>
          <p:cNvSpPr/>
          <p:nvPr userDrawn="1"/>
        </p:nvSpPr>
        <p:spPr>
          <a:xfrm>
            <a:off x="0" y="5759653"/>
            <a:ext cx="11542713" cy="733748"/>
          </a:xfrm>
          <a:prstGeom prst="rect">
            <a:avLst/>
          </a:prstGeom>
          <a:solidFill>
            <a:srgbClr val="8570B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7" name="Picture 16" descr="A close up of a person&#10;&#10;Description automatically generated">
            <a:extLst>
              <a:ext uri="{FF2B5EF4-FFF2-40B4-BE49-F238E27FC236}">
                <a16:creationId xmlns:a16="http://schemas.microsoft.com/office/drawing/2014/main" id="{9D5DAADA-AA69-47A7-9A96-6B338631C08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6936" y="5759653"/>
            <a:ext cx="1713180" cy="61555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09AD2ED-CF46-4368-B788-01ABCF5A0D6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22181" y="5759654"/>
            <a:ext cx="1629743" cy="6155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696D7E3-0F52-49A8-AFA0-92D96BACC29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80116" y="5759653"/>
            <a:ext cx="1631600" cy="615558"/>
          </a:xfrm>
          <a:prstGeom prst="rect">
            <a:avLst/>
          </a:prstGeom>
        </p:spPr>
      </p:pic>
      <p:pic>
        <p:nvPicPr>
          <p:cNvPr id="20" name="Picture 19">
            <a:extLst>
              <a:ext uri="{FF2B5EF4-FFF2-40B4-BE49-F238E27FC236}">
                <a16:creationId xmlns:a16="http://schemas.microsoft.com/office/drawing/2014/main" id="{8DA5D67F-4D1C-4EB3-9018-6AACE94A369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58041" y="5781333"/>
            <a:ext cx="1365691" cy="615556"/>
          </a:xfrm>
          <a:prstGeom prst="rect">
            <a:avLst/>
          </a:prstGeom>
        </p:spPr>
      </p:pic>
      <p:sp>
        <p:nvSpPr>
          <p:cNvPr id="8" name="Rectangle 7"/>
          <p:cNvSpPr/>
          <p:nvPr userDrawn="1"/>
        </p:nvSpPr>
        <p:spPr>
          <a:xfrm>
            <a:off x="0" y="0"/>
            <a:ext cx="11542713" cy="1086197"/>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2" y="285655"/>
            <a:ext cx="10653771"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196796"/>
            <a:ext cx="10509754" cy="420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2"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11/21/2022</a:t>
            </a:fld>
            <a:endParaRPr lang="en-GB" dirty="0"/>
          </a:p>
        </p:txBody>
      </p:sp>
      <p:sp>
        <p:nvSpPr>
          <p:cNvPr id="5" name="Footer Placeholder 4"/>
          <p:cNvSpPr>
            <a:spLocks noGrp="1"/>
          </p:cNvSpPr>
          <p:nvPr>
            <p:ph type="ftr" sz="quarter" idx="3"/>
          </p:nvPr>
        </p:nvSpPr>
        <p:spPr>
          <a:xfrm>
            <a:off x="3943760" y="5406677"/>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7"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2879181912"/>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 id="2147484755"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assemblies.org.uk/pri/1848/epiphany" TargetMode="External"/><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24.png"/><Relationship Id="rId5" Type="http://schemas.openxmlformats.org/officeDocument/2006/relationships/hyperlink" Target="http://www.churchofengland.org/our-faith/faith-home/faith-home-videos/collective-worship-primary-schools-refugees-s3e3" TargetMode="External"/><Relationship Id="rId4" Type="http://schemas.openxmlformats.org/officeDocument/2006/relationships/hyperlink" Target="https://d3hgrlq6yacptf.cloudfront.net/5f209069c4808/content/pages/documents/1582834302.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ssemblies.org.uk/pri/1846/candlemas" TargetMode="External"/><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hyperlink" Target="http://www.messychurch.org.uk/sites/default/files/uploads/pdf/Ashburton_Candlemas%20envelop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hyperlink" Target="mailto:chris.allen@dioceseofnorwich.org" TargetMode="External"/><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hyperlink" Target="http://www.cofeguildford.org.uk/education/christian-distinctiveness/collective-worship/advent-and-christmas"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hyperlink" Target="http://www.archbishopofyorkyouthtrust.co.uk/projects/community-matters-at-christmas-download-page" TargetMode="External"/><Relationship Id="rId4" Type="http://schemas.openxmlformats.org/officeDocument/2006/relationships/hyperlink" Target="http://www.assemblies.org.uk/pri/2397/advent-peac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churchofengland.org/our-faith/faith-home/faith-home-videos/collective-worship-primary-schools-christmas"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13.png"/><Relationship Id="rId5" Type="http://schemas.openxmlformats.org/officeDocument/2006/relationships/hyperlink" Target="http://www.leeds.anglican.org/education/free-resources-support-schools-academies" TargetMode="External"/><Relationship Id="rId10" Type="http://schemas.openxmlformats.org/officeDocument/2006/relationships/hyperlink" Target="https://shop.childrenssociety.org.uk/christingle.html" TargetMode="External"/><Relationship Id="rId4" Type="http://schemas.openxmlformats.org/officeDocument/2006/relationships/hyperlink" Target="http://www.collectiveworship.com/ActDetails/?ID=209"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d3hgrlq6yacptf.cloudfront.net/5f214e41ab1e4/content/pages/documents/hope-collective-worship-planning24612940676.pdf" TargetMode="External"/><Relationship Id="rId7" Type="http://schemas.openxmlformats.org/officeDocument/2006/relationships/image" Target="../media/image18.png"/><Relationship Id="rId2" Type="http://schemas.openxmlformats.org/officeDocument/2006/relationships/hyperlink" Target="http://www.churchofengland.org/our-faith/faith-home/faith-home-videos/collective-worship-primary-schools-hope-s2e6" TargetMode="External"/><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hyperlink" Target="http://www.collectiveworship.com/ActDetails/?ID=14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06F4-1C5C-4919-A29D-581309F61BD6}"/>
              </a:ext>
            </a:extLst>
          </p:cNvPr>
          <p:cNvSpPr>
            <a:spLocks noGrp="1"/>
          </p:cNvSpPr>
          <p:nvPr>
            <p:ph type="title"/>
          </p:nvPr>
        </p:nvSpPr>
        <p:spPr/>
        <p:txBody>
          <a:bodyPr/>
          <a:lstStyle/>
          <a:p>
            <a:r>
              <a:rPr lang="en-GB" sz="4000" b="1" i="1" dirty="0"/>
              <a:t>Collective Worship Network </a:t>
            </a:r>
            <a:br>
              <a:rPr lang="en-GB" sz="4000" b="1" i="1" dirty="0"/>
            </a:br>
            <a:r>
              <a:rPr lang="en-GB" sz="4000" b="1" i="1" dirty="0"/>
              <a:t>November 2022</a:t>
            </a:r>
          </a:p>
        </p:txBody>
      </p:sp>
      <p:sp>
        <p:nvSpPr>
          <p:cNvPr id="3" name="Text Placeholder 2">
            <a:extLst>
              <a:ext uri="{FF2B5EF4-FFF2-40B4-BE49-F238E27FC236}">
                <a16:creationId xmlns:a16="http://schemas.microsoft.com/office/drawing/2014/main" id="{1BDCEC1A-6093-4ACE-A237-E9A05AA8E59D}"/>
              </a:ext>
            </a:extLst>
          </p:cNvPr>
          <p:cNvSpPr>
            <a:spLocks noGrp="1"/>
          </p:cNvSpPr>
          <p:nvPr>
            <p:ph type="body" idx="1"/>
          </p:nvPr>
        </p:nvSpPr>
        <p:spPr/>
        <p:txBody>
          <a:bodyPr/>
          <a:lstStyle/>
          <a:p>
            <a:endParaRPr lang="en-GB" dirty="0"/>
          </a:p>
          <a:p>
            <a:r>
              <a:rPr lang="en-GB" dirty="0"/>
              <a:t>Chris Allen, Lead Officer– Diocese of Norwich</a:t>
            </a:r>
          </a:p>
        </p:txBody>
      </p:sp>
      <p:pic>
        <p:nvPicPr>
          <p:cNvPr id="5" name="Picture 4">
            <a:extLst>
              <a:ext uri="{FF2B5EF4-FFF2-40B4-BE49-F238E27FC236}">
                <a16:creationId xmlns:a16="http://schemas.microsoft.com/office/drawing/2014/main" id="{92D61188-239D-484E-A3A8-87C0BDAD59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47820" y="5190653"/>
            <a:ext cx="1311404" cy="1086996"/>
          </a:xfrm>
          <a:prstGeom prst="rect">
            <a:avLst/>
          </a:prstGeom>
          <a:noFill/>
          <a:ln>
            <a:noFill/>
          </a:ln>
        </p:spPr>
      </p:pic>
    </p:spTree>
    <p:extLst>
      <p:ext uri="{BB962C8B-B14F-4D97-AF65-F5344CB8AC3E}">
        <p14:creationId xmlns:p14="http://schemas.microsoft.com/office/powerpoint/2010/main" val="352112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BCA3-4024-43A6-AC73-90123510DAF7}"/>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FC95DCD0-7E5B-40BA-9C00-43F5A4EB9DB3}"/>
              </a:ext>
            </a:extLst>
          </p:cNvPr>
          <p:cNvSpPr>
            <a:spLocks noGrp="1"/>
          </p:cNvSpPr>
          <p:nvPr>
            <p:ph idx="1"/>
          </p:nvPr>
        </p:nvSpPr>
        <p:spPr/>
        <p:txBody>
          <a:bodyPr/>
          <a:lstStyle/>
          <a:p>
            <a:r>
              <a:rPr lang="en-GB" sz="1800" dirty="0"/>
              <a:t>In what ways is collective worship planned to have an impact upon pupils’ lives? </a:t>
            </a:r>
          </a:p>
          <a:p>
            <a:r>
              <a:rPr lang="en-GB" sz="1800" dirty="0"/>
              <a:t>How effective is it in this intention? </a:t>
            </a:r>
          </a:p>
          <a:p>
            <a:r>
              <a:rPr lang="en-GB" sz="1800" dirty="0"/>
              <a:t>How are pupils involved in being engaged and participating /contributing, leading and evaluating collective worship? </a:t>
            </a:r>
          </a:p>
          <a:p>
            <a:r>
              <a:rPr lang="en-GB" sz="1800" dirty="0"/>
              <a:t>What impact does this have upon them?</a:t>
            </a:r>
          </a:p>
          <a:p>
            <a:r>
              <a:rPr lang="en-GB" sz="1800" dirty="0"/>
              <a:t>How did the school deliver worship to fulfil statutory requirements during the pandemic? </a:t>
            </a:r>
          </a:p>
          <a:p>
            <a:r>
              <a:rPr lang="en-GB" sz="1800" dirty="0"/>
              <a:t>How effectively did the school respond to the challenges placed upon the delivery of collective worship during the pandemic? </a:t>
            </a:r>
          </a:p>
          <a:p>
            <a:r>
              <a:rPr lang="en-GB" sz="1800" dirty="0"/>
              <a:t>During the pandemic, how effective was the school in offering the opportunities for pupils and adults to grow spiritually through experiences of prayer, stillness and reflection? LOE How far the school ensures that collective worship is an expression of the school’s Christian vision </a:t>
            </a:r>
          </a:p>
          <a:p>
            <a:r>
              <a:rPr lang="en-GB" sz="1800" dirty="0"/>
              <a:t>How does the school actively ensure that collective worship is an outward manifestation of the vision? </a:t>
            </a:r>
          </a:p>
          <a:p>
            <a:r>
              <a:rPr lang="en-GB" sz="1800" dirty="0"/>
              <a:t>How does the school ensure collective worship is invitational, inclusive, and inspiring – what does this mean to the school?</a:t>
            </a:r>
          </a:p>
        </p:txBody>
      </p:sp>
    </p:spTree>
    <p:extLst>
      <p:ext uri="{BB962C8B-B14F-4D97-AF65-F5344CB8AC3E}">
        <p14:creationId xmlns:p14="http://schemas.microsoft.com/office/powerpoint/2010/main" val="9925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22DB-3356-48E8-9A28-F06859753907}"/>
              </a:ext>
            </a:extLst>
          </p:cNvPr>
          <p:cNvSpPr>
            <a:spLocks noGrp="1"/>
          </p:cNvSpPr>
          <p:nvPr>
            <p:ph type="title"/>
          </p:nvPr>
        </p:nvSpPr>
        <p:spPr>
          <a:xfrm>
            <a:off x="590193" y="260350"/>
            <a:ext cx="8493531" cy="798970"/>
          </a:xfrm>
        </p:spPr>
        <p:txBody>
          <a:bodyPr wrap="square" anchor="b">
            <a:normAutofit/>
          </a:bodyPr>
          <a:lstStyle/>
          <a:p>
            <a:pPr>
              <a:lnSpc>
                <a:spcPct val="90000"/>
              </a:lnSpc>
            </a:pPr>
            <a:r>
              <a:rPr lang="en-GB" sz="3100" b="1" i="1" dirty="0"/>
              <a:t>Collective Worship Network November 2022</a:t>
            </a:r>
            <a:endParaRPr lang="en-GB" sz="3100" dirty="0"/>
          </a:p>
        </p:txBody>
      </p:sp>
      <p:sp>
        <p:nvSpPr>
          <p:cNvPr id="3" name="Content Placeholder 2">
            <a:extLst>
              <a:ext uri="{FF2B5EF4-FFF2-40B4-BE49-F238E27FC236}">
                <a16:creationId xmlns:a16="http://schemas.microsoft.com/office/drawing/2014/main" id="{C1D22BAD-4ACD-4639-8D8A-0D49124153ED}"/>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t>What might monitoring impact activities look like in school?</a:t>
            </a:r>
          </a:p>
          <a:p>
            <a:pPr marL="0" indent="0">
              <a:buNone/>
            </a:pPr>
            <a:endParaRPr lang="en-GB" dirty="0"/>
          </a:p>
          <a:p>
            <a:pPr marL="0" indent="0">
              <a:buNone/>
            </a:pPr>
            <a:endParaRPr lang="en-GB" dirty="0"/>
          </a:p>
        </p:txBody>
      </p:sp>
      <p:pic>
        <p:nvPicPr>
          <p:cNvPr id="6" name="Content Placeholder 5">
            <a:extLst>
              <a:ext uri="{FF2B5EF4-FFF2-40B4-BE49-F238E27FC236}">
                <a16:creationId xmlns:a16="http://schemas.microsoft.com/office/drawing/2014/main" id="{9A71D6F8-1AA9-4836-907A-3484F964470E}"/>
              </a:ext>
            </a:extLst>
          </p:cNvPr>
          <p:cNvPicPr>
            <a:picLocks noGrp="1" noChangeAspect="1"/>
          </p:cNvPicPr>
          <p:nvPr>
            <p:ph sz="half" idx="2"/>
          </p:nvPr>
        </p:nvPicPr>
        <p:blipFill>
          <a:blip r:embed="rId3"/>
          <a:stretch>
            <a:fillRect/>
          </a:stretch>
        </p:blipFill>
        <p:spPr>
          <a:xfrm>
            <a:off x="5904650" y="1666404"/>
            <a:ext cx="5098032" cy="4017292"/>
          </a:xfrm>
          <a:noFill/>
        </p:spPr>
      </p:pic>
    </p:spTree>
    <p:extLst>
      <p:ext uri="{BB962C8B-B14F-4D97-AF65-F5344CB8AC3E}">
        <p14:creationId xmlns:p14="http://schemas.microsoft.com/office/powerpoint/2010/main" val="97883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0261-40B0-4FB8-BEEF-5092884D231F}"/>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27D650D8-19D5-4168-9ACC-C094AA31668A}"/>
              </a:ext>
            </a:extLst>
          </p:cNvPr>
          <p:cNvSpPr>
            <a:spLocks noGrp="1"/>
          </p:cNvSpPr>
          <p:nvPr>
            <p:ph sz="half" idx="1"/>
          </p:nvPr>
        </p:nvSpPr>
        <p:spPr/>
        <p:txBody>
          <a:bodyPr/>
          <a:lstStyle/>
          <a:p>
            <a:pPr marL="0" indent="0">
              <a:buNone/>
            </a:pPr>
            <a:r>
              <a:rPr lang="en-GB" sz="2400" dirty="0">
                <a:solidFill>
                  <a:srgbClr val="FF0000"/>
                </a:solidFill>
              </a:rPr>
              <a:t>New SIAMS Framework Sept 2023</a:t>
            </a:r>
          </a:p>
          <a:p>
            <a:pPr marL="0" indent="0">
              <a:buNone/>
            </a:pPr>
            <a:endParaRPr lang="en-GB" sz="2400" dirty="0">
              <a:solidFill>
                <a:srgbClr val="FF0000"/>
              </a:solidFill>
            </a:endParaRPr>
          </a:p>
          <a:p>
            <a:pPr marL="0" indent="0">
              <a:buNone/>
            </a:pPr>
            <a:r>
              <a:rPr lang="en-GB" sz="2000" dirty="0"/>
              <a:t>IQ3 How is collective worship enabling pupils and adults to flourish spiritually? </a:t>
            </a:r>
            <a:endParaRPr lang="en-GB" sz="2000" dirty="0">
              <a:solidFill>
                <a:srgbClr val="FF0000"/>
              </a:solidFill>
            </a:endParaRPr>
          </a:p>
        </p:txBody>
      </p:sp>
      <p:sp>
        <p:nvSpPr>
          <p:cNvPr id="4" name="Content Placeholder 3">
            <a:extLst>
              <a:ext uri="{FF2B5EF4-FFF2-40B4-BE49-F238E27FC236}">
                <a16:creationId xmlns:a16="http://schemas.microsoft.com/office/drawing/2014/main" id="{E1669407-0BCE-42AF-B987-2ACE4401D9D5}"/>
              </a:ext>
            </a:extLst>
          </p:cNvPr>
          <p:cNvSpPr>
            <a:spLocks noGrp="1"/>
          </p:cNvSpPr>
          <p:nvPr>
            <p:ph sz="half" idx="2"/>
          </p:nvPr>
        </p:nvSpPr>
        <p:spPr/>
        <p:txBody>
          <a:bodyPr/>
          <a:lstStyle/>
          <a:p>
            <a:pPr marL="514350" indent="-514350">
              <a:buAutoNum type="alphaLcParenR"/>
            </a:pPr>
            <a:r>
              <a:rPr lang="en-GB" sz="1600" dirty="0"/>
              <a:t>How do the theologically rooted Christian vision and the Anglican/Methodist foundation of the school shape worship and spirituality in the school? </a:t>
            </a:r>
          </a:p>
          <a:p>
            <a:pPr marL="514350" indent="-514350">
              <a:buAutoNum type="alphaLcParenR"/>
            </a:pPr>
            <a:r>
              <a:rPr lang="en-GB" sz="1600" dirty="0"/>
              <a:t>How do partnerships with the DBE and/or MAST, and partnerships with parish/local church/es enhance this? </a:t>
            </a:r>
          </a:p>
          <a:p>
            <a:pPr marL="514350" indent="-514350">
              <a:buAutoNum type="alphaLcParenR"/>
            </a:pPr>
            <a:r>
              <a:rPr lang="en-GB" sz="1600" dirty="0"/>
              <a:t>In what ways is the worship life of the school inclusive, invitational, and inspirational?</a:t>
            </a:r>
          </a:p>
          <a:p>
            <a:pPr marL="514350" indent="-514350">
              <a:buAutoNum type="alphaLcParenR"/>
            </a:pPr>
            <a:r>
              <a:rPr lang="en-GB" sz="1600" dirty="0"/>
              <a:t>In the context of the school as a Church school, what do pupils and adults understand to be the meaning of spirituality? How does this enhance and enrich collective worship and individuals’ spiritual development? </a:t>
            </a:r>
          </a:p>
          <a:p>
            <a:pPr marL="514350" indent="-514350">
              <a:buAutoNum type="alphaLcParenR"/>
            </a:pPr>
            <a:r>
              <a:rPr lang="en-GB" sz="1600" dirty="0"/>
              <a:t>How does the trust contribute to and enhance the school’s worship and spiritual life?</a:t>
            </a:r>
          </a:p>
        </p:txBody>
      </p:sp>
    </p:spTree>
    <p:extLst>
      <p:ext uri="{BB962C8B-B14F-4D97-AF65-F5344CB8AC3E}">
        <p14:creationId xmlns:p14="http://schemas.microsoft.com/office/powerpoint/2010/main" val="10869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A758-8F6E-4B3C-A717-6888CAED521C}"/>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65164176-CA0E-4E28-B27B-95AB51ACFF7A}"/>
              </a:ext>
            </a:extLst>
          </p:cNvPr>
          <p:cNvSpPr>
            <a:spLocks noGrp="1"/>
          </p:cNvSpPr>
          <p:nvPr>
            <p:ph sz="half" idx="1"/>
          </p:nvPr>
        </p:nvSpPr>
        <p:spPr>
          <a:xfrm>
            <a:off x="614240" y="1531925"/>
            <a:ext cx="10413700" cy="4286250"/>
          </a:xfrm>
        </p:spPr>
        <p:txBody>
          <a:bodyPr/>
          <a:lstStyle/>
          <a:p>
            <a:pPr marL="0" indent="0">
              <a:buNone/>
            </a:pPr>
            <a:r>
              <a:rPr lang="en-GB" dirty="0"/>
              <a:t>Context of the school 2: What are we doing here? </a:t>
            </a:r>
          </a:p>
          <a:p>
            <a:pPr marL="0" indent="0">
              <a:buNone/>
            </a:pPr>
            <a:endParaRPr lang="en-GB" dirty="0"/>
          </a:p>
          <a:p>
            <a:pPr marL="0" indent="0">
              <a:buNone/>
            </a:pPr>
            <a:r>
              <a:rPr lang="en-GB" sz="2000" dirty="0"/>
              <a:t>This information enables the inspector to understand the theological underpinning of the school’s Christian vision, the school/trust’s governance structures, its arrangements for religious education and </a:t>
            </a:r>
            <a:r>
              <a:rPr lang="en-GB" sz="2000" dirty="0">
                <a:solidFill>
                  <a:srgbClr val="FF0000"/>
                </a:solidFill>
              </a:rPr>
              <a:t>collective worship</a:t>
            </a:r>
            <a:r>
              <a:rPr lang="en-GB" sz="2000" dirty="0"/>
              <a:t>, and its partnerships. This information informs the judgements that the inspector makes.</a:t>
            </a:r>
          </a:p>
          <a:p>
            <a:pPr marL="0" indent="0">
              <a:buNone/>
            </a:pPr>
            <a:endParaRPr lang="en-GB" sz="2000" dirty="0"/>
          </a:p>
          <a:p>
            <a:pPr marL="0" indent="0">
              <a:buNone/>
            </a:pPr>
            <a:r>
              <a:rPr lang="en-GB" sz="2000" dirty="0">
                <a:solidFill>
                  <a:srgbClr val="0070C0"/>
                </a:solidFill>
              </a:rPr>
              <a:t>g) What are the school’s arrangements for collective worship? Why are these arrangements in place? </a:t>
            </a:r>
          </a:p>
          <a:p>
            <a:pPr marL="0" indent="0">
              <a:buNone/>
            </a:pPr>
            <a:endParaRPr lang="en-GB" sz="2000" dirty="0"/>
          </a:p>
        </p:txBody>
      </p:sp>
    </p:spTree>
    <p:extLst>
      <p:ext uri="{BB962C8B-B14F-4D97-AF65-F5344CB8AC3E}">
        <p14:creationId xmlns:p14="http://schemas.microsoft.com/office/powerpoint/2010/main" val="146192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489F-3AB5-466B-A554-801BD7263C89}"/>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C5A238A8-45F7-4AEA-ABDE-EF1589CD008D}"/>
              </a:ext>
            </a:extLst>
          </p:cNvPr>
          <p:cNvSpPr>
            <a:spLocks noGrp="1"/>
          </p:cNvSpPr>
          <p:nvPr>
            <p:ph sz="half" idx="1"/>
          </p:nvPr>
        </p:nvSpPr>
        <p:spPr/>
        <p:txBody>
          <a:bodyPr/>
          <a:lstStyle/>
          <a:p>
            <a:pPr marL="0" indent="0">
              <a:buNone/>
            </a:pPr>
            <a:r>
              <a:rPr lang="en-GB" dirty="0"/>
              <a:t>Inspection Judgements </a:t>
            </a:r>
          </a:p>
          <a:p>
            <a:pPr marL="0" indent="0">
              <a:buNone/>
            </a:pPr>
            <a:endParaRPr lang="en-GB" dirty="0"/>
          </a:p>
          <a:p>
            <a:pPr marL="0" indent="0">
              <a:buNone/>
            </a:pPr>
            <a:r>
              <a:rPr lang="en-GB" dirty="0">
                <a:solidFill>
                  <a:srgbClr val="0070C0"/>
                </a:solidFill>
              </a:rPr>
              <a:t>J1 Through its vision and practice, the school is living up to its foundation as a Church school and is enabling people to flourish. </a:t>
            </a:r>
          </a:p>
        </p:txBody>
      </p:sp>
      <p:sp>
        <p:nvSpPr>
          <p:cNvPr id="4" name="Content Placeholder 3">
            <a:extLst>
              <a:ext uri="{FF2B5EF4-FFF2-40B4-BE49-F238E27FC236}">
                <a16:creationId xmlns:a16="http://schemas.microsoft.com/office/drawing/2014/main" id="{D1B755DE-335E-494A-8041-AC97B49EE955}"/>
              </a:ext>
            </a:extLst>
          </p:cNvPr>
          <p:cNvSpPr>
            <a:spLocks noGrp="1"/>
          </p:cNvSpPr>
          <p:nvPr>
            <p:ph sz="half" idx="2"/>
          </p:nvPr>
        </p:nvSpPr>
        <p:spPr/>
        <p:txBody>
          <a:bodyPr/>
          <a:lstStyle/>
          <a:p>
            <a:pPr marL="0" indent="0">
              <a:buNone/>
            </a:pPr>
            <a:r>
              <a:rPr lang="en-GB" sz="2000" dirty="0">
                <a:solidFill>
                  <a:srgbClr val="0070C0"/>
                </a:solidFill>
              </a:rPr>
              <a:t>J2 The school’s vision and practice are not enabling it to fully live up to its foundation as a Church school. This is for the following reason/s. </a:t>
            </a:r>
          </a:p>
          <a:p>
            <a:pPr marL="0" indent="0">
              <a:buNone/>
            </a:pPr>
            <a:r>
              <a:rPr lang="en-GB" sz="1400" dirty="0"/>
              <a:t>(The inspector will select all those that apply) </a:t>
            </a:r>
          </a:p>
          <a:p>
            <a:pPr marL="0" indent="0">
              <a:buNone/>
            </a:pPr>
            <a:endParaRPr lang="en-GB" sz="2000" dirty="0"/>
          </a:p>
          <a:p>
            <a:pPr marL="0" indent="0">
              <a:buNone/>
            </a:pPr>
            <a:r>
              <a:rPr lang="en-GB" sz="2000" dirty="0">
                <a:solidFill>
                  <a:srgbClr val="FF0000"/>
                </a:solidFill>
              </a:rPr>
              <a:t>c) School and trust leaders have not ensured that collective worship is enabling pupils and adults to flourish spiritually</a:t>
            </a:r>
          </a:p>
        </p:txBody>
      </p:sp>
    </p:spTree>
    <p:extLst>
      <p:ext uri="{BB962C8B-B14F-4D97-AF65-F5344CB8AC3E}">
        <p14:creationId xmlns:p14="http://schemas.microsoft.com/office/powerpoint/2010/main" val="65849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0150B9-68B1-4254-BF9D-0CBFE83DD182}"/>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6" name="Content Placeholder 5">
            <a:extLst>
              <a:ext uri="{FF2B5EF4-FFF2-40B4-BE49-F238E27FC236}">
                <a16:creationId xmlns:a16="http://schemas.microsoft.com/office/drawing/2014/main" id="{0E2C0DAC-67AD-4B07-A841-BC7787CE48D5}"/>
              </a:ext>
            </a:extLst>
          </p:cNvPr>
          <p:cNvSpPr>
            <a:spLocks noGrp="1"/>
          </p:cNvSpPr>
          <p:nvPr>
            <p:ph idx="1"/>
          </p:nvPr>
        </p:nvSpPr>
        <p:spPr/>
        <p:txBody>
          <a:bodyPr/>
          <a:lstStyle/>
          <a:p>
            <a:pPr marL="0" indent="0">
              <a:lnSpc>
                <a:spcPct val="115000"/>
              </a:lnSpc>
              <a:spcAft>
                <a:spcPts val="1000"/>
              </a:spcAft>
              <a:buNone/>
            </a:pPr>
            <a:r>
              <a:rPr lang="en-GB"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Share an example of good practice or a resource you have used recently in Collective Worship – it could be how you have adapted your plans to meet the needs of the recent national events, or a story or new song resource.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Best &amp; Most Popular Forums, Message Boards &amp; Online Communities – Top 30">
            <a:extLst>
              <a:ext uri="{FF2B5EF4-FFF2-40B4-BE49-F238E27FC236}">
                <a16:creationId xmlns:a16="http://schemas.microsoft.com/office/drawing/2014/main" id="{19014DAA-A662-43E1-A11C-21B97D099A77}"/>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2303993" y="3463495"/>
            <a:ext cx="6934726" cy="302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1BB7-8D6F-4797-A2DB-3340A74F3694}"/>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C765914A-3F53-4DD5-8895-44395ED6F64A}"/>
              </a:ext>
            </a:extLst>
          </p:cNvPr>
          <p:cNvSpPr>
            <a:spLocks noGrp="1"/>
          </p:cNvSpPr>
          <p:nvPr>
            <p:ph sz="half" idx="1"/>
          </p:nvPr>
        </p:nvSpPr>
        <p:spPr>
          <a:xfrm>
            <a:off x="614240" y="1531925"/>
            <a:ext cx="5517156" cy="4286250"/>
          </a:xfrm>
        </p:spPr>
        <p:txBody>
          <a:bodyPr/>
          <a:lstStyle/>
          <a:p>
            <a:pPr marL="0" indent="0">
              <a:buNone/>
            </a:pPr>
            <a:r>
              <a:rPr lang="en-GB" dirty="0"/>
              <a:t>Resources for Worship </a:t>
            </a:r>
            <a:r>
              <a:rPr lang="en-GB" dirty="0">
                <a:solidFill>
                  <a:srgbClr val="FF0000"/>
                </a:solidFill>
              </a:rPr>
              <a:t>January</a:t>
            </a:r>
          </a:p>
          <a:p>
            <a:pPr marL="0" indent="0">
              <a:buNone/>
            </a:pPr>
            <a:endParaRPr lang="en-GB" dirty="0"/>
          </a:p>
          <a:p>
            <a:r>
              <a:rPr lang="en-GB" dirty="0"/>
              <a:t>Epiphany</a:t>
            </a:r>
          </a:p>
          <a:p>
            <a:r>
              <a:rPr lang="en-GB" dirty="0"/>
              <a:t>Preparing for Candlemas</a:t>
            </a:r>
          </a:p>
          <a:p>
            <a:r>
              <a:rPr lang="en-GB" dirty="0"/>
              <a:t>Refugees</a:t>
            </a:r>
          </a:p>
        </p:txBody>
      </p:sp>
      <p:pic>
        <p:nvPicPr>
          <p:cNvPr id="3076" name="Picture 4" descr="Epiphany 2022 - DIOCESE of DUNKELD">
            <a:extLst>
              <a:ext uri="{FF2B5EF4-FFF2-40B4-BE49-F238E27FC236}">
                <a16:creationId xmlns:a16="http://schemas.microsoft.com/office/drawing/2014/main" id="{70AFA9D5-4F84-4A8D-AC6D-8E4C6A59182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03913" y="1762919"/>
            <a:ext cx="5099050" cy="382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8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3129-73E8-427A-924C-289FDF66709A}"/>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C97749F8-95BB-4F4E-8CD1-BE131FF3C2D9}"/>
              </a:ext>
            </a:extLst>
          </p:cNvPr>
          <p:cNvSpPr>
            <a:spLocks noGrp="1"/>
          </p:cNvSpPr>
          <p:nvPr>
            <p:ph idx="1"/>
          </p:nvPr>
        </p:nvSpPr>
        <p:spPr/>
        <p:txBody>
          <a:bodyPr/>
          <a:lstStyle/>
          <a:p>
            <a:pPr marL="0" indent="0">
              <a:buNone/>
            </a:pPr>
            <a:r>
              <a:rPr lang="en-GB" b="1" u="sng" dirty="0">
                <a:solidFill>
                  <a:srgbClr val="FF0000"/>
                </a:solidFill>
              </a:rPr>
              <a:t>Epiphany</a:t>
            </a:r>
          </a:p>
          <a:p>
            <a:pPr marL="0" indent="0">
              <a:buNone/>
            </a:pPr>
            <a:r>
              <a:rPr lang="en-GB" b="1" u="sng" dirty="0">
                <a:solidFill>
                  <a:srgbClr val="FF0000"/>
                </a:solidFill>
                <a:hlinkClick r:id="rId3"/>
              </a:rPr>
              <a:t>www.assemblies.org.uk/pri/1848/epiphany</a:t>
            </a:r>
            <a:r>
              <a:rPr lang="en-GB" b="1" u="sng" dirty="0">
                <a:solidFill>
                  <a:srgbClr val="FF0000"/>
                </a:solidFill>
              </a:rPr>
              <a:t> </a:t>
            </a:r>
          </a:p>
          <a:p>
            <a:pPr marL="0" indent="0">
              <a:buNone/>
            </a:pPr>
            <a:endParaRPr lang="en-GB" b="1" u="sng" dirty="0">
              <a:solidFill>
                <a:srgbClr val="FF0000"/>
              </a:solidFill>
            </a:endParaRPr>
          </a:p>
          <a:p>
            <a:pPr marL="0" indent="0">
              <a:buNone/>
            </a:pPr>
            <a:endParaRPr lang="en-GB" b="1" u="sng" dirty="0">
              <a:solidFill>
                <a:srgbClr val="FF0000"/>
              </a:solidFill>
            </a:endParaRPr>
          </a:p>
          <a:p>
            <a:pPr marL="0" indent="0">
              <a:buNone/>
            </a:pPr>
            <a:endParaRPr lang="en-GB" sz="1200" b="1" u="sng" dirty="0">
              <a:solidFill>
                <a:srgbClr val="FF0000"/>
              </a:solidFill>
            </a:endParaRPr>
          </a:p>
          <a:p>
            <a:pPr marL="0" indent="0" algn="r">
              <a:buNone/>
            </a:pPr>
            <a:r>
              <a:rPr lang="en-GB" sz="1400" b="1" u="sng" dirty="0">
                <a:solidFill>
                  <a:srgbClr val="FF0000"/>
                </a:solidFill>
                <a:hlinkClick r:id="rId4"/>
              </a:rPr>
              <a:t>https://d3hgrlq6yacptf.cloudfront.net/5f209069c4808/content/pages/documents/1582834302.pdf</a:t>
            </a:r>
            <a:endParaRPr lang="en-GB" sz="1400" b="1" u="sng" dirty="0">
              <a:solidFill>
                <a:srgbClr val="FF0000"/>
              </a:solidFill>
            </a:endParaRPr>
          </a:p>
          <a:p>
            <a:pPr marL="0" indent="0" algn="r">
              <a:buNone/>
            </a:pPr>
            <a:endParaRPr lang="en-GB" sz="1400" b="1" u="sng" dirty="0">
              <a:solidFill>
                <a:srgbClr val="FF0000"/>
              </a:solidFill>
              <a:hlinkClick r:id="rId5"/>
            </a:endParaRPr>
          </a:p>
          <a:p>
            <a:pPr marL="0" indent="0" algn="r">
              <a:buNone/>
            </a:pPr>
            <a:endParaRPr lang="en-GB" sz="1400" b="1" u="sng" dirty="0">
              <a:solidFill>
                <a:srgbClr val="FF0000"/>
              </a:solidFill>
              <a:hlinkClick r:id="rId5"/>
            </a:endParaRPr>
          </a:p>
          <a:p>
            <a:pPr marL="0" indent="0" algn="r">
              <a:buNone/>
            </a:pPr>
            <a:endParaRPr lang="en-GB" sz="1400" b="1" u="sng" dirty="0">
              <a:solidFill>
                <a:srgbClr val="FF0000"/>
              </a:solidFill>
              <a:hlinkClick r:id="rId5"/>
            </a:endParaRPr>
          </a:p>
          <a:p>
            <a:pPr marL="0" indent="0" algn="r">
              <a:buNone/>
            </a:pPr>
            <a:endParaRPr lang="en-GB" sz="1400" b="1" u="sng" dirty="0">
              <a:solidFill>
                <a:srgbClr val="FF0000"/>
              </a:solidFill>
              <a:hlinkClick r:id="rId5"/>
            </a:endParaRPr>
          </a:p>
          <a:p>
            <a:pPr marL="0" indent="0" algn="r">
              <a:buNone/>
            </a:pPr>
            <a:r>
              <a:rPr lang="en-GB" sz="1400" b="1" u="sng" dirty="0">
                <a:solidFill>
                  <a:srgbClr val="FF0000"/>
                </a:solidFill>
                <a:hlinkClick r:id="rId5"/>
              </a:rPr>
              <a:t>www.churchofengland.org/our-faith/faith-home/faith-home-videos/collective-worship-primary-schools-refugees-s3e3</a:t>
            </a:r>
            <a:endParaRPr lang="en-GB" sz="1400" b="1" u="sng" dirty="0">
              <a:solidFill>
                <a:srgbClr val="FF0000"/>
              </a:solidFill>
            </a:endParaRPr>
          </a:p>
          <a:p>
            <a:pPr marL="0" indent="0">
              <a:buNone/>
            </a:pPr>
            <a:r>
              <a:rPr lang="en-GB" sz="1400" dirty="0"/>
              <a:t>Jesus is a refuge – did you know?</a:t>
            </a:r>
          </a:p>
          <a:p>
            <a:pPr marL="0" indent="0" algn="r">
              <a:buNone/>
            </a:pPr>
            <a:endParaRPr lang="en-GB" sz="1100" dirty="0">
              <a:ea typeface="Tahoma" panose="020B0604030504040204" pitchFamily="34" charset="0"/>
            </a:endParaRPr>
          </a:p>
          <a:p>
            <a:pPr marL="0" indent="0" algn="r">
              <a:buNone/>
            </a:pPr>
            <a:r>
              <a:rPr lang="en-GB" sz="1200" b="1" dirty="0"/>
              <a:t> </a:t>
            </a:r>
          </a:p>
        </p:txBody>
      </p:sp>
      <p:pic>
        <p:nvPicPr>
          <p:cNvPr id="6" name="Picture 5">
            <a:extLst>
              <a:ext uri="{FF2B5EF4-FFF2-40B4-BE49-F238E27FC236}">
                <a16:creationId xmlns:a16="http://schemas.microsoft.com/office/drawing/2014/main" id="{767C92D6-147C-4210-9F22-807F2617E18E}"/>
              </a:ext>
            </a:extLst>
          </p:cNvPr>
          <p:cNvPicPr>
            <a:picLocks noChangeAspect="1"/>
          </p:cNvPicPr>
          <p:nvPr/>
        </p:nvPicPr>
        <p:blipFill>
          <a:blip r:embed="rId6"/>
          <a:stretch>
            <a:fillRect/>
          </a:stretch>
        </p:blipFill>
        <p:spPr>
          <a:xfrm>
            <a:off x="7571556" y="1518245"/>
            <a:ext cx="3166665" cy="44596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271B50A-BF5B-47B9-9E9C-88EEEECF93AE}"/>
              </a:ext>
            </a:extLst>
          </p:cNvPr>
          <p:cNvPicPr>
            <a:picLocks noChangeAspect="1"/>
          </p:cNvPicPr>
          <p:nvPr/>
        </p:nvPicPr>
        <p:blipFill>
          <a:blip r:embed="rId7"/>
          <a:stretch>
            <a:fillRect/>
          </a:stretch>
        </p:blipFill>
        <p:spPr>
          <a:xfrm>
            <a:off x="436443" y="2598365"/>
            <a:ext cx="2762706" cy="96094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6ADF033-1984-4A7D-A268-728C410BD40D}"/>
              </a:ext>
            </a:extLst>
          </p:cNvPr>
          <p:cNvPicPr>
            <a:picLocks noChangeAspect="1"/>
          </p:cNvPicPr>
          <p:nvPr/>
        </p:nvPicPr>
        <p:blipFill>
          <a:blip r:embed="rId8"/>
          <a:stretch>
            <a:fillRect/>
          </a:stretch>
        </p:blipFill>
        <p:spPr>
          <a:xfrm>
            <a:off x="298748" y="4163695"/>
            <a:ext cx="1700248" cy="1008112"/>
          </a:xfrm>
          <a:prstGeom prst="rect">
            <a:avLst/>
          </a:prstGeom>
        </p:spPr>
      </p:pic>
    </p:spTree>
    <p:extLst>
      <p:ext uri="{BB962C8B-B14F-4D97-AF65-F5344CB8AC3E}">
        <p14:creationId xmlns:p14="http://schemas.microsoft.com/office/powerpoint/2010/main" val="302912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3129-73E8-427A-924C-289FDF66709A}"/>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C97749F8-95BB-4F4E-8CD1-BE131FF3C2D9}"/>
              </a:ext>
            </a:extLst>
          </p:cNvPr>
          <p:cNvSpPr>
            <a:spLocks noGrp="1"/>
          </p:cNvSpPr>
          <p:nvPr>
            <p:ph idx="1"/>
          </p:nvPr>
        </p:nvSpPr>
        <p:spPr/>
        <p:txBody>
          <a:bodyPr/>
          <a:lstStyle/>
          <a:p>
            <a:pPr marL="0" indent="0">
              <a:buNone/>
            </a:pPr>
            <a:r>
              <a:rPr lang="en-GB" b="1" u="sng" dirty="0">
                <a:solidFill>
                  <a:srgbClr val="FF0000"/>
                </a:solidFill>
              </a:rPr>
              <a:t>Candlemas</a:t>
            </a:r>
          </a:p>
          <a:p>
            <a:pPr marL="0" indent="0">
              <a:buNone/>
            </a:pPr>
            <a:r>
              <a:rPr lang="en-GB" u="sng" dirty="0">
                <a:solidFill>
                  <a:srgbClr val="FF0000"/>
                </a:solidFill>
                <a:hlinkClick r:id="rId3"/>
              </a:rPr>
              <a:t>www.assemblies.org.uk/pri/1846/candlemas</a:t>
            </a:r>
            <a:r>
              <a:rPr lang="en-GB" u="sng" dirty="0">
                <a:solidFill>
                  <a:srgbClr val="FF0000"/>
                </a:solidFill>
              </a:rPr>
              <a:t> </a:t>
            </a:r>
          </a:p>
          <a:p>
            <a:pPr marL="0" indent="0">
              <a:buNone/>
            </a:pPr>
            <a:endParaRPr lang="en-GB" u="sng" dirty="0">
              <a:solidFill>
                <a:srgbClr val="FF0000"/>
              </a:solidFill>
            </a:endParaRPr>
          </a:p>
          <a:p>
            <a:pPr marL="0" indent="0">
              <a:buNone/>
            </a:pPr>
            <a:r>
              <a:rPr lang="en-GB" u="sng" dirty="0">
                <a:solidFill>
                  <a:srgbClr val="FF0000"/>
                </a:solidFill>
                <a:hlinkClick r:id="rId4"/>
              </a:rPr>
              <a:t>www.messychurch.org.uk/sites/default/files/uploads/pdf/Ashburton_Candlemas%20envelope.pdf</a:t>
            </a:r>
            <a:r>
              <a:rPr lang="en-GB" u="sng" dirty="0">
                <a:solidFill>
                  <a:srgbClr val="FF0000"/>
                </a:solidFill>
              </a:rPr>
              <a:t> </a:t>
            </a:r>
          </a:p>
          <a:p>
            <a:pPr marL="0" indent="0" algn="r">
              <a:buNone/>
            </a:pPr>
            <a:endParaRPr lang="en-GB" sz="1100" dirty="0">
              <a:ea typeface="Tahoma" panose="020B0604030504040204" pitchFamily="34" charset="0"/>
            </a:endParaRPr>
          </a:p>
          <a:p>
            <a:pPr marL="0" indent="0" algn="r">
              <a:buNone/>
            </a:pPr>
            <a:r>
              <a:rPr lang="en-GB" sz="1200" b="1" dirty="0"/>
              <a:t> </a:t>
            </a:r>
          </a:p>
        </p:txBody>
      </p:sp>
      <p:pic>
        <p:nvPicPr>
          <p:cNvPr id="4" name="Picture 3">
            <a:extLst>
              <a:ext uri="{FF2B5EF4-FFF2-40B4-BE49-F238E27FC236}">
                <a16:creationId xmlns:a16="http://schemas.microsoft.com/office/drawing/2014/main" id="{F7E01EF0-0EBD-4008-BE04-8848077CEECA}"/>
              </a:ext>
            </a:extLst>
          </p:cNvPr>
          <p:cNvPicPr>
            <a:picLocks noChangeAspect="1"/>
          </p:cNvPicPr>
          <p:nvPr/>
        </p:nvPicPr>
        <p:blipFill>
          <a:blip r:embed="rId5"/>
          <a:stretch>
            <a:fillRect/>
          </a:stretch>
        </p:blipFill>
        <p:spPr>
          <a:xfrm>
            <a:off x="7571556" y="1518245"/>
            <a:ext cx="3166665" cy="44596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8656C56-9917-4BAB-A481-340C19E2277C}"/>
              </a:ext>
            </a:extLst>
          </p:cNvPr>
          <p:cNvPicPr>
            <a:picLocks noChangeAspect="1"/>
          </p:cNvPicPr>
          <p:nvPr/>
        </p:nvPicPr>
        <p:blipFill>
          <a:blip r:embed="rId6"/>
          <a:stretch>
            <a:fillRect/>
          </a:stretch>
        </p:blipFill>
        <p:spPr>
          <a:xfrm>
            <a:off x="8376021" y="4114800"/>
            <a:ext cx="2362200" cy="1685925"/>
          </a:xfrm>
          <a:prstGeom prst="rect">
            <a:avLst/>
          </a:prstGeom>
        </p:spPr>
      </p:pic>
    </p:spTree>
    <p:extLst>
      <p:ext uri="{BB962C8B-B14F-4D97-AF65-F5344CB8AC3E}">
        <p14:creationId xmlns:p14="http://schemas.microsoft.com/office/powerpoint/2010/main" val="98782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EBDF-653D-4AE0-93D3-E9AA4E840219}"/>
              </a:ext>
            </a:extLst>
          </p:cNvPr>
          <p:cNvSpPr>
            <a:spLocks noGrp="1"/>
          </p:cNvSpPr>
          <p:nvPr>
            <p:ph type="title"/>
          </p:nvPr>
        </p:nvSpPr>
        <p:spPr>
          <a:xfrm>
            <a:off x="590193" y="260350"/>
            <a:ext cx="8493531" cy="798970"/>
          </a:xfrm>
        </p:spPr>
        <p:txBody>
          <a:bodyPr wrap="square" anchor="b">
            <a:normAutofit/>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834B4FFD-1B92-4323-A58A-AA3E03ACC023}"/>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t>Questions…</a:t>
            </a:r>
          </a:p>
        </p:txBody>
      </p:sp>
      <p:pic>
        <p:nvPicPr>
          <p:cNvPr id="1026" name="Picture 2" descr="6 Best Questions to Ask During a Job Interview | Inc.com">
            <a:extLst>
              <a:ext uri="{FF2B5EF4-FFF2-40B4-BE49-F238E27FC236}">
                <a16:creationId xmlns:a16="http://schemas.microsoft.com/office/drawing/2014/main" id="{29CF3FD9-BEF5-4962-92B2-DC1D36373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04650" y="2241228"/>
            <a:ext cx="5098032" cy="2867643"/>
          </a:xfrm>
          <a:prstGeom prst="rect">
            <a:avLst/>
          </a:prstGeom>
          <a:solidFill>
            <a:srgbClr val="FFFFFF"/>
          </a:solidFill>
        </p:spPr>
      </p:pic>
    </p:spTree>
    <p:extLst>
      <p:ext uri="{BB962C8B-B14F-4D97-AF65-F5344CB8AC3E}">
        <p14:creationId xmlns:p14="http://schemas.microsoft.com/office/powerpoint/2010/main" val="270204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1A6E-76F7-4EE4-B6A1-463BCAB64790}"/>
              </a:ext>
            </a:extLst>
          </p:cNvPr>
          <p:cNvSpPr>
            <a:spLocks noGrp="1"/>
          </p:cNvSpPr>
          <p:nvPr>
            <p:ph type="title"/>
          </p:nvPr>
        </p:nvSpPr>
        <p:spPr>
          <a:xfrm>
            <a:off x="590193" y="260350"/>
            <a:ext cx="8493531" cy="798970"/>
          </a:xfrm>
        </p:spPr>
        <p:txBody>
          <a:bodyPr wrap="square" anchor="b">
            <a:normAutofit/>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DC550AB4-B15A-413D-ABF2-B71C01A06D52}"/>
              </a:ext>
            </a:extLst>
          </p:cNvPr>
          <p:cNvSpPr>
            <a:spLocks noGrp="1"/>
          </p:cNvSpPr>
          <p:nvPr>
            <p:ph sz="half" idx="1"/>
          </p:nvPr>
        </p:nvSpPr>
        <p:spPr>
          <a:xfrm>
            <a:off x="614240" y="1531925"/>
            <a:ext cx="7389364" cy="4286250"/>
          </a:xfrm>
        </p:spPr>
        <p:txBody>
          <a:bodyPr wrap="square" anchor="t">
            <a:normAutofit fontScale="62500" lnSpcReduction="20000"/>
          </a:bodyPr>
          <a:lstStyle/>
          <a:p>
            <a:pPr marL="0" indent="0">
              <a:buNone/>
            </a:pPr>
            <a:r>
              <a:rPr lang="en-GB" b="1" u="sng" dirty="0"/>
              <a:t>What we hope to do each meeting:</a:t>
            </a:r>
            <a:endParaRPr lang="en-GB" sz="2400" b="1" u="sng" dirty="0"/>
          </a:p>
          <a:p>
            <a:pPr lvl="0"/>
            <a:r>
              <a:rPr lang="en-GB" dirty="0"/>
              <a:t>sharing of good practice</a:t>
            </a:r>
            <a:endParaRPr lang="en-GB" sz="2400" dirty="0"/>
          </a:p>
          <a:p>
            <a:pPr lvl="0"/>
            <a:r>
              <a:rPr lang="en-GB" dirty="0"/>
              <a:t>discussion of ideas and issues</a:t>
            </a:r>
            <a:endParaRPr lang="en-GB" sz="2400" dirty="0"/>
          </a:p>
          <a:p>
            <a:pPr lvl="0"/>
            <a:r>
              <a:rPr lang="en-GB" dirty="0"/>
              <a:t>resource updates</a:t>
            </a:r>
            <a:endParaRPr lang="en-GB" sz="2400" dirty="0"/>
          </a:p>
          <a:p>
            <a:pPr lvl="0"/>
            <a:r>
              <a:rPr lang="en-GB" dirty="0"/>
              <a:t>the opportunity to network with other Collective Worship Leads</a:t>
            </a:r>
            <a:endParaRPr lang="en-GB" sz="2400" dirty="0"/>
          </a:p>
          <a:p>
            <a:pPr marL="0" indent="0">
              <a:buNone/>
            </a:pPr>
            <a:r>
              <a:rPr lang="en-GB" dirty="0"/>
              <a:t> </a:t>
            </a:r>
            <a:endParaRPr lang="en-GB" sz="2400" dirty="0"/>
          </a:p>
          <a:p>
            <a:pPr marL="0" indent="0">
              <a:buNone/>
            </a:pPr>
            <a:r>
              <a:rPr lang="en-GB" b="1" u="sng" dirty="0"/>
              <a:t>Focus for November’s network meeting:</a:t>
            </a:r>
            <a:endParaRPr lang="en-GB" sz="2400" b="1" dirty="0"/>
          </a:p>
          <a:p>
            <a:pPr lvl="0"/>
            <a:r>
              <a:rPr lang="en-GB" dirty="0"/>
              <a:t>Collective Worship Resources for December 2022 / January 2023</a:t>
            </a:r>
          </a:p>
          <a:p>
            <a:pPr lvl="0"/>
            <a:r>
              <a:rPr lang="en-GB" dirty="0"/>
              <a:t>SIAMS Framework 2023 – Inspection Question 3 focuses on Collective Worship; we will explore the focus of this question and the possible evidence base and impact statements you may wish to consider.</a:t>
            </a:r>
          </a:p>
          <a:p>
            <a:pPr lvl="0"/>
            <a:r>
              <a:rPr lang="en-GB" dirty="0"/>
              <a:t>Sharing good practice</a:t>
            </a:r>
          </a:p>
          <a:p>
            <a:pPr marL="0" indent="0">
              <a:buNone/>
            </a:pPr>
            <a:endParaRPr lang="en-GB" sz="2400" dirty="0"/>
          </a:p>
          <a:p>
            <a:pPr>
              <a:lnSpc>
                <a:spcPct val="90000"/>
              </a:lnSpc>
            </a:pPr>
            <a:endParaRPr lang="en-GB" sz="1500" dirty="0"/>
          </a:p>
        </p:txBody>
      </p:sp>
      <p:pic>
        <p:nvPicPr>
          <p:cNvPr id="4" name="Picture 2" descr="take a look - Angela Brooks">
            <a:extLst>
              <a:ext uri="{FF2B5EF4-FFF2-40B4-BE49-F238E27FC236}">
                <a16:creationId xmlns:a16="http://schemas.microsoft.com/office/drawing/2014/main" id="{F54B757A-D513-4F90-BDFF-94739B807B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87580" y="1531925"/>
            <a:ext cx="3523252" cy="4286250"/>
          </a:xfrm>
          <a:prstGeom prst="rect">
            <a:avLst/>
          </a:prstGeom>
          <a:noFill/>
        </p:spPr>
      </p:pic>
    </p:spTree>
    <p:extLst>
      <p:ext uri="{BB962C8B-B14F-4D97-AF65-F5344CB8AC3E}">
        <p14:creationId xmlns:p14="http://schemas.microsoft.com/office/powerpoint/2010/main" val="7464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2035-9CCD-41E2-96DD-41D3EE2B3431}"/>
              </a:ext>
            </a:extLst>
          </p:cNvPr>
          <p:cNvSpPr>
            <a:spLocks noGrp="1"/>
          </p:cNvSpPr>
          <p:nvPr>
            <p:ph type="title"/>
          </p:nvPr>
        </p:nvSpPr>
        <p:spPr>
          <a:xfrm>
            <a:off x="590193" y="260350"/>
            <a:ext cx="8493531" cy="798970"/>
          </a:xfrm>
        </p:spPr>
        <p:txBody>
          <a:bodyPr wrap="square" anchor="b">
            <a:normAutofit/>
          </a:bodyPr>
          <a:lstStyle/>
          <a:p>
            <a:pPr>
              <a:lnSpc>
                <a:spcPct val="90000"/>
              </a:lnSpc>
            </a:pPr>
            <a:r>
              <a:rPr lang="en-GB" sz="3100" b="1" i="1" dirty="0"/>
              <a:t>Collective Worship Network November 2022</a:t>
            </a:r>
            <a:endParaRPr lang="en-GB" sz="3100" dirty="0"/>
          </a:p>
        </p:txBody>
      </p:sp>
      <p:sp>
        <p:nvSpPr>
          <p:cNvPr id="3" name="Content Placeholder 2">
            <a:extLst>
              <a:ext uri="{FF2B5EF4-FFF2-40B4-BE49-F238E27FC236}">
                <a16:creationId xmlns:a16="http://schemas.microsoft.com/office/drawing/2014/main" id="{C26F75A4-DA79-460E-8770-A6FEDC5BD71F}"/>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b="1" dirty="0"/>
              <a:t>Dates for your diary…</a:t>
            </a:r>
          </a:p>
          <a:p>
            <a:pPr marL="0" indent="0">
              <a:buNone/>
            </a:pPr>
            <a:endParaRPr lang="en-GB" dirty="0"/>
          </a:p>
          <a:p>
            <a:pPr marL="0" indent="0">
              <a:buNone/>
            </a:pPr>
            <a:r>
              <a:rPr lang="en-GB" dirty="0"/>
              <a:t>CW Networks are planned for:</a:t>
            </a:r>
          </a:p>
          <a:p>
            <a:r>
              <a:rPr lang="en-GB" dirty="0">
                <a:solidFill>
                  <a:srgbClr val="0B02BE"/>
                </a:solidFill>
              </a:rPr>
              <a:t>27 February 2023</a:t>
            </a:r>
          </a:p>
          <a:p>
            <a:r>
              <a:rPr lang="en-GB" dirty="0">
                <a:solidFill>
                  <a:srgbClr val="0B02BE"/>
                </a:solidFill>
              </a:rPr>
              <a:t>22 May 2023</a:t>
            </a:r>
          </a:p>
          <a:p>
            <a:endParaRPr lang="en-GB" dirty="0">
              <a:solidFill>
                <a:srgbClr val="0B02BE"/>
              </a:solidFill>
            </a:endParaRPr>
          </a:p>
          <a:p>
            <a:pPr marL="0" indent="0">
              <a:buNone/>
            </a:pPr>
            <a:r>
              <a:rPr lang="en-GB" dirty="0">
                <a:solidFill>
                  <a:srgbClr val="7030A0"/>
                </a:solidFill>
              </a:rPr>
              <a:t>What would you like to cover in these sessions?</a:t>
            </a:r>
          </a:p>
        </p:txBody>
      </p:sp>
      <p:pic>
        <p:nvPicPr>
          <p:cNvPr id="4098" name="Picture 2" descr="Dates for your diary – Barcombe Playgroup">
            <a:extLst>
              <a:ext uri="{FF2B5EF4-FFF2-40B4-BE49-F238E27FC236}">
                <a16:creationId xmlns:a16="http://schemas.microsoft.com/office/drawing/2014/main" id="{02141889-101D-41C0-BD31-41C248849D6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0910"/>
          <a:stretch/>
        </p:blipFill>
        <p:spPr bwMode="auto">
          <a:xfrm>
            <a:off x="5904650" y="1531925"/>
            <a:ext cx="5098032" cy="4286250"/>
          </a:xfrm>
          <a:prstGeom prst="rect">
            <a:avLst/>
          </a:prstGeom>
          <a:solidFill>
            <a:srgbClr val="FFFFFF"/>
          </a:solidFill>
        </p:spPr>
      </p:pic>
    </p:spTree>
    <p:extLst>
      <p:ext uri="{BB962C8B-B14F-4D97-AF65-F5344CB8AC3E}">
        <p14:creationId xmlns:p14="http://schemas.microsoft.com/office/powerpoint/2010/main" val="2209721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DB87-0B5B-4571-A81A-B9096B505CFF}"/>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FF4C4334-595A-456F-AB3C-579D92254A56}"/>
              </a:ext>
            </a:extLst>
          </p:cNvPr>
          <p:cNvSpPr>
            <a:spLocks noGrp="1"/>
          </p:cNvSpPr>
          <p:nvPr>
            <p:ph idx="1"/>
          </p:nvPr>
        </p:nvSpPr>
        <p:spPr/>
        <p:txBody>
          <a:bodyPr/>
          <a:lstStyle/>
          <a:p>
            <a:pPr marL="0" indent="0">
              <a:buNone/>
            </a:pPr>
            <a:r>
              <a:rPr lang="en-GB" dirty="0"/>
              <a:t>Thank you for your time</a:t>
            </a:r>
          </a:p>
          <a:p>
            <a:pPr marL="0" indent="0">
              <a:buNone/>
            </a:pPr>
            <a:endParaRPr lang="en-GB" dirty="0"/>
          </a:p>
          <a:p>
            <a:pPr marL="0" indent="0">
              <a:buNone/>
            </a:pPr>
            <a:r>
              <a:rPr lang="en-GB" dirty="0"/>
              <a:t>Contact:  </a:t>
            </a:r>
            <a:r>
              <a:rPr lang="en-GB" dirty="0">
                <a:hlinkClick r:id="rId3"/>
              </a:rPr>
              <a:t>chris.allen@dioceseofnorwich.org</a:t>
            </a:r>
            <a:r>
              <a:rPr lang="en-GB" dirty="0"/>
              <a:t> </a:t>
            </a:r>
          </a:p>
          <a:p>
            <a:pPr marL="0" indent="0">
              <a:buNone/>
            </a:pPr>
            <a:r>
              <a:rPr lang="en-GB" dirty="0"/>
              <a:t>Twitter: </a:t>
            </a:r>
            <a:r>
              <a:rPr lang="en-GB" dirty="0" err="1"/>
              <a:t>ChrislindyJ</a:t>
            </a:r>
            <a:endParaRPr lang="en-GB" dirty="0"/>
          </a:p>
          <a:p>
            <a:pPr marL="0" indent="0">
              <a:buNone/>
            </a:pPr>
            <a:endParaRPr lang="en-GB" dirty="0"/>
          </a:p>
          <a:p>
            <a:pPr marL="0" indent="0">
              <a:buNone/>
            </a:pPr>
            <a:r>
              <a:rPr lang="en-GB" dirty="0"/>
              <a:t>Evaluation link to be sent out by Holly Davy.</a:t>
            </a:r>
          </a:p>
          <a:p>
            <a:endParaRPr lang="en-GB" dirty="0"/>
          </a:p>
        </p:txBody>
      </p:sp>
      <p:pic>
        <p:nvPicPr>
          <p:cNvPr id="4" name="Picture 3">
            <a:extLst>
              <a:ext uri="{FF2B5EF4-FFF2-40B4-BE49-F238E27FC236}">
                <a16:creationId xmlns:a16="http://schemas.microsoft.com/office/drawing/2014/main" id="{7719DE06-A8FA-4F9D-BEE6-5AEADED0C1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03804" y="4974629"/>
            <a:ext cx="1455420" cy="1303020"/>
          </a:xfrm>
          <a:prstGeom prst="rect">
            <a:avLst/>
          </a:prstGeom>
          <a:noFill/>
          <a:ln>
            <a:noFill/>
          </a:ln>
        </p:spPr>
      </p:pic>
    </p:spTree>
    <p:extLst>
      <p:ext uri="{BB962C8B-B14F-4D97-AF65-F5344CB8AC3E}">
        <p14:creationId xmlns:p14="http://schemas.microsoft.com/office/powerpoint/2010/main" val="417098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1BB7-8D6F-4797-A2DB-3340A74F3694}"/>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C765914A-3F53-4DD5-8895-44395ED6F64A}"/>
              </a:ext>
            </a:extLst>
          </p:cNvPr>
          <p:cNvSpPr>
            <a:spLocks noGrp="1"/>
          </p:cNvSpPr>
          <p:nvPr>
            <p:ph sz="half" idx="1"/>
          </p:nvPr>
        </p:nvSpPr>
        <p:spPr>
          <a:xfrm>
            <a:off x="614240" y="1531925"/>
            <a:ext cx="5517156" cy="4286250"/>
          </a:xfrm>
        </p:spPr>
        <p:txBody>
          <a:bodyPr/>
          <a:lstStyle/>
          <a:p>
            <a:pPr marL="0" indent="0">
              <a:buNone/>
            </a:pPr>
            <a:r>
              <a:rPr lang="en-GB" dirty="0"/>
              <a:t>Resources for Worship </a:t>
            </a:r>
            <a:r>
              <a:rPr lang="en-GB" dirty="0">
                <a:solidFill>
                  <a:srgbClr val="FF0000"/>
                </a:solidFill>
              </a:rPr>
              <a:t>December</a:t>
            </a:r>
          </a:p>
          <a:p>
            <a:pPr marL="0" indent="0">
              <a:buNone/>
            </a:pPr>
            <a:endParaRPr lang="en-GB" dirty="0"/>
          </a:p>
          <a:p>
            <a:r>
              <a:rPr lang="en-GB" dirty="0"/>
              <a:t>Advent</a:t>
            </a:r>
          </a:p>
          <a:p>
            <a:r>
              <a:rPr lang="en-GB" dirty="0"/>
              <a:t>Christmas</a:t>
            </a:r>
          </a:p>
          <a:p>
            <a:r>
              <a:rPr lang="en-GB" dirty="0"/>
              <a:t>Light</a:t>
            </a:r>
          </a:p>
          <a:p>
            <a:r>
              <a:rPr lang="en-GB" dirty="0"/>
              <a:t>Hope</a:t>
            </a:r>
          </a:p>
          <a:p>
            <a:r>
              <a:rPr lang="en-GB" dirty="0"/>
              <a:t>Incarnation</a:t>
            </a:r>
          </a:p>
        </p:txBody>
      </p:sp>
      <p:pic>
        <p:nvPicPr>
          <p:cNvPr id="5" name="Picture 2" descr="The True Meaning of the Advent Season">
            <a:extLst>
              <a:ext uri="{FF2B5EF4-FFF2-40B4-BE49-F238E27FC236}">
                <a16:creationId xmlns:a16="http://schemas.microsoft.com/office/drawing/2014/main" id="{62602DF9-AA86-40B8-92FB-7263AD5378B8}"/>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29423" y="2454349"/>
            <a:ext cx="5099050" cy="286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5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6855-1A8A-4209-B071-08368784F8FC}"/>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1A08CA37-0F92-410B-9687-2D0580E6C314}"/>
              </a:ext>
            </a:extLst>
          </p:cNvPr>
          <p:cNvSpPr>
            <a:spLocks noGrp="1"/>
          </p:cNvSpPr>
          <p:nvPr>
            <p:ph idx="1"/>
          </p:nvPr>
        </p:nvSpPr>
        <p:spPr/>
        <p:txBody>
          <a:bodyPr/>
          <a:lstStyle/>
          <a:p>
            <a:pPr marL="0" indent="0">
              <a:buNone/>
            </a:pPr>
            <a:r>
              <a:rPr lang="en-GB" b="1" u="sng" dirty="0">
                <a:solidFill>
                  <a:srgbClr val="FF0000"/>
                </a:solidFill>
              </a:rPr>
              <a:t>Advent</a:t>
            </a:r>
          </a:p>
          <a:p>
            <a:pPr marL="0" indent="0">
              <a:buNone/>
            </a:pPr>
            <a:r>
              <a:rPr lang="en-GB" sz="2000" dirty="0">
                <a:hlinkClick r:id="rId3"/>
              </a:rPr>
              <a:t>www.cofeguildford.org.uk/education/christian-distinctiveness/collective-worship/advent-and-christmas</a:t>
            </a:r>
            <a:r>
              <a:rPr lang="en-GB" sz="2000" dirty="0"/>
              <a:t> </a:t>
            </a:r>
          </a:p>
          <a:p>
            <a:pPr marL="0" indent="0">
              <a:buNone/>
            </a:pPr>
            <a:endParaRPr lang="en-GB" sz="2000" dirty="0"/>
          </a:p>
          <a:p>
            <a:pPr marL="0" indent="0">
              <a:buNone/>
            </a:pPr>
            <a:r>
              <a:rPr lang="en-GB" sz="2000" dirty="0">
                <a:hlinkClick r:id="rId4"/>
              </a:rPr>
              <a:t>www.assemblies.org.uk/pri/2397/advent-peace</a:t>
            </a:r>
            <a:endParaRPr lang="en-GB" sz="2000" dirty="0"/>
          </a:p>
          <a:p>
            <a:pPr marL="0" indent="0">
              <a:buNone/>
            </a:pPr>
            <a:endParaRPr lang="en-GB" sz="2000" dirty="0"/>
          </a:p>
          <a:p>
            <a:pPr marL="0" indent="0">
              <a:buNone/>
            </a:pPr>
            <a:endParaRPr lang="en-GB" sz="2000" dirty="0"/>
          </a:p>
          <a:p>
            <a:pPr marL="0" indent="0">
              <a:buNone/>
            </a:pPr>
            <a:r>
              <a:rPr lang="en-GB" sz="2000" dirty="0">
                <a:hlinkClick r:id="rId5"/>
              </a:rPr>
              <a:t>www.archbishopofyorkyouthtrust.co.uk/projects/community-matters-at-christmas-download-page</a:t>
            </a:r>
            <a:r>
              <a:rPr lang="en-GB" sz="2000" dirty="0"/>
              <a:t>  </a:t>
            </a:r>
          </a:p>
        </p:txBody>
      </p:sp>
      <p:pic>
        <p:nvPicPr>
          <p:cNvPr id="5" name="Picture 4">
            <a:extLst>
              <a:ext uri="{FF2B5EF4-FFF2-40B4-BE49-F238E27FC236}">
                <a16:creationId xmlns:a16="http://schemas.microsoft.com/office/drawing/2014/main" id="{590D99B5-B194-437F-A880-B04CAD0FEAE8}"/>
              </a:ext>
            </a:extLst>
          </p:cNvPr>
          <p:cNvPicPr>
            <a:picLocks noChangeAspect="1"/>
          </p:cNvPicPr>
          <p:nvPr/>
        </p:nvPicPr>
        <p:blipFill>
          <a:blip r:embed="rId6"/>
          <a:stretch>
            <a:fillRect/>
          </a:stretch>
        </p:blipFill>
        <p:spPr>
          <a:xfrm>
            <a:off x="6131396" y="2941637"/>
            <a:ext cx="4710113" cy="609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4D09B91-0A95-4779-89B2-417FB7BC71A5}"/>
              </a:ext>
            </a:extLst>
          </p:cNvPr>
          <p:cNvPicPr>
            <a:picLocks noChangeAspect="1"/>
          </p:cNvPicPr>
          <p:nvPr/>
        </p:nvPicPr>
        <p:blipFill>
          <a:blip r:embed="rId7"/>
          <a:stretch>
            <a:fillRect/>
          </a:stretch>
        </p:blipFill>
        <p:spPr>
          <a:xfrm>
            <a:off x="8848166" y="4542581"/>
            <a:ext cx="2121156" cy="1806278"/>
          </a:xfrm>
          <a:prstGeom prst="rect">
            <a:avLst/>
          </a:prstGeom>
        </p:spPr>
      </p:pic>
    </p:spTree>
    <p:extLst>
      <p:ext uri="{BB962C8B-B14F-4D97-AF65-F5344CB8AC3E}">
        <p14:creationId xmlns:p14="http://schemas.microsoft.com/office/powerpoint/2010/main" val="401570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3129-73E8-427A-924C-289FDF66709A}"/>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C97749F8-95BB-4F4E-8CD1-BE131FF3C2D9}"/>
              </a:ext>
            </a:extLst>
          </p:cNvPr>
          <p:cNvSpPr>
            <a:spLocks noGrp="1"/>
          </p:cNvSpPr>
          <p:nvPr>
            <p:ph idx="1"/>
          </p:nvPr>
        </p:nvSpPr>
        <p:spPr/>
        <p:txBody>
          <a:bodyPr/>
          <a:lstStyle/>
          <a:p>
            <a:pPr marL="0" indent="0">
              <a:buNone/>
            </a:pPr>
            <a:r>
              <a:rPr lang="en-GB" b="1" u="sng" dirty="0">
                <a:solidFill>
                  <a:srgbClr val="FF0000"/>
                </a:solidFill>
              </a:rPr>
              <a:t>Christmas/ Incarnation</a:t>
            </a:r>
          </a:p>
          <a:p>
            <a:pPr marL="0" indent="0">
              <a:buNone/>
            </a:pPr>
            <a:r>
              <a:rPr lang="en-GB" sz="1200" b="1" u="sng" dirty="0">
                <a:solidFill>
                  <a:srgbClr val="FF0000"/>
                </a:solidFill>
                <a:hlinkClick r:id="rId3"/>
              </a:rPr>
              <a:t>www.churchofengland.org/our-faith/faith-home/faith-home-videos/collective-worship-primary-schools-christmas</a:t>
            </a:r>
            <a:endParaRPr lang="en-GB" sz="1200" b="1" u="sng" dirty="0">
              <a:solidFill>
                <a:srgbClr val="FF0000"/>
              </a:solidFill>
            </a:endParaRPr>
          </a:p>
          <a:p>
            <a:pPr marL="0" indent="0">
              <a:buNone/>
            </a:pPr>
            <a:r>
              <a:rPr lan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ty="0">
                <a:hlinkClick r:id="rId4"/>
              </a:rPr>
              <a:t>www.collectiveworship.com/ActDetails/?ID=209</a:t>
            </a:r>
            <a:r>
              <a:rPr lang="en-GB" sz="1100" b="1" dirty="0"/>
              <a:t> </a:t>
            </a:r>
          </a:p>
          <a:p>
            <a:pPr marL="0" indent="0">
              <a:buNone/>
            </a:pPr>
            <a:r>
              <a:rPr lang="en-GB" sz="1100" dirty="0"/>
              <a:t>Plan and PowerPoint on Giving at Christmas</a:t>
            </a:r>
          </a:p>
          <a:p>
            <a:pPr marL="0" indent="0">
              <a:buNone/>
            </a:pPr>
            <a:endParaRPr lang="en-GB" sz="1100" dirty="0"/>
          </a:p>
          <a:p>
            <a:pPr marL="0" indent="0">
              <a:buNone/>
            </a:pPr>
            <a:endParaRPr lang="en-GB" sz="1100" dirty="0"/>
          </a:p>
          <a:p>
            <a:pPr marL="0" indent="0">
              <a:buNone/>
            </a:pPr>
            <a:r>
              <a:rPr lang="en-GB" sz="1100" b="1" u="sng" dirty="0">
                <a:solidFill>
                  <a:srgbClr val="FF0000"/>
                </a:solidFill>
              </a:rPr>
              <a:t> </a:t>
            </a:r>
          </a:p>
          <a:p>
            <a:pPr marL="0" indent="0">
              <a:buNone/>
            </a:pPr>
            <a:endParaRPr lang="en-GB" sz="1600" b="1" u="sng" dirty="0">
              <a:solidFill>
                <a:srgbClr val="FF0000"/>
              </a:solidFill>
            </a:endParaRPr>
          </a:p>
          <a:p>
            <a:pPr marL="0" indent="0" algn="r">
              <a:buNone/>
            </a:pPr>
            <a:r>
              <a:rPr lang="en-GB" sz="1200" b="1" dirty="0">
                <a:hlinkClick r:id="rId5"/>
              </a:rPr>
              <a:t>www.leeds.anglican.org/education/free-resources-support-schools-academies</a:t>
            </a:r>
            <a:endParaRPr lang="en-GB" sz="1200" b="1" dirty="0"/>
          </a:p>
          <a:p>
            <a:pPr marL="0" indent="0" algn="r">
              <a:buNone/>
            </a:pPr>
            <a:r>
              <a:rPr lang="en-GB" sz="1100" b="0" i="0" dirty="0">
                <a:effectLst/>
                <a:ea typeface="Tahoma" panose="020B0604030504040204" pitchFamily="34" charset="0"/>
              </a:rPr>
              <a:t>The Diocese of Leeds Education Department have created daily collective worship resources to take you through the journey of Advent.</a:t>
            </a:r>
          </a:p>
          <a:p>
            <a:pPr marL="0" indent="0" algn="r">
              <a:buNone/>
            </a:pPr>
            <a:endParaRPr lang="en-GB" sz="1100" dirty="0">
              <a:ea typeface="Tahoma" panose="020B0604030504040204" pitchFamily="34" charset="0"/>
            </a:endParaRPr>
          </a:p>
          <a:p>
            <a:pPr marL="0" indent="0" algn="r">
              <a:buNone/>
            </a:pPr>
            <a:r>
              <a:rPr lang="en-GB" sz="1200" b="1" dirty="0"/>
              <a:t> </a:t>
            </a:r>
          </a:p>
        </p:txBody>
      </p:sp>
      <p:pic>
        <p:nvPicPr>
          <p:cNvPr id="5" name="Picture 4">
            <a:extLst>
              <a:ext uri="{FF2B5EF4-FFF2-40B4-BE49-F238E27FC236}">
                <a16:creationId xmlns:a16="http://schemas.microsoft.com/office/drawing/2014/main" id="{406C89F8-88C7-4875-94EB-A99DBD7CC97C}"/>
              </a:ext>
            </a:extLst>
          </p:cNvPr>
          <p:cNvPicPr>
            <a:picLocks noChangeAspect="1"/>
          </p:cNvPicPr>
          <p:nvPr/>
        </p:nvPicPr>
        <p:blipFill>
          <a:blip r:embed="rId6"/>
          <a:stretch>
            <a:fillRect/>
          </a:stretch>
        </p:blipFill>
        <p:spPr>
          <a:xfrm>
            <a:off x="9659788" y="1424818"/>
            <a:ext cx="1700248" cy="1008112"/>
          </a:xfrm>
          <a:prstGeom prst="rect">
            <a:avLst/>
          </a:prstGeom>
        </p:spPr>
      </p:pic>
      <p:pic>
        <p:nvPicPr>
          <p:cNvPr id="7" name="Picture 6">
            <a:extLst>
              <a:ext uri="{FF2B5EF4-FFF2-40B4-BE49-F238E27FC236}">
                <a16:creationId xmlns:a16="http://schemas.microsoft.com/office/drawing/2014/main" id="{4B8129EF-783D-46FD-8360-D474EE6F4C33}"/>
              </a:ext>
            </a:extLst>
          </p:cNvPr>
          <p:cNvPicPr>
            <a:picLocks noChangeAspect="1"/>
          </p:cNvPicPr>
          <p:nvPr/>
        </p:nvPicPr>
        <p:blipFill>
          <a:blip r:embed="rId7"/>
          <a:stretch>
            <a:fillRect/>
          </a:stretch>
        </p:blipFill>
        <p:spPr>
          <a:xfrm>
            <a:off x="5845071" y="2670373"/>
            <a:ext cx="4067175" cy="781050"/>
          </a:xfrm>
          <a:prstGeom prst="rect">
            <a:avLst/>
          </a:prstGeom>
        </p:spPr>
      </p:pic>
      <p:pic>
        <p:nvPicPr>
          <p:cNvPr id="9" name="Picture 8">
            <a:extLst>
              <a:ext uri="{FF2B5EF4-FFF2-40B4-BE49-F238E27FC236}">
                <a16:creationId xmlns:a16="http://schemas.microsoft.com/office/drawing/2014/main" id="{5B55C530-5F1E-4CAA-976E-EF440FCA037F}"/>
              </a:ext>
            </a:extLst>
          </p:cNvPr>
          <p:cNvPicPr>
            <a:picLocks noChangeAspect="1"/>
          </p:cNvPicPr>
          <p:nvPr/>
        </p:nvPicPr>
        <p:blipFill>
          <a:blip r:embed="rId8"/>
          <a:stretch>
            <a:fillRect/>
          </a:stretch>
        </p:blipFill>
        <p:spPr>
          <a:xfrm>
            <a:off x="655483" y="3597056"/>
            <a:ext cx="4251777" cy="682802"/>
          </a:xfrm>
          <a:prstGeom prst="rect">
            <a:avLst/>
          </a:prstGeom>
        </p:spPr>
      </p:pic>
      <p:pic>
        <p:nvPicPr>
          <p:cNvPr id="11" name="Picture 10">
            <a:extLst>
              <a:ext uri="{FF2B5EF4-FFF2-40B4-BE49-F238E27FC236}">
                <a16:creationId xmlns:a16="http://schemas.microsoft.com/office/drawing/2014/main" id="{FB6665E3-1D49-4B16-8743-69FB54E9C915}"/>
              </a:ext>
            </a:extLst>
          </p:cNvPr>
          <p:cNvPicPr>
            <a:picLocks noChangeAspect="1"/>
          </p:cNvPicPr>
          <p:nvPr/>
        </p:nvPicPr>
        <p:blipFill>
          <a:blip r:embed="rId9"/>
          <a:stretch>
            <a:fillRect/>
          </a:stretch>
        </p:blipFill>
        <p:spPr>
          <a:xfrm>
            <a:off x="9676590" y="4921682"/>
            <a:ext cx="1247775" cy="108585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DE04B164-AF0D-4EEF-9343-7BFAD73857B5}"/>
              </a:ext>
            </a:extLst>
          </p:cNvPr>
          <p:cNvSpPr txBox="1"/>
          <p:nvPr/>
        </p:nvSpPr>
        <p:spPr>
          <a:xfrm>
            <a:off x="5180527" y="5326107"/>
            <a:ext cx="4320480" cy="276999"/>
          </a:xfrm>
          <a:prstGeom prst="rect">
            <a:avLst/>
          </a:prstGeom>
          <a:noFill/>
        </p:spPr>
        <p:txBody>
          <a:bodyPr wrap="square">
            <a:spAutoFit/>
          </a:bodyPr>
          <a:lstStyle/>
          <a:p>
            <a:r>
              <a:rPr lang="en-GB" sz="1200" b="1" dirty="0">
                <a:latin typeface="Tahoma" panose="020B0604030504040204" pitchFamily="34" charset="0"/>
                <a:ea typeface="Tahoma" panose="020B0604030504040204" pitchFamily="34" charset="0"/>
                <a:cs typeface="Tahoma" panose="020B0604030504040204" pitchFamily="34" charset="0"/>
                <a:hlinkClick r:id="rId10"/>
              </a:rPr>
              <a:t>https://shop.childrenssociety.org.uk/christingle.html</a:t>
            </a:r>
            <a:r>
              <a:rPr lang="en-GB" sz="12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58040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320B-1E21-45D2-B6DF-B20DFA99BFA6}"/>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C592EE5D-B75A-45FD-83D7-8796F94A8EEC}"/>
              </a:ext>
            </a:extLst>
          </p:cNvPr>
          <p:cNvSpPr>
            <a:spLocks noGrp="1"/>
          </p:cNvSpPr>
          <p:nvPr>
            <p:ph idx="1"/>
          </p:nvPr>
        </p:nvSpPr>
        <p:spPr/>
        <p:txBody>
          <a:bodyPr/>
          <a:lstStyle/>
          <a:p>
            <a:pPr marL="0" indent="0">
              <a:buNone/>
            </a:pPr>
            <a:r>
              <a:rPr lang="en-GB" b="1" u="sng" dirty="0">
                <a:solidFill>
                  <a:srgbClr val="FF0000"/>
                </a:solidFill>
              </a:rPr>
              <a:t>Light / Hope</a:t>
            </a:r>
          </a:p>
          <a:p>
            <a:pPr marL="0" indent="0">
              <a:buNone/>
            </a:pPr>
            <a:r>
              <a:rPr lang="en-GB" sz="1200" b="1" u="sng" dirty="0">
                <a:solidFill>
                  <a:srgbClr val="FF0000"/>
                </a:solidFill>
                <a:hlinkClick r:id="rId2"/>
              </a:rPr>
              <a:t>www.churchofengland.org/our-faith/faith-home/faith-home-videos/collective-worship-primary-schools-hope-s2e6</a:t>
            </a:r>
            <a:endParaRPr lang="en-GB" sz="1200" b="1" u="sng" dirty="0">
              <a:solidFill>
                <a:srgbClr val="FF0000"/>
              </a:solidFill>
            </a:endParaRPr>
          </a:p>
          <a:p>
            <a:pPr marL="0" indent="0">
              <a:buNone/>
            </a:pPr>
            <a:endParaRPr lang="en-GB" sz="1200" b="1" u="sng" dirty="0">
              <a:solidFill>
                <a:srgbClr val="FF0000"/>
              </a:solidFill>
            </a:endParaRPr>
          </a:p>
          <a:p>
            <a:pPr marL="0" indent="0">
              <a:buNone/>
            </a:pPr>
            <a:endParaRPr lang="en-GB" sz="1200" b="1" u="sng" dirty="0">
              <a:solidFill>
                <a:srgbClr val="FF0000"/>
              </a:solidFill>
            </a:endParaRPr>
          </a:p>
          <a:p>
            <a:pPr marL="0" indent="0">
              <a:buNone/>
            </a:pPr>
            <a:endParaRPr lang="en-GB" sz="1200" b="1" u="sng" dirty="0">
              <a:solidFill>
                <a:srgbClr val="FF0000"/>
              </a:solidFill>
            </a:endParaRPr>
          </a:p>
          <a:p>
            <a:pPr marL="0" indent="0">
              <a:buNone/>
            </a:pPr>
            <a:r>
              <a:rPr lang="en-GB" sz="1200" b="1" u="sng" dirty="0">
                <a:solidFill>
                  <a:srgbClr val="FF0000"/>
                </a:solidFill>
              </a:rPr>
              <a:t> </a:t>
            </a:r>
          </a:p>
          <a:p>
            <a:pPr marL="0" indent="0">
              <a:buNone/>
            </a:pPr>
            <a:endParaRPr lang="en-GB" sz="1200" b="1" u="sng" dirty="0">
              <a:solidFill>
                <a:srgbClr val="FF0000"/>
              </a:solidFill>
            </a:endParaRPr>
          </a:p>
          <a:p>
            <a:pPr marL="0" indent="0" algn="r">
              <a:buNone/>
            </a:pPr>
            <a:endParaRPr lang="en-GB" sz="1200" b="1" dirty="0">
              <a:hlinkClick r:id="rId3"/>
            </a:endParaRPr>
          </a:p>
          <a:p>
            <a:pPr marL="0" indent="0">
              <a:buNone/>
            </a:pPr>
            <a:r>
              <a:rPr lang="en-GB" sz="1150" b="1" dirty="0">
                <a:hlinkClick r:id="rId3"/>
              </a:rPr>
              <a:t>https://d3hgrlq6yacptf.cloudfront.net/5f214e41ab1e4/content/pages/documents/hope-collective-worship-planning24612940676.pdf</a:t>
            </a:r>
            <a:r>
              <a:rPr lang="en-GB" sz="1150" b="1" dirty="0"/>
              <a:t> </a:t>
            </a:r>
          </a:p>
          <a:p>
            <a:pPr marL="0" indent="0">
              <a:buNone/>
            </a:pPr>
            <a:r>
              <a:rPr lang="en-GB" sz="1200" dirty="0"/>
              <a:t>Collective worship ideas with video links etc on Hope.</a:t>
            </a:r>
          </a:p>
          <a:p>
            <a:pPr marL="0" indent="0">
              <a:buNone/>
            </a:pPr>
            <a:endParaRPr lang="en-GB" sz="1200" dirty="0"/>
          </a:p>
          <a:p>
            <a:pPr marL="0" indent="0">
              <a:buNone/>
            </a:pPr>
            <a:endParaRPr lang="en-GB" sz="1200" dirty="0"/>
          </a:p>
          <a:p>
            <a:pPr marL="0" indent="0">
              <a:buNone/>
            </a:pPr>
            <a:r>
              <a:rPr lang="en-GB" sz="1200" b="1" dirty="0">
                <a:hlinkClick r:id="rId4"/>
              </a:rPr>
              <a:t>www.collectiveworship.com/ActDetails/?ID=149</a:t>
            </a:r>
            <a:r>
              <a:rPr lang="en-GB" sz="1200" b="1" dirty="0"/>
              <a:t> </a:t>
            </a:r>
          </a:p>
          <a:p>
            <a:pPr marL="0" indent="0">
              <a:buNone/>
            </a:pPr>
            <a:r>
              <a:rPr lang="en-GB" sz="1200" dirty="0"/>
              <a:t>Plans and PowerPoint on the them of Jesus Light of the World</a:t>
            </a:r>
          </a:p>
          <a:p>
            <a:pPr marL="0" indent="0">
              <a:buNone/>
            </a:pPr>
            <a:endParaRPr lang="en-GB" sz="1200" dirty="0"/>
          </a:p>
        </p:txBody>
      </p:sp>
      <p:pic>
        <p:nvPicPr>
          <p:cNvPr id="4" name="Picture 3">
            <a:extLst>
              <a:ext uri="{FF2B5EF4-FFF2-40B4-BE49-F238E27FC236}">
                <a16:creationId xmlns:a16="http://schemas.microsoft.com/office/drawing/2014/main" id="{A6ECF787-0F3E-4E33-A5DB-A2C685B406C6}"/>
              </a:ext>
            </a:extLst>
          </p:cNvPr>
          <p:cNvPicPr>
            <a:picLocks noChangeAspect="1"/>
          </p:cNvPicPr>
          <p:nvPr/>
        </p:nvPicPr>
        <p:blipFill>
          <a:blip r:embed="rId5"/>
          <a:stretch>
            <a:fillRect/>
          </a:stretch>
        </p:blipFill>
        <p:spPr>
          <a:xfrm>
            <a:off x="9659788" y="1518245"/>
            <a:ext cx="1700248" cy="1008112"/>
          </a:xfrm>
          <a:prstGeom prst="rect">
            <a:avLst/>
          </a:prstGeom>
        </p:spPr>
      </p:pic>
      <p:pic>
        <p:nvPicPr>
          <p:cNvPr id="6" name="Picture 5">
            <a:extLst>
              <a:ext uri="{FF2B5EF4-FFF2-40B4-BE49-F238E27FC236}">
                <a16:creationId xmlns:a16="http://schemas.microsoft.com/office/drawing/2014/main" id="{10700A90-09BB-4DCF-A309-E1F9ADA8B796}"/>
              </a:ext>
            </a:extLst>
          </p:cNvPr>
          <p:cNvPicPr>
            <a:picLocks noChangeAspect="1"/>
          </p:cNvPicPr>
          <p:nvPr/>
        </p:nvPicPr>
        <p:blipFill>
          <a:blip r:embed="rId6"/>
          <a:stretch>
            <a:fillRect/>
          </a:stretch>
        </p:blipFill>
        <p:spPr>
          <a:xfrm>
            <a:off x="730796" y="2312987"/>
            <a:ext cx="2819400" cy="933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D9134D7-906C-4744-AEE1-C4A130A1F707}"/>
              </a:ext>
            </a:extLst>
          </p:cNvPr>
          <p:cNvPicPr>
            <a:picLocks noChangeAspect="1"/>
          </p:cNvPicPr>
          <p:nvPr/>
        </p:nvPicPr>
        <p:blipFill>
          <a:blip r:embed="rId7"/>
          <a:stretch>
            <a:fillRect/>
          </a:stretch>
        </p:blipFill>
        <p:spPr>
          <a:xfrm>
            <a:off x="6460637" y="3994502"/>
            <a:ext cx="4769355" cy="720080"/>
          </a:xfrm>
          <a:prstGeom prst="rect">
            <a:avLst/>
          </a:prstGeom>
        </p:spPr>
      </p:pic>
    </p:spTree>
    <p:extLst>
      <p:ext uri="{BB962C8B-B14F-4D97-AF65-F5344CB8AC3E}">
        <p14:creationId xmlns:p14="http://schemas.microsoft.com/office/powerpoint/2010/main" val="405632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7DD7-910F-4B9A-B672-EBAE99A02580}"/>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4" name="Content Placeholder 3">
            <a:extLst>
              <a:ext uri="{FF2B5EF4-FFF2-40B4-BE49-F238E27FC236}">
                <a16:creationId xmlns:a16="http://schemas.microsoft.com/office/drawing/2014/main" id="{7DDC17F4-BEAE-4A8A-BE39-7A26B0145AB0}"/>
              </a:ext>
            </a:extLst>
          </p:cNvPr>
          <p:cNvSpPr>
            <a:spLocks noGrp="1"/>
          </p:cNvSpPr>
          <p:nvPr>
            <p:ph sz="half" idx="1"/>
          </p:nvPr>
        </p:nvSpPr>
        <p:spPr/>
        <p:txBody>
          <a:bodyPr/>
          <a:lstStyle/>
          <a:p>
            <a:pPr marL="0" indent="0">
              <a:buNone/>
            </a:pPr>
            <a:r>
              <a:rPr lang="en-GB" sz="2400" dirty="0">
                <a:solidFill>
                  <a:srgbClr val="0B02BE"/>
                </a:solidFill>
              </a:rPr>
              <a:t>SIAMS Schedule September 2022</a:t>
            </a:r>
          </a:p>
        </p:txBody>
      </p:sp>
      <p:sp>
        <p:nvSpPr>
          <p:cNvPr id="5" name="Content Placeholder 4">
            <a:extLst>
              <a:ext uri="{FF2B5EF4-FFF2-40B4-BE49-F238E27FC236}">
                <a16:creationId xmlns:a16="http://schemas.microsoft.com/office/drawing/2014/main" id="{36F006D9-99C6-41C0-B2D7-8D9BEA575F43}"/>
              </a:ext>
            </a:extLst>
          </p:cNvPr>
          <p:cNvSpPr>
            <a:spLocks noGrp="1"/>
          </p:cNvSpPr>
          <p:nvPr>
            <p:ph sz="half" idx="2"/>
          </p:nvPr>
        </p:nvSpPr>
        <p:spPr/>
        <p:txBody>
          <a:bodyPr/>
          <a:lstStyle/>
          <a:p>
            <a:pPr marL="0" indent="0">
              <a:buNone/>
            </a:pPr>
            <a:r>
              <a:rPr lang="en-GB" sz="2400" dirty="0">
                <a:solidFill>
                  <a:srgbClr val="FF0000"/>
                </a:solidFill>
              </a:rPr>
              <a:t>SIAMS Framework September 2023</a:t>
            </a:r>
          </a:p>
        </p:txBody>
      </p:sp>
      <p:pic>
        <p:nvPicPr>
          <p:cNvPr id="2050" name="Picture 2" descr="Preparing For Health Authority Inspections 4 Keys To Inspection Readiness">
            <a:extLst>
              <a:ext uri="{FF2B5EF4-FFF2-40B4-BE49-F238E27FC236}">
                <a16:creationId xmlns:a16="http://schemas.microsoft.com/office/drawing/2014/main" id="{87C941EB-9A59-45CB-AC90-0A241EF8E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231" y="2058268"/>
            <a:ext cx="4286250" cy="2924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9D4763-B38A-4354-BEB7-C264C7C3F1AC}"/>
              </a:ext>
            </a:extLst>
          </p:cNvPr>
          <p:cNvSpPr txBox="1"/>
          <p:nvPr/>
        </p:nvSpPr>
        <p:spPr>
          <a:xfrm>
            <a:off x="3628231" y="5118645"/>
            <a:ext cx="4231357" cy="461665"/>
          </a:xfrm>
          <a:prstGeom prst="rect">
            <a:avLst/>
          </a:prstGeom>
          <a:noFill/>
        </p:spPr>
        <p:txBody>
          <a:bodyPr wrap="square" rtlCol="0">
            <a:sp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Collective Worship</a:t>
            </a:r>
          </a:p>
        </p:txBody>
      </p:sp>
    </p:spTree>
    <p:extLst>
      <p:ext uri="{BB962C8B-B14F-4D97-AF65-F5344CB8AC3E}">
        <p14:creationId xmlns:p14="http://schemas.microsoft.com/office/powerpoint/2010/main" val="264172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5FA-BCC0-4F7D-8F0B-FCB909BB3560}"/>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B06C40C0-4249-4BBF-90A1-75835ECC0FF0}"/>
              </a:ext>
            </a:extLst>
          </p:cNvPr>
          <p:cNvSpPr>
            <a:spLocks noGrp="1"/>
          </p:cNvSpPr>
          <p:nvPr>
            <p:ph idx="1"/>
          </p:nvPr>
        </p:nvSpPr>
        <p:spPr/>
        <p:txBody>
          <a:bodyPr/>
          <a:lstStyle/>
          <a:p>
            <a:pPr marL="0" indent="0">
              <a:buNone/>
            </a:pPr>
            <a:r>
              <a:rPr lang="en-GB" dirty="0"/>
              <a:t>SIAMS Strand 6 – Impact of Collective Worship</a:t>
            </a:r>
          </a:p>
          <a:p>
            <a:pPr marL="0" indent="0">
              <a:buNone/>
            </a:pPr>
            <a:endParaRPr lang="en-GB" dirty="0"/>
          </a:p>
          <a:p>
            <a:r>
              <a:rPr lang="en-GB" dirty="0"/>
              <a:t>What are inspectors </a:t>
            </a:r>
            <a:r>
              <a:rPr lang="en-GB" i="1" dirty="0"/>
              <a:t>actually </a:t>
            </a:r>
            <a:r>
              <a:rPr lang="en-GB" dirty="0"/>
              <a:t>looking at?</a:t>
            </a:r>
          </a:p>
          <a:p>
            <a:endParaRPr lang="en-GB" dirty="0"/>
          </a:p>
          <a:p>
            <a:r>
              <a:rPr lang="en-GB" dirty="0"/>
              <a:t>What might monitoring impact activities look like in school?</a:t>
            </a:r>
          </a:p>
          <a:p>
            <a:pPr marL="0" indent="0">
              <a:buNone/>
            </a:pPr>
            <a:endParaRPr lang="en-GB" dirty="0"/>
          </a:p>
        </p:txBody>
      </p:sp>
    </p:spTree>
    <p:extLst>
      <p:ext uri="{BB962C8B-B14F-4D97-AF65-F5344CB8AC3E}">
        <p14:creationId xmlns:p14="http://schemas.microsoft.com/office/powerpoint/2010/main" val="373573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EE9C-D4CC-453D-8787-A78B87B60D70}"/>
              </a:ext>
            </a:extLst>
          </p:cNvPr>
          <p:cNvSpPr>
            <a:spLocks noGrp="1"/>
          </p:cNvSpPr>
          <p:nvPr>
            <p:ph type="title"/>
          </p:nvPr>
        </p:nvSpPr>
        <p:spPr/>
        <p:txBody>
          <a:bodyPr/>
          <a:lstStyle/>
          <a:p>
            <a:r>
              <a:rPr lang="en-GB" sz="2800" b="1" i="1" dirty="0"/>
              <a:t>Collective Worship Network November 2022</a:t>
            </a:r>
            <a:endParaRPr lang="en-GB" sz="2800" dirty="0"/>
          </a:p>
        </p:txBody>
      </p:sp>
      <p:sp>
        <p:nvSpPr>
          <p:cNvPr id="3" name="Content Placeholder 2">
            <a:extLst>
              <a:ext uri="{FF2B5EF4-FFF2-40B4-BE49-F238E27FC236}">
                <a16:creationId xmlns:a16="http://schemas.microsoft.com/office/drawing/2014/main" id="{43613C4E-B37B-46EF-B7FF-3C6981B7CCDF}"/>
              </a:ext>
            </a:extLst>
          </p:cNvPr>
          <p:cNvSpPr>
            <a:spLocks noGrp="1"/>
          </p:cNvSpPr>
          <p:nvPr>
            <p:ph sz="half" idx="1"/>
          </p:nvPr>
        </p:nvSpPr>
        <p:spPr>
          <a:xfrm>
            <a:off x="614240" y="1531925"/>
            <a:ext cx="3500932" cy="4286250"/>
          </a:xfrm>
        </p:spPr>
        <p:txBody>
          <a:bodyPr/>
          <a:lstStyle/>
          <a:p>
            <a:pPr marL="0" indent="0">
              <a:buNone/>
            </a:pPr>
            <a:r>
              <a:rPr lang="en-GB" dirty="0"/>
              <a:t>What does the SIAMS schedule say?</a:t>
            </a:r>
          </a:p>
          <a:p>
            <a:pPr marL="0" indent="0">
              <a:buNone/>
            </a:pPr>
            <a:endParaRPr lang="en-GB" dirty="0"/>
          </a:p>
        </p:txBody>
      </p:sp>
      <p:sp>
        <p:nvSpPr>
          <p:cNvPr id="6" name="Content Placeholder 5">
            <a:extLst>
              <a:ext uri="{FF2B5EF4-FFF2-40B4-BE49-F238E27FC236}">
                <a16:creationId xmlns:a16="http://schemas.microsoft.com/office/drawing/2014/main" id="{A8947BD9-9F3D-4962-81BE-4E379328F401}"/>
              </a:ext>
            </a:extLst>
          </p:cNvPr>
          <p:cNvSpPr>
            <a:spLocks noGrp="1"/>
          </p:cNvSpPr>
          <p:nvPr>
            <p:ph sz="half" idx="2"/>
          </p:nvPr>
        </p:nvSpPr>
        <p:spPr>
          <a:xfrm>
            <a:off x="4163380" y="1531925"/>
            <a:ext cx="7080584" cy="4286250"/>
          </a:xfrm>
        </p:spPr>
        <p:txBody>
          <a:bodyPr/>
          <a:lstStyle/>
          <a:p>
            <a:pPr marL="0" indent="0">
              <a:buNone/>
            </a:pPr>
            <a:r>
              <a:rPr lang="en-GB" sz="1400" b="1" dirty="0"/>
              <a:t>IN THIS STRAND THE FOLLOWING MUST BE EXPLORED: </a:t>
            </a:r>
          </a:p>
          <a:p>
            <a:pPr marL="0" indent="0">
              <a:buNone/>
            </a:pPr>
            <a:r>
              <a:rPr lang="en-GB" sz="1400" b="1" dirty="0"/>
              <a:t>• The ways in which collective worship is an expression of the school’s Christian vision. </a:t>
            </a:r>
          </a:p>
          <a:p>
            <a:pPr marL="0" indent="0">
              <a:buNone/>
            </a:pPr>
            <a:endParaRPr lang="en-GB" sz="800" dirty="0"/>
          </a:p>
          <a:p>
            <a:pPr marL="0" indent="0">
              <a:buNone/>
            </a:pPr>
            <a:r>
              <a:rPr lang="en-GB" sz="1400" i="1" dirty="0"/>
              <a:t>In developing collective worship that is inclusive, invitational, and inspiring, the school community needs to evaluate the extent to which worship: </a:t>
            </a:r>
          </a:p>
          <a:p>
            <a:pPr>
              <a:buAutoNum type="alphaLcParenR"/>
            </a:pPr>
            <a:r>
              <a:rPr lang="en-GB" sz="1400" dirty="0"/>
              <a:t>Offers the opportunity, without compulsion, to all pupils and adults to grow spiritually through experiences of prayer, stillness, worship, and reflection whether they are engaged in learning in school or at home. </a:t>
            </a:r>
          </a:p>
          <a:p>
            <a:pPr>
              <a:buAutoNum type="alphaLcParenR"/>
            </a:pPr>
            <a:r>
              <a:rPr lang="en-GB" sz="1400" dirty="0"/>
              <a:t>Enables all pupils and adults to appreciate that Christians worship in different ways, for example using music, silence, story, prayer, reflection, the varied liturgical and other traditions of Anglican/Methodist worship, festivals and, where appropriate, the Eucharist. </a:t>
            </a:r>
          </a:p>
          <a:p>
            <a:pPr>
              <a:buAutoNum type="alphaLcParenR"/>
            </a:pPr>
            <a:r>
              <a:rPr lang="en-GB" sz="1400" dirty="0"/>
              <a:t>Helps pupils and adults to appreciate the relevance of faith in today’s world, to encounter the teachings of Jesus and the Bible and to develop their understanding of the Christian belief in the trinitarian nature of God and its language. </a:t>
            </a:r>
          </a:p>
          <a:p>
            <a:pPr>
              <a:buAutoNum type="alphaLcParenR"/>
            </a:pPr>
            <a:r>
              <a:rPr lang="en-GB" sz="1400" dirty="0"/>
              <a:t>Enables pupils as well as adults to engage in the planning, leading and evaluation of collective worship in ways that lead to improving practice. Leaders of worship, including clergy, have access to regular training. </a:t>
            </a:r>
          </a:p>
          <a:p>
            <a:pPr>
              <a:buAutoNum type="alphaLcParenR"/>
            </a:pPr>
            <a:r>
              <a:rPr lang="en-GB" sz="1400" dirty="0"/>
              <a:t>Encourages local church community partnerships to support the school effectively in developing its provision for collective worship.</a:t>
            </a:r>
          </a:p>
        </p:txBody>
      </p:sp>
      <p:pic>
        <p:nvPicPr>
          <p:cNvPr id="5" name="Picture 4">
            <a:extLst>
              <a:ext uri="{FF2B5EF4-FFF2-40B4-BE49-F238E27FC236}">
                <a16:creationId xmlns:a16="http://schemas.microsoft.com/office/drawing/2014/main" id="{BE2B22A7-56F6-45E9-B624-C4F0B7D3A252}"/>
              </a:ext>
            </a:extLst>
          </p:cNvPr>
          <p:cNvPicPr>
            <a:picLocks noChangeAspect="1"/>
          </p:cNvPicPr>
          <p:nvPr/>
        </p:nvPicPr>
        <p:blipFill>
          <a:blip r:embed="rId3"/>
          <a:stretch>
            <a:fillRect/>
          </a:stretch>
        </p:blipFill>
        <p:spPr>
          <a:xfrm>
            <a:off x="638344" y="2886397"/>
            <a:ext cx="3500932" cy="896239"/>
          </a:xfrm>
          <a:prstGeom prst="rect">
            <a:avLst/>
          </a:prstGeom>
        </p:spPr>
      </p:pic>
    </p:spTree>
    <p:extLst>
      <p:ext uri="{BB962C8B-B14F-4D97-AF65-F5344CB8AC3E}">
        <p14:creationId xmlns:p14="http://schemas.microsoft.com/office/powerpoint/2010/main" val="221717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DNE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N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oce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NEAT + 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l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9931</TotalTime>
  <Words>1438</Words>
  <Application>Microsoft Office PowerPoint</Application>
  <PresentationFormat>Custom</PresentationFormat>
  <Paragraphs>187</Paragraphs>
  <Slides>21</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21</vt:i4>
      </vt:variant>
    </vt:vector>
  </HeadingPairs>
  <TitlesOfParts>
    <vt:vector size="33" baseType="lpstr">
      <vt:lpstr>Arial</vt:lpstr>
      <vt:lpstr>Calibri</vt:lpstr>
      <vt:lpstr>Myriad Pro</vt:lpstr>
      <vt:lpstr>Tahoma</vt:lpstr>
      <vt:lpstr>Times New Roman</vt:lpstr>
      <vt:lpstr>Wingdings</vt:lpstr>
      <vt:lpstr>DNEAT</vt:lpstr>
      <vt:lpstr>St Benet's</vt:lpstr>
      <vt:lpstr>DoNESC</vt:lpstr>
      <vt:lpstr>Diocese</vt:lpstr>
      <vt:lpstr>DNEAT + St Benet's</vt:lpstr>
      <vt:lpstr>All logos</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lpstr>Collective Worship Network November 2022</vt:lpstr>
    </vt:vector>
  </TitlesOfParts>
  <Company>NDBF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Norwich</dc:title>
  <dc:creator>Diocese of Norwich</dc:creator>
  <cp:lastModifiedBy>Chris Allen</cp:lastModifiedBy>
  <cp:revision>757</cp:revision>
  <cp:lastPrinted>2022-09-26T11:50:55Z</cp:lastPrinted>
  <dcterms:created xsi:type="dcterms:W3CDTF">2002-10-07T13:55:47Z</dcterms:created>
  <dcterms:modified xsi:type="dcterms:W3CDTF">2022-11-21T12:51:31Z</dcterms:modified>
</cp:coreProperties>
</file>