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4"/>
  </p:notesMasterIdLst>
  <p:sldIdLst>
    <p:sldId id="271" r:id="rId2"/>
    <p:sldId id="275" r:id="rId3"/>
    <p:sldId id="274" r:id="rId4"/>
    <p:sldId id="285" r:id="rId5"/>
    <p:sldId id="259" r:id="rId6"/>
    <p:sldId id="261" r:id="rId7"/>
    <p:sldId id="262" r:id="rId8"/>
    <p:sldId id="263" r:id="rId9"/>
    <p:sldId id="264" r:id="rId10"/>
    <p:sldId id="265" r:id="rId11"/>
    <p:sldId id="270" r:id="rId12"/>
    <p:sldId id="276" r:id="rId13"/>
    <p:sldId id="281" r:id="rId14"/>
    <p:sldId id="272" r:id="rId15"/>
    <p:sldId id="280" r:id="rId16"/>
    <p:sldId id="279" r:id="rId17"/>
    <p:sldId id="273" r:id="rId18"/>
    <p:sldId id="277" r:id="rId19"/>
    <p:sldId id="278" r:id="rId20"/>
    <p:sldId id="282" r:id="rId21"/>
    <p:sldId id="283" r:id="rId22"/>
    <p:sldId id="284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4" autoAdjust="0"/>
    <p:restoredTop sz="94660"/>
  </p:normalViewPr>
  <p:slideViewPr>
    <p:cSldViewPr snapToGrid="0">
      <p:cViewPr varScale="1">
        <p:scale>
          <a:sx n="92" d="100"/>
          <a:sy n="92" d="100"/>
        </p:scale>
        <p:origin x="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66BE7E-A8F8-4371-B144-4DD38DFDD4F2}" type="datetimeFigureOut">
              <a:rPr lang="en-GB" smtClean="0"/>
              <a:t>11/10/2022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767B32-A540-49AE-87C3-A46241333B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17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9A-B4B0-4B32-B8CD-2E25E95134C4}" type="datetimeFigureOut">
              <a:rPr lang="en-US" dirty="0"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518A9-B687-4302-9395-2322403C6656}" type="datetimeFigureOut">
              <a:rPr lang="en-US" dirty="0"/>
              <a:t>10/11/2022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A684-0CB7-41E9-A4DF-5D1C2CA5BF6F}" type="datetimeFigureOut">
              <a:rPr lang="en-US" dirty="0"/>
              <a:t>10/11/2022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D7C35-9E19-4518-A4B2-3B09CD8CC756}" type="datetimeFigureOut">
              <a:rPr lang="en-US" dirty="0"/>
              <a:t>10/11/2022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6DA8-8897-4DDF-BFB6-5D83863C837A}" type="datetimeFigureOut">
              <a:rPr lang="en-US" dirty="0"/>
              <a:t>10/11/2022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A708-C5F0-412D-90E2-1919F0D196AE}" type="datetimeFigureOut">
              <a:rPr lang="en-US" dirty="0"/>
              <a:t>10/11/2022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F8FA-EF43-4642-9368-3F4E33039BD9}" type="datetimeFigureOut">
              <a:rPr lang="en-US" dirty="0"/>
              <a:t>10/11/2022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721-B01C-4D5D-A3CA-2E5518383F10}" type="datetimeFigureOut">
              <a:rPr lang="en-US" dirty="0"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513FEF9-69D0-4F8C-A336-59491FBEDC47}" type="datetimeFigureOut">
              <a:rPr lang="en-US" dirty="0"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21DC-8981-44E6-BC8C-2BA8F673FFBB}" type="datetimeFigureOut">
              <a:rPr lang="en-US" dirty="0"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9C5D3-0140-4E75-8D7F-C0623D06DFD7}" type="datetimeFigureOut">
              <a:rPr lang="en-US" dirty="0"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66F9-5B40-48E0-8DFD-99EF944CDD22}" type="datetimeFigureOut">
              <a:rPr lang="en-US" dirty="0"/>
              <a:t>10/11/2022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8D6B-2C72-4E21-9893-A649C6E2A47D}" type="datetimeFigureOut">
              <a:rPr lang="en-US" dirty="0"/>
              <a:t>10/11/2022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1C9-A66C-49F0-970E-F7B68D9109A0}" type="datetimeFigureOut">
              <a:rPr lang="en-US" dirty="0"/>
              <a:t>10/11/2022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AE78-96A2-4A23-B183-3B6DB4374FE7}" type="datetimeFigureOut">
              <a:rPr lang="en-US" dirty="0"/>
              <a:t>10/11/2022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0757-B101-4811-9189-10EB2F458E2D}" type="datetimeFigureOut">
              <a:rPr lang="en-US" dirty="0"/>
              <a:t>10/11/2022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DC078-589F-40E3-816C-EE21D62B5BBA}" type="datetimeFigureOut">
              <a:rPr lang="en-US" dirty="0"/>
              <a:t>10/11/2022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04436-CA73-4D53-89B4-2A5C7347BF2F}" type="datetimeFigureOut">
              <a:rPr lang="en-US" dirty="0"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ny.org.uk/hethel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85" b="21291"/>
          <a:stretch/>
        </p:blipFill>
        <p:spPr>
          <a:xfrm>
            <a:off x="546960" y="79402"/>
            <a:ext cx="11080975" cy="6615312"/>
          </a:xfrm>
        </p:spPr>
      </p:pic>
    </p:spTree>
    <p:extLst>
      <p:ext uri="{BB962C8B-B14F-4D97-AF65-F5344CB8AC3E}">
        <p14:creationId xmlns:p14="http://schemas.microsoft.com/office/powerpoint/2010/main" val="3928341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Electrical heating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0" y="2116740"/>
            <a:ext cx="11248444" cy="3599316"/>
          </a:xfrm>
        </p:spPr>
        <p:txBody>
          <a:bodyPr>
            <a:noAutofit/>
          </a:bodyPr>
          <a:lstStyle/>
          <a:p>
            <a:r>
              <a:rPr lang="en-GB" b="1" dirty="0">
                <a:solidFill>
                  <a:schemeClr val="accent3">
                    <a:lumMod val="50000"/>
                  </a:schemeClr>
                </a:solidFill>
                <a:effectLst/>
              </a:rPr>
              <a:t>High price is driven by the inefficiency of coal and gas power stations</a:t>
            </a:r>
          </a:p>
          <a:p>
            <a:r>
              <a:rPr lang="en-GB" b="1" dirty="0">
                <a:solidFill>
                  <a:schemeClr val="accent3">
                    <a:lumMod val="50000"/>
                  </a:schemeClr>
                </a:solidFill>
                <a:effectLst/>
              </a:rPr>
              <a:t>Small churches may only have a single phase, 100A / 24kW power line</a:t>
            </a:r>
          </a:p>
          <a:p>
            <a:r>
              <a:rPr lang="en-GB" b="1" dirty="0">
                <a:solidFill>
                  <a:schemeClr val="accent3">
                    <a:lumMod val="50000"/>
                  </a:schemeClr>
                </a:solidFill>
                <a:effectLst/>
              </a:rPr>
              <a:t>High-level radiant; Under-pew heaters; Distributed fan heaters</a:t>
            </a:r>
          </a:p>
          <a:p>
            <a:r>
              <a:rPr lang="en-GB" b="1" dirty="0">
                <a:solidFill>
                  <a:schemeClr val="accent3">
                    <a:lumMod val="50000"/>
                  </a:schemeClr>
                </a:solidFill>
                <a:effectLst/>
              </a:rPr>
              <a:t>Air- or ground-source heat pumps</a:t>
            </a:r>
          </a:p>
          <a:p>
            <a:pPr lvl="1"/>
            <a:r>
              <a:rPr lang="en-GB" sz="2200" b="1" dirty="0">
                <a:solidFill>
                  <a:schemeClr val="accent1">
                    <a:lumMod val="50000"/>
                  </a:schemeClr>
                </a:solidFill>
                <a:effectLst/>
              </a:rPr>
              <a:t>Coefficient of performance (CoP) typically between 3 and 4</a:t>
            </a:r>
          </a:p>
          <a:p>
            <a:pPr lvl="1"/>
            <a:r>
              <a:rPr lang="en-GB" sz="2200" b="1" dirty="0">
                <a:solidFill>
                  <a:schemeClr val="accent1">
                    <a:lumMod val="50000"/>
                  </a:schemeClr>
                </a:solidFill>
                <a:effectLst/>
              </a:rPr>
              <a:t>10kW electricity gives 35kW heat</a:t>
            </a:r>
          </a:p>
          <a:p>
            <a:pPr lvl="1"/>
            <a:r>
              <a:rPr lang="en-GB" sz="2200" b="1" dirty="0">
                <a:solidFill>
                  <a:schemeClr val="accent1">
                    <a:lumMod val="50000"/>
                  </a:schemeClr>
                </a:solidFill>
                <a:effectLst/>
              </a:rPr>
              <a:t>Brings energy costs down to the level of gas, and …</a:t>
            </a:r>
          </a:p>
          <a:p>
            <a:pPr lvl="1"/>
            <a:r>
              <a:rPr lang="en-GB" sz="2200" b="1" dirty="0">
                <a:solidFill>
                  <a:schemeClr val="accent1">
                    <a:lumMod val="50000"/>
                  </a:schemeClr>
                </a:solidFill>
                <a:effectLst/>
              </a:rPr>
              <a:t>Probably avoids the cost of installing a 3-phase supply</a:t>
            </a:r>
          </a:p>
          <a:p>
            <a:pPr lvl="1"/>
            <a:r>
              <a:rPr lang="en-GB" sz="2200" b="1" dirty="0">
                <a:solidFill>
                  <a:schemeClr val="accent1">
                    <a:lumMod val="50000"/>
                  </a:schemeClr>
                </a:solidFill>
                <a:effectLst/>
              </a:rPr>
              <a:t>GSHP tricky in a churchyard</a:t>
            </a:r>
          </a:p>
        </p:txBody>
      </p:sp>
    </p:spTree>
    <p:extLst>
      <p:ext uri="{BB962C8B-B14F-4D97-AF65-F5344CB8AC3E}">
        <p14:creationId xmlns:p14="http://schemas.microsoft.com/office/powerpoint/2010/main" val="69441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189" y="2112428"/>
            <a:ext cx="11511680" cy="4745572"/>
          </a:xfrm>
        </p:spPr>
        <p:txBody>
          <a:bodyPr>
            <a:noAutofit/>
          </a:bodyPr>
          <a:lstStyle/>
          <a:p>
            <a:r>
              <a:rPr lang="en-GB" dirty="0"/>
              <a:t>Messrs Secker and Sons Ltd installed the system in February 2018.</a:t>
            </a:r>
          </a:p>
          <a:p>
            <a:r>
              <a:rPr lang="en-GB" dirty="0"/>
              <a:t>Visually it is better than anticipated (clever installers).</a:t>
            </a:r>
          </a:p>
          <a:p>
            <a:r>
              <a:rPr lang="en-GB" dirty="0"/>
              <a:t>The compressor units on the chancel roof are barely audible even when running at maximum.</a:t>
            </a:r>
          </a:p>
          <a:p>
            <a:r>
              <a:rPr lang="en-GB" dirty="0"/>
              <a:t>The fan-assisted heaters in the church are noisier than anticipated, but have four fan settings and can be ‘managed down’ for a quiet service.</a:t>
            </a:r>
          </a:p>
          <a:p>
            <a:r>
              <a:rPr lang="en-GB" u="sng" dirty="0"/>
              <a:t>Measured</a:t>
            </a:r>
            <a:r>
              <a:rPr lang="en-GB" dirty="0"/>
              <a:t> running costs are no higher than expected, typically 14kW = £4.50 per hour at present (inflated) energy costs</a:t>
            </a:r>
          </a:p>
          <a:p>
            <a:r>
              <a:rPr lang="en-GB" dirty="0"/>
              <a:t>It has coped well with the winters since. Warm, not ‘toasty’; the cold floor has an effect below waist level and, as expected, less output in very cold weather.</a:t>
            </a:r>
          </a:p>
          <a:p>
            <a:r>
              <a:rPr lang="en-GB" dirty="0">
                <a:solidFill>
                  <a:schemeClr val="bg1"/>
                </a:solidFill>
              </a:rPr>
              <a:t>Nevertheless overall we are very happy!</a:t>
            </a:r>
          </a:p>
        </p:txBody>
      </p:sp>
    </p:spTree>
    <p:extLst>
      <p:ext uri="{BB962C8B-B14F-4D97-AF65-F5344CB8AC3E}">
        <p14:creationId xmlns:p14="http://schemas.microsoft.com/office/powerpoint/2010/main" val="384835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6" t="-471" r="396" b="-2516"/>
          <a:stretch/>
        </p:blipFill>
        <p:spPr>
          <a:xfrm>
            <a:off x="1766456" y="85726"/>
            <a:ext cx="8878323" cy="6858000"/>
          </a:xfrm>
        </p:spPr>
      </p:pic>
    </p:spTree>
    <p:extLst>
      <p:ext uri="{BB962C8B-B14F-4D97-AF65-F5344CB8AC3E}">
        <p14:creationId xmlns:p14="http://schemas.microsoft.com/office/powerpoint/2010/main" val="1366105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56" t="917" r="-1470" b="-601"/>
          <a:stretch/>
        </p:blipFill>
        <p:spPr>
          <a:xfrm>
            <a:off x="785097" y="314324"/>
            <a:ext cx="9613859" cy="6315075"/>
          </a:xfrm>
        </p:spPr>
      </p:pic>
    </p:spTree>
    <p:extLst>
      <p:ext uri="{BB962C8B-B14F-4D97-AF65-F5344CB8AC3E}">
        <p14:creationId xmlns:p14="http://schemas.microsoft.com/office/powerpoint/2010/main" val="1131912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" t="2595" r="-217" b="128"/>
          <a:stretch/>
        </p:blipFill>
        <p:spPr>
          <a:xfrm>
            <a:off x="1571896" y="142504"/>
            <a:ext cx="9071157" cy="6606639"/>
          </a:xfrm>
        </p:spPr>
      </p:pic>
    </p:spTree>
    <p:extLst>
      <p:ext uri="{BB962C8B-B14F-4D97-AF65-F5344CB8AC3E}">
        <p14:creationId xmlns:p14="http://schemas.microsoft.com/office/powerpoint/2010/main" val="2785837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23" r="16154"/>
          <a:stretch/>
        </p:blipFill>
        <p:spPr>
          <a:xfrm rot="5400000">
            <a:off x="2212181" y="-1339850"/>
            <a:ext cx="6553199" cy="9613901"/>
          </a:xfrm>
        </p:spPr>
      </p:pic>
    </p:spTree>
    <p:extLst>
      <p:ext uri="{BB962C8B-B14F-4D97-AF65-F5344CB8AC3E}">
        <p14:creationId xmlns:p14="http://schemas.microsoft.com/office/powerpoint/2010/main" val="3314186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" t="-242" r="-223" b="-1642"/>
          <a:stretch/>
        </p:blipFill>
        <p:spPr>
          <a:xfrm>
            <a:off x="1581150" y="209550"/>
            <a:ext cx="8547114" cy="6505575"/>
          </a:xfrm>
        </p:spPr>
      </p:pic>
    </p:spTree>
    <p:extLst>
      <p:ext uri="{BB962C8B-B14F-4D97-AF65-F5344CB8AC3E}">
        <p14:creationId xmlns:p14="http://schemas.microsoft.com/office/powerpoint/2010/main" val="40322095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" b="1015"/>
          <a:stretch>
            <a:fillRect/>
          </a:stretch>
        </p:blipFill>
        <p:spPr>
          <a:xfrm>
            <a:off x="1564821" y="0"/>
            <a:ext cx="9151938" cy="6724650"/>
          </a:xfrm>
        </p:spPr>
      </p:pic>
    </p:spTree>
    <p:extLst>
      <p:ext uri="{BB962C8B-B14F-4D97-AF65-F5344CB8AC3E}">
        <p14:creationId xmlns:p14="http://schemas.microsoft.com/office/powerpoint/2010/main" val="4283523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0" t="286" r="-250" b="-286"/>
          <a:stretch/>
        </p:blipFill>
        <p:spPr>
          <a:xfrm>
            <a:off x="1924050" y="114301"/>
            <a:ext cx="8896350" cy="6638924"/>
          </a:xfrm>
        </p:spPr>
      </p:pic>
    </p:spTree>
    <p:extLst>
      <p:ext uri="{BB962C8B-B14F-4D97-AF65-F5344CB8AC3E}">
        <p14:creationId xmlns:p14="http://schemas.microsoft.com/office/powerpoint/2010/main" val="579833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7" t="-1634" r="-150" b="-146"/>
          <a:stretch/>
        </p:blipFill>
        <p:spPr>
          <a:xfrm>
            <a:off x="1661397" y="-19053"/>
            <a:ext cx="8825628" cy="6705603"/>
          </a:xfrm>
        </p:spPr>
      </p:pic>
    </p:spTree>
    <p:extLst>
      <p:ext uri="{BB962C8B-B14F-4D97-AF65-F5344CB8AC3E}">
        <p14:creationId xmlns:p14="http://schemas.microsoft.com/office/powerpoint/2010/main" val="2835707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" t="-319" r="-466" b="-285"/>
          <a:stretch/>
        </p:blipFill>
        <p:spPr>
          <a:xfrm>
            <a:off x="1362075" y="47624"/>
            <a:ext cx="8932106" cy="6734175"/>
          </a:xfrm>
        </p:spPr>
      </p:pic>
    </p:spTree>
    <p:extLst>
      <p:ext uri="{BB962C8B-B14F-4D97-AF65-F5344CB8AC3E}">
        <p14:creationId xmlns:p14="http://schemas.microsoft.com/office/powerpoint/2010/main" val="1304412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C4D2A-AE23-4814-BBF8-09E0970B3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A74D3-905C-47CB-BE0D-D1948A5FC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012" y="2128058"/>
            <a:ext cx="11346872" cy="4729942"/>
          </a:xfrm>
        </p:spPr>
        <p:txBody>
          <a:bodyPr>
            <a:normAutofit fontScale="92500" lnSpcReduction="10000"/>
          </a:bodyPr>
          <a:lstStyle/>
          <a:p>
            <a:r>
              <a:rPr lang="en-GB" sz="2800" dirty="0"/>
              <a:t>Time, time, time. One person doing it. You </a:t>
            </a:r>
            <a:r>
              <a:rPr lang="en-GB" sz="2800" i="1" dirty="0"/>
              <a:t>need </a:t>
            </a:r>
            <a:r>
              <a:rPr lang="en-GB" sz="2800" dirty="0"/>
              <a:t>a champion (or a small group), but a team will make a huge difference.</a:t>
            </a:r>
          </a:p>
          <a:p>
            <a:r>
              <a:rPr lang="en-GB" sz="2800" dirty="0"/>
              <a:t>Getting the design right without much in the way of precedent for this kind of use of air-air heating. (online faculty system; </a:t>
            </a:r>
          </a:p>
          <a:p>
            <a:r>
              <a:rPr lang="en-GB" sz="2800" dirty="0"/>
              <a:t>DAC overall very helpful</a:t>
            </a:r>
          </a:p>
          <a:p>
            <a:r>
              <a:rPr lang="en-GB" sz="2800" dirty="0" err="1"/>
              <a:t>Seckers</a:t>
            </a:r>
            <a:r>
              <a:rPr lang="en-GB" sz="2800" dirty="0"/>
              <a:t> unbelievably patient, supportive and collaborative</a:t>
            </a:r>
          </a:p>
          <a:p>
            <a:r>
              <a:rPr lang="en-GB" sz="2800" dirty="0"/>
              <a:t>Natural England incredibly cautious and inert, slowed up both faculty and planning permission</a:t>
            </a:r>
          </a:p>
          <a:p>
            <a:r>
              <a:rPr lang="en-GB" sz="2800" dirty="0"/>
              <a:t>The funding took time and effort, but was not difficult</a:t>
            </a:r>
          </a:p>
          <a:p>
            <a:r>
              <a:rPr lang="en-GB" sz="2800" dirty="0"/>
              <a:t>Is it a bit like Ukraine? Believing in what you’re doing is a powerful motivator.</a:t>
            </a:r>
          </a:p>
        </p:txBody>
      </p:sp>
    </p:spTree>
    <p:extLst>
      <p:ext uri="{BB962C8B-B14F-4D97-AF65-F5344CB8AC3E}">
        <p14:creationId xmlns:p14="http://schemas.microsoft.com/office/powerpoint/2010/main" val="370381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347EC-5E48-47AB-B032-4AE89B6F9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637" y="2727572"/>
            <a:ext cx="9613861" cy="29583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400" dirty="0">
                <a:hlinkClick r:id="rId2"/>
              </a:rPr>
              <a:t>www.acny.org.uk/hethel</a:t>
            </a:r>
            <a:r>
              <a:rPr lang="en-GB" sz="4400" dirty="0"/>
              <a:t> has a fuller PowerPoint presentation together with the report we submitted as part of the faculty application.</a:t>
            </a:r>
          </a:p>
        </p:txBody>
      </p:sp>
    </p:spTree>
    <p:extLst>
      <p:ext uri="{BB962C8B-B14F-4D97-AF65-F5344CB8AC3E}">
        <p14:creationId xmlns:p14="http://schemas.microsoft.com/office/powerpoint/2010/main" val="23786558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B4599-A22F-4777-9F7B-A99AE7BF9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Funding (£12.5k)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B1C9A-1452-48F9-A29C-01C1F630D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078182"/>
            <a:ext cx="11090501" cy="4663439"/>
          </a:xfrm>
        </p:spPr>
        <p:txBody>
          <a:bodyPr>
            <a:normAutofit lnSpcReduction="10000"/>
          </a:bodyPr>
          <a:lstStyle/>
          <a:p>
            <a:r>
              <a:rPr lang="en-GB" dirty="0"/>
              <a:t>A prayerful, generous local supporter</a:t>
            </a:r>
          </a:p>
          <a:p>
            <a:r>
              <a:rPr lang="en-GB" dirty="0"/>
              <a:t>Our own fund-raising</a:t>
            </a:r>
          </a:p>
          <a:p>
            <a:r>
              <a:rPr lang="en-GB" dirty="0"/>
              <a:t>British Airways Carbon Fund</a:t>
            </a:r>
          </a:p>
          <a:p>
            <a:endParaRPr lang="en-GB" dirty="0"/>
          </a:p>
          <a:p>
            <a:r>
              <a:rPr lang="en-GB" dirty="0"/>
              <a:t>Pray and “let your needs be known”</a:t>
            </a:r>
          </a:p>
          <a:p>
            <a:r>
              <a:rPr lang="en-GB" dirty="0"/>
              <a:t>Make everything community-focussed / Earn funds through service to the community</a:t>
            </a:r>
          </a:p>
          <a:p>
            <a:r>
              <a:rPr lang="en-GB" dirty="0"/>
              <a:t>https://www.dioceseofnorwich.org/articles/pcc-news/issue-25/finding-green-grants-for-your-environmental-project/</a:t>
            </a:r>
          </a:p>
          <a:p>
            <a:r>
              <a:rPr lang="en-GB" dirty="0"/>
              <a:t>https://churchgrants.co.uk</a:t>
            </a:r>
          </a:p>
          <a:p>
            <a:r>
              <a:rPr lang="en-GB" dirty="0"/>
              <a:t>https://www.parishresources.org.uk/wp-content/uploads/Charitable-Grants-for-Churches-Jul-2020.pdf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4CC4D1-E74F-4A52-9C55-4261E8D4D4CF}"/>
              </a:ext>
            </a:extLst>
          </p:cNvPr>
          <p:cNvCxnSpPr/>
          <p:nvPr/>
        </p:nvCxnSpPr>
        <p:spPr>
          <a:xfrm>
            <a:off x="739834" y="3507971"/>
            <a:ext cx="8769927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334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F81C515-9B49-45A9-9201-D70AE9E0A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605" y="0"/>
            <a:ext cx="9144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C8E3D5-6AB5-4756-AB7F-DDD363EF53D1}"/>
              </a:ext>
            </a:extLst>
          </p:cNvPr>
          <p:cNvSpPr txBox="1"/>
          <p:nvPr/>
        </p:nvSpPr>
        <p:spPr>
          <a:xfrm>
            <a:off x="199505" y="2086495"/>
            <a:ext cx="25104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1990: The start of the journey?</a:t>
            </a:r>
          </a:p>
        </p:txBody>
      </p:sp>
    </p:spTree>
    <p:extLst>
      <p:ext uri="{BB962C8B-B14F-4D97-AF65-F5344CB8AC3E}">
        <p14:creationId xmlns:p14="http://schemas.microsoft.com/office/powerpoint/2010/main" val="763242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58D49-8DF7-49CB-A70A-7640541B5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journey to Eco Church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86B68-550E-4CCF-9C00-1E8ED3DA8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510" y="2094807"/>
            <a:ext cx="11737570" cy="4705004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For me: 1972 </a:t>
            </a:r>
            <a:r>
              <a:rPr lang="en-GB" i="1" dirty="0"/>
              <a:t>Limits to </a:t>
            </a:r>
            <a:r>
              <a:rPr lang="en-GB" dirty="0"/>
              <a:t>Growth; 1973 </a:t>
            </a:r>
            <a:r>
              <a:rPr lang="en-GB" i="1" dirty="0"/>
              <a:t>Small is Beautiful</a:t>
            </a:r>
            <a:r>
              <a:rPr lang="en-GB" dirty="0"/>
              <a:t>; 1978 </a:t>
            </a:r>
            <a:r>
              <a:rPr lang="en-GB" i="1" dirty="0"/>
              <a:t>Rich Christians in an Age of Hunger; </a:t>
            </a:r>
            <a:r>
              <a:rPr lang="en-GB" dirty="0"/>
              <a:t>post-war thriftiness; 4 kids under 5 on a single income!  And always an important feature of discipleship.</a:t>
            </a:r>
          </a:p>
          <a:p>
            <a:r>
              <a:rPr lang="en-GB" dirty="0"/>
              <a:t>2004: Hethel Church commitment to community outreach. “Hethel Specials” often with rural connection (Plough Sunday, Rogation, Harvest …) publicised to the community</a:t>
            </a:r>
          </a:p>
          <a:p>
            <a:r>
              <a:rPr lang="en-GB" dirty="0"/>
              <a:t>2012 – 2016: kitchen and toilet project, including ‘trench-arch’ drainage</a:t>
            </a:r>
          </a:p>
          <a:p>
            <a:r>
              <a:rPr lang="en-GB" dirty="0"/>
              <a:t>Easy impacts: Toilet Twinning; </a:t>
            </a:r>
            <a:r>
              <a:rPr lang="en-GB" dirty="0" err="1"/>
              <a:t>FairTrade</a:t>
            </a:r>
            <a:r>
              <a:rPr lang="en-GB" dirty="0"/>
              <a:t> Church; </a:t>
            </a:r>
            <a:r>
              <a:rPr lang="en-GB" dirty="0" err="1"/>
              <a:t>Ecotricity</a:t>
            </a:r>
            <a:r>
              <a:rPr lang="en-GB" dirty="0"/>
              <a:t>; LEDs; recycled paper; generosity; hospitality; ethical banking</a:t>
            </a:r>
          </a:p>
          <a:p>
            <a:r>
              <a:rPr lang="en-GB" dirty="0"/>
              <a:t>2016: Huge ‘sustainability weekend’</a:t>
            </a:r>
          </a:p>
          <a:p>
            <a:r>
              <a:rPr lang="en-GB" dirty="0">
                <a:solidFill>
                  <a:schemeClr val="bg1"/>
                </a:solidFill>
              </a:rPr>
              <a:t>The incongruity, ineffectiveness and expense of free-standing LPG heaters</a:t>
            </a:r>
          </a:p>
          <a:p>
            <a:r>
              <a:rPr lang="en-GB" dirty="0">
                <a:solidFill>
                  <a:schemeClr val="bg1"/>
                </a:solidFill>
              </a:rPr>
              <a:t>Plus desire to make the church more useful for other events: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Kitchen </a:t>
            </a:r>
            <a:r>
              <a:rPr lang="en-GB" dirty="0">
                <a:solidFill>
                  <a:schemeClr val="bg1"/>
                </a:solidFill>
                <a:latin typeface="Wingdings" panose="05000000000000000000" pitchFamily="2" charset="2"/>
              </a:rPr>
              <a:t>ü</a:t>
            </a:r>
            <a:r>
              <a:rPr lang="en-GB" dirty="0">
                <a:solidFill>
                  <a:schemeClr val="bg1"/>
                </a:solidFill>
              </a:rPr>
              <a:t>, Loo </a:t>
            </a:r>
            <a:r>
              <a:rPr lang="en-GB" dirty="0">
                <a:solidFill>
                  <a:schemeClr val="bg1"/>
                </a:solidFill>
                <a:latin typeface="Wingdings" panose="05000000000000000000" pitchFamily="2" charset="2"/>
              </a:rPr>
              <a:t>ü</a:t>
            </a:r>
            <a:r>
              <a:rPr lang="en-GB" dirty="0">
                <a:solidFill>
                  <a:schemeClr val="bg1"/>
                </a:solidFill>
              </a:rPr>
              <a:t>, Heating X, parking X, sound X.</a:t>
            </a:r>
          </a:p>
          <a:p>
            <a:r>
              <a:rPr lang="en-GB" dirty="0"/>
              <a:t>2019: Let’s see what happens if we answer the Eco Church questionnaire.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750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The present challenges of environment and economy, of human development and global poverty, can only be faced with extraordinary Christ-liberated courage. … Actions have to change for words to have effect.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r"/>
            <a:r>
              <a:rPr lang="en-GB" sz="3200" i="1" dirty="0"/>
              <a:t>Archbishop Justin</a:t>
            </a:r>
          </a:p>
        </p:txBody>
      </p:sp>
    </p:spTree>
    <p:extLst>
      <p:ext uri="{BB962C8B-B14F-4D97-AF65-F5344CB8AC3E}">
        <p14:creationId xmlns:p14="http://schemas.microsoft.com/office/powerpoint/2010/main" val="3750996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sort of “heating”?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2800" dirty="0"/>
              <a:t>2</a:t>
            </a:r>
            <a:r>
              <a:rPr lang="en-GB" sz="2800" baseline="30000" dirty="0"/>
              <a:t>nd</a:t>
            </a:r>
            <a:r>
              <a:rPr lang="en-GB" sz="2800" dirty="0"/>
              <a:t> Sunday in the month 8.30am Holy Communion</a:t>
            </a:r>
          </a:p>
          <a:p>
            <a:r>
              <a:rPr lang="en-GB" sz="2800" dirty="0"/>
              <a:t>Regular but occasional ‘Hethel Specials’</a:t>
            </a:r>
          </a:p>
          <a:p>
            <a:r>
              <a:rPr lang="en-GB" sz="2800" dirty="0"/>
              <a:t>Future:</a:t>
            </a:r>
          </a:p>
          <a:p>
            <a:pPr lvl="1"/>
            <a:r>
              <a:rPr lang="en-GB" sz="2800" dirty="0"/>
              <a:t>Coffee, croissants and news?</a:t>
            </a:r>
          </a:p>
          <a:p>
            <a:pPr lvl="1"/>
            <a:r>
              <a:rPr lang="en-GB" sz="2800" dirty="0"/>
              <a:t>Midweek evening reflective service?</a:t>
            </a:r>
          </a:p>
          <a:p>
            <a:pPr lvl="1"/>
            <a:r>
              <a:rPr lang="en-GB" sz="2800" dirty="0"/>
              <a:t>Visitors: ‘the congregation we don’t see’?</a:t>
            </a:r>
          </a:p>
          <a:p>
            <a:r>
              <a:rPr lang="en-GB" sz="2800" dirty="0">
                <a:solidFill>
                  <a:schemeClr val="bg1"/>
                </a:solidFill>
              </a:rPr>
              <a:t>All point to ‘instant impact’ rather than 24/7 heating</a:t>
            </a:r>
          </a:p>
        </p:txBody>
      </p:sp>
    </p:spTree>
    <p:extLst>
      <p:ext uri="{BB962C8B-B14F-4D97-AF65-F5344CB8AC3E}">
        <p14:creationId xmlns:p14="http://schemas.microsoft.com/office/powerpoint/2010/main" val="270379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Sustainable energy sources?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336873"/>
            <a:ext cx="10059723" cy="3599316"/>
          </a:xfrm>
        </p:spPr>
        <p:txBody>
          <a:bodyPr/>
          <a:lstStyle/>
          <a:p>
            <a:r>
              <a:rPr lang="en-GB" dirty="0"/>
              <a:t>For us, #1 principle: </a:t>
            </a:r>
            <a:r>
              <a:rPr lang="en-GB" b="1" dirty="0"/>
              <a:t>sustainability</a:t>
            </a:r>
            <a:r>
              <a:rPr lang="en-GB" dirty="0"/>
              <a:t> must rule over cost – of installation or of running. Which means:</a:t>
            </a:r>
          </a:p>
          <a:p>
            <a:r>
              <a:rPr lang="en-GB" dirty="0"/>
              <a:t>Bio fuel of some sort (logs, woodchip, straw, grass, biogas)</a:t>
            </a:r>
          </a:p>
          <a:p>
            <a:r>
              <a:rPr lang="en-GB" dirty="0"/>
              <a:t>Electricity generated from renewables (solar, wind, hydro, tidal)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425" y="4035287"/>
            <a:ext cx="3743652" cy="282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5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Biofuel?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136370"/>
            <a:ext cx="10475359" cy="4721629"/>
          </a:xfrm>
        </p:spPr>
        <p:txBody>
          <a:bodyPr>
            <a:noAutofit/>
          </a:bodyPr>
          <a:lstStyle/>
          <a:p>
            <a:r>
              <a:rPr lang="en-GB" sz="2800" dirty="0"/>
              <a:t>Very expensive to install an automatic system</a:t>
            </a:r>
          </a:p>
          <a:p>
            <a:r>
              <a:rPr lang="en-GB" sz="2800" dirty="0"/>
              <a:t>Space (for the boiler) and maintenance implications</a:t>
            </a:r>
          </a:p>
          <a:p>
            <a:r>
              <a:rPr lang="en-GB" sz="2800" dirty="0"/>
              <a:t>Major implications regarding space for the heat output system</a:t>
            </a:r>
          </a:p>
          <a:p>
            <a:r>
              <a:rPr lang="en-GB" sz="2800" dirty="0"/>
              <a:t>75% of woodchip comes from the US (at what transportation cost?)</a:t>
            </a:r>
          </a:p>
          <a:p>
            <a:r>
              <a:rPr lang="en-US" sz="2800" i="1" dirty="0"/>
              <a:t>Drax: The Green Energy Scandal exposed – </a:t>
            </a:r>
            <a:r>
              <a:rPr lang="en-US" sz="2800" dirty="0"/>
              <a:t>Panorama BBC One 3rd October and on </a:t>
            </a:r>
            <a:r>
              <a:rPr lang="en-US" sz="2800" dirty="0" err="1"/>
              <a:t>iPlayer</a:t>
            </a:r>
            <a:r>
              <a:rPr lang="en-US" sz="2800" dirty="0"/>
              <a:t> afterwards https://www.bbc.co.uk/programmes/m001cw6z</a:t>
            </a:r>
            <a:endParaRPr lang="en-GB" sz="2800" dirty="0"/>
          </a:p>
          <a:p>
            <a:r>
              <a:rPr lang="en-GB" sz="2800" dirty="0">
                <a:solidFill>
                  <a:schemeClr val="accent4">
                    <a:lumMod val="75000"/>
                  </a:schemeClr>
                </a:solidFill>
              </a:rPr>
              <a:t>Not viable</a:t>
            </a:r>
          </a:p>
        </p:txBody>
      </p:sp>
    </p:spTree>
    <p:extLst>
      <p:ext uri="{BB962C8B-B14F-4D97-AF65-F5344CB8AC3E}">
        <p14:creationId xmlns:p14="http://schemas.microsoft.com/office/powerpoint/2010/main" val="148794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Electricity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72" y="2060557"/>
            <a:ext cx="7440154" cy="4721637"/>
          </a:xfrm>
        </p:spPr>
      </p:pic>
      <p:sp>
        <p:nvSpPr>
          <p:cNvPr id="5" name="TextBox 4"/>
          <p:cNvSpPr txBox="1"/>
          <p:nvPr/>
        </p:nvSpPr>
        <p:spPr>
          <a:xfrm>
            <a:off x="8111802" y="2159217"/>
            <a:ext cx="39531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If energy is to come entirely from renewable sources by 2050, the fraction that is transmitted electrically will need to triple?</a:t>
            </a:r>
          </a:p>
          <a:p>
            <a:endParaRPr lang="en-GB" sz="2400" dirty="0"/>
          </a:p>
          <a:p>
            <a:r>
              <a:rPr lang="en-GB" sz="2400" dirty="0"/>
              <a:t>To opt for electricity now is a ‘good thing’.</a:t>
            </a:r>
          </a:p>
          <a:p>
            <a:endParaRPr lang="en-GB" sz="2400" dirty="0"/>
          </a:p>
          <a:p>
            <a:r>
              <a:rPr lang="en-GB" sz="2400" dirty="0"/>
              <a:t>It’s also clean, flexible, and dry.</a:t>
            </a:r>
          </a:p>
        </p:txBody>
      </p:sp>
    </p:spTree>
    <p:extLst>
      <p:ext uri="{BB962C8B-B14F-4D97-AF65-F5344CB8AC3E}">
        <p14:creationId xmlns:p14="http://schemas.microsoft.com/office/powerpoint/2010/main" val="337700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432</TotalTime>
  <Words>876</Words>
  <Application>Microsoft Office PowerPoint</Application>
  <PresentationFormat>Widescreen</PresentationFormat>
  <Paragraphs>74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Trebuchet MS</vt:lpstr>
      <vt:lpstr>Wingdings</vt:lpstr>
      <vt:lpstr>Berlin</vt:lpstr>
      <vt:lpstr>PowerPoint Presentation</vt:lpstr>
      <vt:lpstr>PowerPoint Presentation</vt:lpstr>
      <vt:lpstr>PowerPoint Presentation</vt:lpstr>
      <vt:lpstr>The journey to Eco Church</vt:lpstr>
      <vt:lpstr>The present challenges of environment and economy, of human development and global poverty, can only be faced with extraordinary Christ-liberated courage. … Actions have to change for words to have effect. </vt:lpstr>
      <vt:lpstr>What sort of “heating”?</vt:lpstr>
      <vt:lpstr>Sustainable energy sources?</vt:lpstr>
      <vt:lpstr>Biofuel?</vt:lpstr>
      <vt:lpstr>Electricity</vt:lpstr>
      <vt:lpstr>Electrical heating systems</vt:lpstr>
      <vt:lpstr>And?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Challenges?</vt:lpstr>
      <vt:lpstr>PowerPoint Presentation</vt:lpstr>
      <vt:lpstr>Funding (£12.5k)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ASHPs and churches</dc:title>
  <dc:creator>comme</dc:creator>
  <cp:lastModifiedBy>Peter</cp:lastModifiedBy>
  <cp:revision>36</cp:revision>
  <dcterms:created xsi:type="dcterms:W3CDTF">2018-10-24T07:37:20Z</dcterms:created>
  <dcterms:modified xsi:type="dcterms:W3CDTF">2022-10-11T19:00:23Z</dcterms:modified>
</cp:coreProperties>
</file>