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8" r:id="rId10"/>
    <p:sldId id="26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LP Music" userId="8795c038-fe0c-44f0-b8f7-01a55d7c3226" providerId="ADAL" clId="{1CDA67EC-010B-4D8E-8DAA-0D3895A2810C}"/>
    <pc:docChg chg="undo custSel delSld modSld">
      <pc:chgData name="NLP Music" userId="8795c038-fe0c-44f0-b8f7-01a55d7c3226" providerId="ADAL" clId="{1CDA67EC-010B-4D8E-8DAA-0D3895A2810C}" dt="2022-10-11T18:46:03.813" v="74" actId="20577"/>
      <pc:docMkLst>
        <pc:docMk/>
      </pc:docMkLst>
      <pc:sldChg chg="del">
        <pc:chgData name="NLP Music" userId="8795c038-fe0c-44f0-b8f7-01a55d7c3226" providerId="ADAL" clId="{1CDA67EC-010B-4D8E-8DAA-0D3895A2810C}" dt="2022-10-11T18:43:33.516" v="0" actId="47"/>
        <pc:sldMkLst>
          <pc:docMk/>
          <pc:sldMk cId="3068667035" sldId="258"/>
        </pc:sldMkLst>
      </pc:sldChg>
      <pc:sldChg chg="modSp mod">
        <pc:chgData name="NLP Music" userId="8795c038-fe0c-44f0-b8f7-01a55d7c3226" providerId="ADAL" clId="{1CDA67EC-010B-4D8E-8DAA-0D3895A2810C}" dt="2022-10-11T18:46:03.813" v="74" actId="20577"/>
        <pc:sldMkLst>
          <pc:docMk/>
          <pc:sldMk cId="3783436940" sldId="259"/>
        </pc:sldMkLst>
        <pc:spChg chg="mod">
          <ac:chgData name="NLP Music" userId="8795c038-fe0c-44f0-b8f7-01a55d7c3226" providerId="ADAL" clId="{1CDA67EC-010B-4D8E-8DAA-0D3895A2810C}" dt="2022-10-11T18:46:03.813" v="74" actId="20577"/>
          <ac:spMkLst>
            <pc:docMk/>
            <pc:sldMk cId="3783436940" sldId="259"/>
            <ac:spMk id="33" creationId="{9EA8F972-6A76-933D-20F1-B9AF97953BD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5CA0-F6E1-0342-9F82-505905260ED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06DE-8B6D-F840-A401-B96AA679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5CA0-F6E1-0342-9F82-505905260ED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06DE-8B6D-F840-A401-B96AA679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5CA0-F6E1-0342-9F82-505905260ED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06DE-8B6D-F840-A401-B96AA679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3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5CA0-F6E1-0342-9F82-505905260ED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06DE-8B6D-F840-A401-B96AA679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7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5CA0-F6E1-0342-9F82-505905260ED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06DE-8B6D-F840-A401-B96AA679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3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5CA0-F6E1-0342-9F82-505905260ED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06DE-8B6D-F840-A401-B96AA679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0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5CA0-F6E1-0342-9F82-505905260ED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06DE-8B6D-F840-A401-B96AA679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5CA0-F6E1-0342-9F82-505905260ED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06DE-8B6D-F840-A401-B96AA679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3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5CA0-F6E1-0342-9F82-505905260ED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06DE-8B6D-F840-A401-B96AA679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0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5CA0-F6E1-0342-9F82-505905260ED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06DE-8B6D-F840-A401-B96AA679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0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5CA0-F6E1-0342-9F82-505905260ED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06DE-8B6D-F840-A401-B96AA679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9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5CA0-F6E1-0342-9F82-505905260ED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106DE-8B6D-F840-A401-B96AA679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A9564-4667-5BA4-917A-8EEFA371B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8950" y="1939159"/>
            <a:ext cx="5733470" cy="275108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Using Solar Power to decarbonize the Church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39E49-F3AB-6E43-E3F2-7EDB4A6C6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8950" y="4782320"/>
            <a:ext cx="5733470" cy="132944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A brief introduction to the practicalities and barriers to solar power in Churches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5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3F061-79A9-765E-10F7-64BD4234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Proposal being explored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6978-100F-D0E4-D025-256F4780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345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 dirty="0"/>
              <a:t>A larger-scale project would simplify planning and open other funding sources. </a:t>
            </a:r>
          </a:p>
          <a:p>
            <a:pPr marL="0" indent="0">
              <a:buNone/>
            </a:pPr>
            <a:r>
              <a:rPr lang="en-US" sz="2600" dirty="0"/>
              <a:t>This would enable parishioners to invest in the scheme for a modest return (rather than relying solely on donations) which is expected to enable much more rapid adoption</a:t>
            </a:r>
          </a:p>
          <a:p>
            <a:pPr marL="0" indent="0">
              <a:buNone/>
            </a:pPr>
            <a:r>
              <a:rPr lang="en-US" sz="2600" dirty="0" err="1"/>
              <a:t>Centralising</a:t>
            </a:r>
            <a:r>
              <a:rPr lang="en-US" sz="2600" dirty="0"/>
              <a:t> the funding will greatly reduce the administrative costs</a:t>
            </a:r>
          </a:p>
          <a:p>
            <a:pPr marL="0" indent="0">
              <a:buNone/>
            </a:pPr>
            <a:r>
              <a:rPr lang="en-US" sz="2600" dirty="0"/>
              <a:t>It also enables parishioners to participate even if their own community had no suitable building to install PV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2859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9C155-A572-52F3-F874-F9E9210B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Next Steps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7C6F7-48E0-DC18-D1AD-7FC5E2E25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If you are considering PV for your church, please let us know so we can include this in our planning</a:t>
            </a:r>
          </a:p>
          <a:p>
            <a:r>
              <a:rPr lang="en-US" dirty="0"/>
              <a:t>If you have a potential community building in your parish, please also let us know this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1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CF42-EEB6-9FE7-2FF5-F083D00B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generation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768F78-DBB0-B009-E25C-EE88A78FB44E}"/>
              </a:ext>
            </a:extLst>
          </p:cNvPr>
          <p:cNvGrpSpPr/>
          <p:nvPr/>
        </p:nvGrpSpPr>
        <p:grpSpPr>
          <a:xfrm>
            <a:off x="628650" y="2790439"/>
            <a:ext cx="7464316" cy="3505257"/>
            <a:chOff x="628650" y="2790439"/>
            <a:chExt cx="7464316" cy="3505257"/>
          </a:xfrm>
        </p:grpSpPr>
        <p:pic>
          <p:nvPicPr>
            <p:cNvPr id="7" name="Picture 6" descr="Diagram, engineering drawing&#10;&#10;Description automatically generated">
              <a:extLst>
                <a:ext uri="{FF2B5EF4-FFF2-40B4-BE49-F238E27FC236}">
                  <a16:creationId xmlns:a16="http://schemas.microsoft.com/office/drawing/2014/main" id="{F0D1B849-B54A-929A-CBC5-4EE1BF360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851" r="3964" b="40121"/>
            <a:stretch/>
          </p:blipFill>
          <p:spPr>
            <a:xfrm>
              <a:off x="628650" y="2790439"/>
              <a:ext cx="7464316" cy="3505257"/>
            </a:xfrm>
            <a:prstGeom prst="rect">
              <a:avLst/>
            </a:prstGeom>
          </p:spPr>
        </p:pic>
        <p:pic>
          <p:nvPicPr>
            <p:cNvPr id="1026" name="Picture 2" descr="SMA Solar inverters | SMA Inverter for PV System | Europe Solar Store">
              <a:extLst>
                <a:ext uri="{FF2B5EF4-FFF2-40B4-BE49-F238E27FC236}">
                  <a16:creationId xmlns:a16="http://schemas.microsoft.com/office/drawing/2014/main" id="{ACE61018-A354-1ED5-1EE6-2990C94BC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6" t="9391" r="18763" b="9580"/>
            <a:stretch/>
          </p:blipFill>
          <p:spPr bwMode="auto">
            <a:xfrm>
              <a:off x="4298065" y="4656881"/>
              <a:ext cx="636607" cy="783220"/>
            </a:xfrm>
            <a:prstGeom prst="roundRect">
              <a:avLst>
                <a:gd name="adj" fmla="val 1307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onsumer Unit - 25A RCD, 10A &amp; 6A double pole MCB">
              <a:extLst>
                <a:ext uri="{FF2B5EF4-FFF2-40B4-BE49-F238E27FC236}">
                  <a16:creationId xmlns:a16="http://schemas.microsoft.com/office/drawing/2014/main" id="{A92DB292-98CD-969E-50E5-6AFE9F5437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884" y="3277756"/>
              <a:ext cx="830179" cy="830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C7A4CB-EB16-EBDD-C20E-A4CEDE256DE0}"/>
                </a:ext>
              </a:extLst>
            </p:cNvPr>
            <p:cNvSpPr/>
            <p:nvPr/>
          </p:nvSpPr>
          <p:spPr>
            <a:xfrm>
              <a:off x="6709637" y="4543067"/>
              <a:ext cx="211947" cy="1076557"/>
            </a:xfrm>
            <a:prstGeom prst="rect">
              <a:avLst/>
            </a:prstGeom>
            <a:solidFill>
              <a:srgbClr val="EDF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9EBC0B-3B73-3EAF-8CA8-B1519F7EC6C1}"/>
                </a:ext>
              </a:extLst>
            </p:cNvPr>
            <p:cNvSpPr/>
            <p:nvPr/>
          </p:nvSpPr>
          <p:spPr>
            <a:xfrm>
              <a:off x="6879195" y="5092784"/>
              <a:ext cx="744842" cy="617674"/>
            </a:xfrm>
            <a:prstGeom prst="rect">
              <a:avLst/>
            </a:prstGeom>
            <a:solidFill>
              <a:srgbClr val="EDF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9838DF-07F0-F81B-4439-9245D20C3754}"/>
                </a:ext>
              </a:extLst>
            </p:cNvPr>
            <p:cNvSpPr/>
            <p:nvPr/>
          </p:nvSpPr>
          <p:spPr>
            <a:xfrm>
              <a:off x="4946783" y="4772507"/>
              <a:ext cx="1030123" cy="783219"/>
            </a:xfrm>
            <a:prstGeom prst="rect">
              <a:avLst/>
            </a:prstGeom>
            <a:solidFill>
              <a:srgbClr val="EDF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10EB7E8C-B0E0-1978-34A0-587C41CE0CE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183209" y="4360203"/>
              <a:ext cx="1523190" cy="636607"/>
            </a:xfrm>
            <a:prstGeom prst="bentConnector3">
              <a:avLst>
                <a:gd name="adj1" fmla="val -9237"/>
              </a:avLst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D0A3929D-5573-C7AE-583A-AF1C1CC6A35F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H="1" flipV="1">
              <a:off x="5583392" y="3916911"/>
              <a:ext cx="393514" cy="1247206"/>
            </a:xfrm>
            <a:prstGeom prst="bentConnector4">
              <a:avLst>
                <a:gd name="adj1" fmla="val 100411"/>
                <a:gd name="adj2" fmla="val 65699"/>
              </a:avLst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837F73C-CA16-895B-00E6-0F5D31A34AE9}"/>
                </a:ext>
              </a:extLst>
            </p:cNvPr>
            <p:cNvCxnSpPr/>
            <p:nvPr/>
          </p:nvCxnSpPr>
          <p:spPr>
            <a:xfrm flipV="1">
              <a:off x="6497690" y="4002771"/>
              <a:ext cx="0" cy="65411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13FE3FB-890F-A92C-427F-FA07D452D778}"/>
                </a:ext>
              </a:extLst>
            </p:cNvPr>
            <p:cNvCxnSpPr>
              <a:cxnSpLocks/>
            </p:cNvCxnSpPr>
            <p:nvPr/>
          </p:nvCxnSpPr>
          <p:spPr>
            <a:xfrm>
              <a:off x="6244363" y="4002771"/>
              <a:ext cx="0" cy="65411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177680-786E-7275-3662-556F0852179E}"/>
                </a:ext>
              </a:extLst>
            </p:cNvPr>
            <p:cNvSpPr txBox="1"/>
            <p:nvPr/>
          </p:nvSpPr>
          <p:spPr>
            <a:xfrm rot="16200000">
              <a:off x="6242598" y="4130623"/>
              <a:ext cx="796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export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E42C22-F932-FBFC-B065-2B80C7781D89}"/>
                </a:ext>
              </a:extLst>
            </p:cNvPr>
            <p:cNvSpPr txBox="1"/>
            <p:nvPr/>
          </p:nvSpPr>
          <p:spPr>
            <a:xfrm rot="16200000">
              <a:off x="5687061" y="4145159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import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74BB1B8-74CE-83F8-B3BD-4C64129225B3}"/>
                </a:ext>
              </a:extLst>
            </p:cNvPr>
            <p:cNvGrpSpPr/>
            <p:nvPr/>
          </p:nvGrpSpPr>
          <p:grpSpPr>
            <a:xfrm rot="5400000">
              <a:off x="4781931" y="5203388"/>
              <a:ext cx="369332" cy="1201804"/>
              <a:chOff x="8405699" y="3848543"/>
              <a:chExt cx="369332" cy="1201804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ADBA08A9-DC04-CD0C-4A6C-C592A8E63DB2}"/>
                  </a:ext>
                </a:extLst>
              </p:cNvPr>
              <p:cNvCxnSpPr/>
              <p:nvPr/>
            </p:nvCxnSpPr>
            <p:spPr>
              <a:xfrm flipV="1">
                <a:off x="8442554" y="4155171"/>
                <a:ext cx="0" cy="654110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F663CE8-923A-7089-C461-DBFCB0B31591}"/>
                  </a:ext>
                </a:extLst>
              </p:cNvPr>
              <p:cNvSpPr txBox="1"/>
              <p:nvPr/>
            </p:nvSpPr>
            <p:spPr>
              <a:xfrm rot="16200000">
                <a:off x="7989463" y="4264779"/>
                <a:ext cx="12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generation</a:t>
                </a: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2349C23-749E-1D18-E152-5263A83849A0}"/>
                </a:ext>
              </a:extLst>
            </p:cNvPr>
            <p:cNvCxnSpPr/>
            <p:nvPr/>
          </p:nvCxnSpPr>
          <p:spPr>
            <a:xfrm flipH="1">
              <a:off x="4298065" y="3554654"/>
              <a:ext cx="837109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FB9B78-32EC-6EEB-2BA7-9DF74DE2DCCA}"/>
                </a:ext>
              </a:extLst>
            </p:cNvPr>
            <p:cNvSpPr txBox="1"/>
            <p:nvPr/>
          </p:nvSpPr>
          <p:spPr>
            <a:xfrm>
              <a:off x="3724159" y="3185576"/>
              <a:ext cx="1414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consumption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EA8F972-6A76-933D-20F1-B9AF97953BD9}"/>
              </a:ext>
            </a:extLst>
          </p:cNvPr>
          <p:cNvSpPr txBox="1"/>
          <p:nvPr/>
        </p:nvSpPr>
        <p:spPr>
          <a:xfrm>
            <a:off x="869795" y="1594624"/>
            <a:ext cx="7645555" cy="1195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/>
              <a:t>Electricity </a:t>
            </a:r>
            <a:r>
              <a:rPr lang="en-US" dirty="0"/>
              <a:t>is used instantaneously so at any time what you have to buy from the grid is defined by: consumption – generation = import</a:t>
            </a:r>
          </a:p>
          <a:p>
            <a:r>
              <a:rPr lang="en-US" dirty="0"/>
              <a:t>But if you are generating more than you are using at the time, this means you will have export. </a:t>
            </a:r>
          </a:p>
        </p:txBody>
      </p:sp>
    </p:spTree>
    <p:extLst>
      <p:ext uri="{BB962C8B-B14F-4D97-AF65-F5344CB8AC3E}">
        <p14:creationId xmlns:p14="http://schemas.microsoft.com/office/powerpoint/2010/main" val="378343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CF42-EEB6-9FE7-2FF5-F083D00B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generation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768F78-DBB0-B009-E25C-EE88A78FB44E}"/>
              </a:ext>
            </a:extLst>
          </p:cNvPr>
          <p:cNvGrpSpPr/>
          <p:nvPr/>
        </p:nvGrpSpPr>
        <p:grpSpPr>
          <a:xfrm>
            <a:off x="628650" y="2790439"/>
            <a:ext cx="7464316" cy="3505257"/>
            <a:chOff x="628650" y="2790439"/>
            <a:chExt cx="7464316" cy="3505257"/>
          </a:xfrm>
        </p:grpSpPr>
        <p:pic>
          <p:nvPicPr>
            <p:cNvPr id="7" name="Picture 6" descr="Diagram, engineering drawing&#10;&#10;Description automatically generated">
              <a:extLst>
                <a:ext uri="{FF2B5EF4-FFF2-40B4-BE49-F238E27FC236}">
                  <a16:creationId xmlns:a16="http://schemas.microsoft.com/office/drawing/2014/main" id="{F0D1B849-B54A-929A-CBC5-4EE1BF360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851" r="3964" b="40121"/>
            <a:stretch/>
          </p:blipFill>
          <p:spPr>
            <a:xfrm>
              <a:off x="628650" y="2790439"/>
              <a:ext cx="7464316" cy="3505257"/>
            </a:xfrm>
            <a:prstGeom prst="rect">
              <a:avLst/>
            </a:prstGeom>
          </p:spPr>
        </p:pic>
        <p:pic>
          <p:nvPicPr>
            <p:cNvPr id="1026" name="Picture 2" descr="SMA Solar inverters | SMA Inverter for PV System | Europe Solar Store">
              <a:extLst>
                <a:ext uri="{FF2B5EF4-FFF2-40B4-BE49-F238E27FC236}">
                  <a16:creationId xmlns:a16="http://schemas.microsoft.com/office/drawing/2014/main" id="{ACE61018-A354-1ED5-1EE6-2990C94BC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6" t="9391" r="18763" b="9580"/>
            <a:stretch/>
          </p:blipFill>
          <p:spPr bwMode="auto">
            <a:xfrm>
              <a:off x="4298065" y="4656881"/>
              <a:ext cx="636607" cy="783220"/>
            </a:xfrm>
            <a:prstGeom prst="roundRect">
              <a:avLst>
                <a:gd name="adj" fmla="val 1307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onsumer Unit - 25A RCD, 10A &amp; 6A double pole MCB">
              <a:extLst>
                <a:ext uri="{FF2B5EF4-FFF2-40B4-BE49-F238E27FC236}">
                  <a16:creationId xmlns:a16="http://schemas.microsoft.com/office/drawing/2014/main" id="{A92DB292-98CD-969E-50E5-6AFE9F5437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884" y="3277756"/>
              <a:ext cx="830179" cy="830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C7A4CB-EB16-EBDD-C20E-A4CEDE256DE0}"/>
                </a:ext>
              </a:extLst>
            </p:cNvPr>
            <p:cNvSpPr/>
            <p:nvPr/>
          </p:nvSpPr>
          <p:spPr>
            <a:xfrm>
              <a:off x="6709637" y="4543067"/>
              <a:ext cx="211947" cy="1076557"/>
            </a:xfrm>
            <a:prstGeom prst="rect">
              <a:avLst/>
            </a:prstGeom>
            <a:solidFill>
              <a:srgbClr val="EDF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9EBC0B-3B73-3EAF-8CA8-B1519F7EC6C1}"/>
                </a:ext>
              </a:extLst>
            </p:cNvPr>
            <p:cNvSpPr/>
            <p:nvPr/>
          </p:nvSpPr>
          <p:spPr>
            <a:xfrm>
              <a:off x="6879195" y="5092784"/>
              <a:ext cx="744842" cy="617674"/>
            </a:xfrm>
            <a:prstGeom prst="rect">
              <a:avLst/>
            </a:prstGeom>
            <a:solidFill>
              <a:srgbClr val="EDF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9838DF-07F0-F81B-4439-9245D20C3754}"/>
                </a:ext>
              </a:extLst>
            </p:cNvPr>
            <p:cNvSpPr/>
            <p:nvPr/>
          </p:nvSpPr>
          <p:spPr>
            <a:xfrm>
              <a:off x="4946783" y="4772507"/>
              <a:ext cx="1030123" cy="783219"/>
            </a:xfrm>
            <a:prstGeom prst="rect">
              <a:avLst/>
            </a:prstGeom>
            <a:solidFill>
              <a:srgbClr val="EDF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10EB7E8C-B0E0-1978-34A0-587C41CE0CE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183209" y="4360203"/>
              <a:ext cx="1523190" cy="636607"/>
            </a:xfrm>
            <a:prstGeom prst="bentConnector3">
              <a:avLst>
                <a:gd name="adj1" fmla="val -9237"/>
              </a:avLst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D0A3929D-5573-C7AE-583A-AF1C1CC6A35F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H="1" flipV="1">
              <a:off x="5583392" y="3916911"/>
              <a:ext cx="393514" cy="1247206"/>
            </a:xfrm>
            <a:prstGeom prst="bentConnector4">
              <a:avLst>
                <a:gd name="adj1" fmla="val 100411"/>
                <a:gd name="adj2" fmla="val 65699"/>
              </a:avLst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837F73C-CA16-895B-00E6-0F5D31A34AE9}"/>
                </a:ext>
              </a:extLst>
            </p:cNvPr>
            <p:cNvCxnSpPr/>
            <p:nvPr/>
          </p:nvCxnSpPr>
          <p:spPr>
            <a:xfrm flipV="1">
              <a:off x="6497690" y="4002771"/>
              <a:ext cx="0" cy="65411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13FE3FB-890F-A92C-427F-FA07D452D778}"/>
                </a:ext>
              </a:extLst>
            </p:cNvPr>
            <p:cNvCxnSpPr>
              <a:cxnSpLocks/>
            </p:cNvCxnSpPr>
            <p:nvPr/>
          </p:nvCxnSpPr>
          <p:spPr>
            <a:xfrm>
              <a:off x="6244363" y="4002771"/>
              <a:ext cx="0" cy="65411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177680-786E-7275-3662-556F0852179E}"/>
                </a:ext>
              </a:extLst>
            </p:cNvPr>
            <p:cNvSpPr txBox="1"/>
            <p:nvPr/>
          </p:nvSpPr>
          <p:spPr>
            <a:xfrm rot="16200000">
              <a:off x="6242598" y="4130623"/>
              <a:ext cx="796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export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E42C22-F932-FBFC-B065-2B80C7781D89}"/>
                </a:ext>
              </a:extLst>
            </p:cNvPr>
            <p:cNvSpPr txBox="1"/>
            <p:nvPr/>
          </p:nvSpPr>
          <p:spPr>
            <a:xfrm rot="16200000">
              <a:off x="5687061" y="4145159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import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74BB1B8-74CE-83F8-B3BD-4C64129225B3}"/>
                </a:ext>
              </a:extLst>
            </p:cNvPr>
            <p:cNvGrpSpPr/>
            <p:nvPr/>
          </p:nvGrpSpPr>
          <p:grpSpPr>
            <a:xfrm rot="5400000">
              <a:off x="4781931" y="5203388"/>
              <a:ext cx="369332" cy="1201804"/>
              <a:chOff x="8405699" y="3848543"/>
              <a:chExt cx="369332" cy="1201804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ADBA08A9-DC04-CD0C-4A6C-C592A8E63DB2}"/>
                  </a:ext>
                </a:extLst>
              </p:cNvPr>
              <p:cNvCxnSpPr/>
              <p:nvPr/>
            </p:nvCxnSpPr>
            <p:spPr>
              <a:xfrm flipV="1">
                <a:off x="8442554" y="4155171"/>
                <a:ext cx="0" cy="654110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F663CE8-923A-7089-C461-DBFCB0B31591}"/>
                  </a:ext>
                </a:extLst>
              </p:cNvPr>
              <p:cNvSpPr txBox="1"/>
              <p:nvPr/>
            </p:nvSpPr>
            <p:spPr>
              <a:xfrm rot="16200000">
                <a:off x="7989463" y="4264779"/>
                <a:ext cx="12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generation</a:t>
                </a: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2349C23-749E-1D18-E152-5263A83849A0}"/>
                </a:ext>
              </a:extLst>
            </p:cNvPr>
            <p:cNvCxnSpPr/>
            <p:nvPr/>
          </p:nvCxnSpPr>
          <p:spPr>
            <a:xfrm flipH="1">
              <a:off x="4298065" y="3554654"/>
              <a:ext cx="837109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FB9B78-32EC-6EEB-2BA7-9DF74DE2DCCA}"/>
                </a:ext>
              </a:extLst>
            </p:cNvPr>
            <p:cNvSpPr txBox="1"/>
            <p:nvPr/>
          </p:nvSpPr>
          <p:spPr>
            <a:xfrm>
              <a:off x="3724159" y="3185576"/>
              <a:ext cx="1414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consumption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EA8F972-6A76-933D-20F1-B9AF97953BD9}"/>
              </a:ext>
            </a:extLst>
          </p:cNvPr>
          <p:cNvSpPr txBox="1"/>
          <p:nvPr/>
        </p:nvSpPr>
        <p:spPr>
          <a:xfrm>
            <a:off x="869795" y="1594624"/>
            <a:ext cx="7645555" cy="1195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Why does this matter so much?</a:t>
            </a:r>
          </a:p>
          <a:p>
            <a:r>
              <a:rPr lang="en-US" dirty="0"/>
              <a:t>Import costs 34p/kWh</a:t>
            </a:r>
          </a:p>
          <a:p>
            <a:r>
              <a:rPr lang="en-US" dirty="0"/>
              <a:t>Export earns 12p/kWh </a:t>
            </a:r>
          </a:p>
          <a:p>
            <a:r>
              <a:rPr lang="en-US" dirty="0"/>
              <a:t>So – Generation used is worth around 3x generation exported  </a:t>
            </a:r>
          </a:p>
        </p:txBody>
      </p:sp>
    </p:spTree>
    <p:extLst>
      <p:ext uri="{BB962C8B-B14F-4D97-AF65-F5344CB8AC3E}">
        <p14:creationId xmlns:p14="http://schemas.microsoft.com/office/powerpoint/2010/main" val="305215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CF42-EEB6-9FE7-2FF5-F083D00B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generation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768F78-DBB0-B009-E25C-EE88A78FB44E}"/>
              </a:ext>
            </a:extLst>
          </p:cNvPr>
          <p:cNvGrpSpPr/>
          <p:nvPr/>
        </p:nvGrpSpPr>
        <p:grpSpPr>
          <a:xfrm>
            <a:off x="628650" y="2790439"/>
            <a:ext cx="7464316" cy="3505257"/>
            <a:chOff x="628650" y="2790439"/>
            <a:chExt cx="7464316" cy="3505257"/>
          </a:xfrm>
        </p:grpSpPr>
        <p:pic>
          <p:nvPicPr>
            <p:cNvPr id="7" name="Picture 6" descr="Diagram, engineering drawing&#10;&#10;Description automatically generated">
              <a:extLst>
                <a:ext uri="{FF2B5EF4-FFF2-40B4-BE49-F238E27FC236}">
                  <a16:creationId xmlns:a16="http://schemas.microsoft.com/office/drawing/2014/main" id="{F0D1B849-B54A-929A-CBC5-4EE1BF360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851" r="3964" b="40121"/>
            <a:stretch/>
          </p:blipFill>
          <p:spPr>
            <a:xfrm>
              <a:off x="628650" y="2790439"/>
              <a:ext cx="7464316" cy="3505257"/>
            </a:xfrm>
            <a:prstGeom prst="rect">
              <a:avLst/>
            </a:prstGeom>
          </p:spPr>
        </p:pic>
        <p:pic>
          <p:nvPicPr>
            <p:cNvPr id="1026" name="Picture 2" descr="SMA Solar inverters | SMA Inverter for PV System | Europe Solar Store">
              <a:extLst>
                <a:ext uri="{FF2B5EF4-FFF2-40B4-BE49-F238E27FC236}">
                  <a16:creationId xmlns:a16="http://schemas.microsoft.com/office/drawing/2014/main" id="{ACE61018-A354-1ED5-1EE6-2990C94BC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6" t="9391" r="18763" b="9580"/>
            <a:stretch/>
          </p:blipFill>
          <p:spPr bwMode="auto">
            <a:xfrm>
              <a:off x="4298065" y="4656881"/>
              <a:ext cx="636607" cy="783220"/>
            </a:xfrm>
            <a:prstGeom prst="roundRect">
              <a:avLst>
                <a:gd name="adj" fmla="val 1307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onsumer Unit - 25A RCD, 10A &amp; 6A double pole MCB">
              <a:extLst>
                <a:ext uri="{FF2B5EF4-FFF2-40B4-BE49-F238E27FC236}">
                  <a16:creationId xmlns:a16="http://schemas.microsoft.com/office/drawing/2014/main" id="{A92DB292-98CD-969E-50E5-6AFE9F5437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884" y="3277756"/>
              <a:ext cx="830179" cy="830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C7A4CB-EB16-EBDD-C20E-A4CEDE256DE0}"/>
                </a:ext>
              </a:extLst>
            </p:cNvPr>
            <p:cNvSpPr/>
            <p:nvPr/>
          </p:nvSpPr>
          <p:spPr>
            <a:xfrm>
              <a:off x="6709637" y="4543067"/>
              <a:ext cx="211947" cy="1076557"/>
            </a:xfrm>
            <a:prstGeom prst="rect">
              <a:avLst/>
            </a:prstGeom>
            <a:solidFill>
              <a:srgbClr val="EDF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9EBC0B-3B73-3EAF-8CA8-B1519F7EC6C1}"/>
                </a:ext>
              </a:extLst>
            </p:cNvPr>
            <p:cNvSpPr/>
            <p:nvPr/>
          </p:nvSpPr>
          <p:spPr>
            <a:xfrm>
              <a:off x="6879195" y="5092784"/>
              <a:ext cx="744842" cy="617674"/>
            </a:xfrm>
            <a:prstGeom prst="rect">
              <a:avLst/>
            </a:prstGeom>
            <a:solidFill>
              <a:srgbClr val="EDF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9838DF-07F0-F81B-4439-9245D20C3754}"/>
                </a:ext>
              </a:extLst>
            </p:cNvPr>
            <p:cNvSpPr/>
            <p:nvPr/>
          </p:nvSpPr>
          <p:spPr>
            <a:xfrm>
              <a:off x="4946783" y="4772507"/>
              <a:ext cx="1030123" cy="783219"/>
            </a:xfrm>
            <a:prstGeom prst="rect">
              <a:avLst/>
            </a:prstGeom>
            <a:solidFill>
              <a:srgbClr val="EDF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10EB7E8C-B0E0-1978-34A0-587C41CE0CE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183209" y="4360203"/>
              <a:ext cx="1523190" cy="636607"/>
            </a:xfrm>
            <a:prstGeom prst="bentConnector3">
              <a:avLst>
                <a:gd name="adj1" fmla="val -9237"/>
              </a:avLst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D0A3929D-5573-C7AE-583A-AF1C1CC6A35F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H="1" flipV="1">
              <a:off x="5583392" y="3916911"/>
              <a:ext cx="393514" cy="1247206"/>
            </a:xfrm>
            <a:prstGeom prst="bentConnector4">
              <a:avLst>
                <a:gd name="adj1" fmla="val 100411"/>
                <a:gd name="adj2" fmla="val 65699"/>
              </a:avLst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837F73C-CA16-895B-00E6-0F5D31A34AE9}"/>
                </a:ext>
              </a:extLst>
            </p:cNvPr>
            <p:cNvCxnSpPr/>
            <p:nvPr/>
          </p:nvCxnSpPr>
          <p:spPr>
            <a:xfrm flipV="1">
              <a:off x="6497690" y="4002771"/>
              <a:ext cx="0" cy="65411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13FE3FB-890F-A92C-427F-FA07D452D778}"/>
                </a:ext>
              </a:extLst>
            </p:cNvPr>
            <p:cNvCxnSpPr>
              <a:cxnSpLocks/>
            </p:cNvCxnSpPr>
            <p:nvPr/>
          </p:nvCxnSpPr>
          <p:spPr>
            <a:xfrm>
              <a:off x="6244363" y="4002771"/>
              <a:ext cx="0" cy="65411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177680-786E-7275-3662-556F0852179E}"/>
                </a:ext>
              </a:extLst>
            </p:cNvPr>
            <p:cNvSpPr txBox="1"/>
            <p:nvPr/>
          </p:nvSpPr>
          <p:spPr>
            <a:xfrm rot="16200000">
              <a:off x="6242598" y="4130623"/>
              <a:ext cx="796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export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E42C22-F932-FBFC-B065-2B80C7781D89}"/>
                </a:ext>
              </a:extLst>
            </p:cNvPr>
            <p:cNvSpPr txBox="1"/>
            <p:nvPr/>
          </p:nvSpPr>
          <p:spPr>
            <a:xfrm rot="16200000">
              <a:off x="5687061" y="4145159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import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74BB1B8-74CE-83F8-B3BD-4C64129225B3}"/>
                </a:ext>
              </a:extLst>
            </p:cNvPr>
            <p:cNvGrpSpPr/>
            <p:nvPr/>
          </p:nvGrpSpPr>
          <p:grpSpPr>
            <a:xfrm rot="5400000">
              <a:off x="4781931" y="5203388"/>
              <a:ext cx="369332" cy="1201804"/>
              <a:chOff x="8405699" y="3848543"/>
              <a:chExt cx="369332" cy="1201804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ADBA08A9-DC04-CD0C-4A6C-C592A8E63DB2}"/>
                  </a:ext>
                </a:extLst>
              </p:cNvPr>
              <p:cNvCxnSpPr/>
              <p:nvPr/>
            </p:nvCxnSpPr>
            <p:spPr>
              <a:xfrm flipV="1">
                <a:off x="8442554" y="4155171"/>
                <a:ext cx="0" cy="654110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F663CE8-923A-7089-C461-DBFCB0B31591}"/>
                  </a:ext>
                </a:extLst>
              </p:cNvPr>
              <p:cNvSpPr txBox="1"/>
              <p:nvPr/>
            </p:nvSpPr>
            <p:spPr>
              <a:xfrm rot="16200000">
                <a:off x="7989463" y="4264779"/>
                <a:ext cx="12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generation</a:t>
                </a: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2349C23-749E-1D18-E152-5263A83849A0}"/>
                </a:ext>
              </a:extLst>
            </p:cNvPr>
            <p:cNvCxnSpPr/>
            <p:nvPr/>
          </p:nvCxnSpPr>
          <p:spPr>
            <a:xfrm flipH="1">
              <a:off x="4298065" y="3554654"/>
              <a:ext cx="837109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FB9B78-32EC-6EEB-2BA7-9DF74DE2DCCA}"/>
                </a:ext>
              </a:extLst>
            </p:cNvPr>
            <p:cNvSpPr txBox="1"/>
            <p:nvPr/>
          </p:nvSpPr>
          <p:spPr>
            <a:xfrm>
              <a:off x="3724159" y="3185576"/>
              <a:ext cx="1414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consumption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EA8F972-6A76-933D-20F1-B9AF97953BD9}"/>
              </a:ext>
            </a:extLst>
          </p:cNvPr>
          <p:cNvSpPr txBox="1"/>
          <p:nvPr/>
        </p:nvSpPr>
        <p:spPr>
          <a:xfrm>
            <a:off x="869795" y="1594624"/>
            <a:ext cx="7645555" cy="1195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For a building with limited daytime electricity use this means that the value of generation will mostly be at the lower export price giving poor value</a:t>
            </a:r>
          </a:p>
          <a:p>
            <a:endParaRPr lang="en-US" dirty="0"/>
          </a:p>
          <a:p>
            <a:r>
              <a:rPr lang="en-US" dirty="0"/>
              <a:t>Batteries can help but add extra cost – companies should be able to give a comparison. </a:t>
            </a:r>
          </a:p>
        </p:txBody>
      </p:sp>
    </p:spTree>
    <p:extLst>
      <p:ext uri="{BB962C8B-B14F-4D97-AF65-F5344CB8AC3E}">
        <p14:creationId xmlns:p14="http://schemas.microsoft.com/office/powerpoint/2010/main" val="404593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7CF42-EEB6-9FE7-2FF5-F083D00B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value of generation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A8F972-6A76-933D-20F1-B9AF97953BD9}"/>
              </a:ext>
            </a:extLst>
          </p:cNvPr>
          <p:cNvSpPr txBox="1"/>
          <p:nvPr/>
        </p:nvSpPr>
        <p:spPr>
          <a:xfrm>
            <a:off x="3335481" y="591344"/>
            <a:ext cx="5179868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Because of this, PV is financially viable in two specific cases: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Small scale local systems in buildings with high daytime energy usage - where the majority of generation is used on-site to avoid electricity purchase (import)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Large scale solar farms where all generation is exported at the lower rate but the construction and operation costs benefit from economies of scale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However, in either case, the </a:t>
            </a:r>
            <a:r>
              <a:rPr lang="en-US" b="1"/>
              <a:t>carbon saving </a:t>
            </a:r>
            <a:r>
              <a:rPr lang="en-US"/>
              <a:t>is the same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4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358D9-DAFE-6F25-4B36-706741484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this means for Churches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4DAB0-7B04-5D1D-8DC2-5C4E2F776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All churches have a lovely south facing roof! But…</a:t>
            </a:r>
          </a:p>
          <a:p>
            <a:r>
              <a:rPr lang="en-US" dirty="0"/>
              <a:t>In churches with limited daytime energy use, PV may not be financially viable. </a:t>
            </a:r>
          </a:p>
          <a:p>
            <a:r>
              <a:rPr lang="en-US" dirty="0"/>
              <a:t>Church Halls, Village Halls, Community </a:t>
            </a:r>
            <a:r>
              <a:rPr lang="en-US" dirty="0" err="1"/>
              <a:t>Centres</a:t>
            </a:r>
            <a:r>
              <a:rPr lang="en-US" dirty="0"/>
              <a:t> etc. might be better suited to using PV generation</a:t>
            </a:r>
          </a:p>
          <a:p>
            <a:r>
              <a:rPr lang="en-US" dirty="0"/>
              <a:t>In addition, there can be difficulties with heritage, roof structures etc.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19DEF-5483-5FB5-C8DE-5E3C8B35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Why does this matter?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648A-A2F6-8697-A80C-60F4B438C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The Church of England doesn’t have funds to pay for PV across all Churches</a:t>
            </a:r>
          </a:p>
          <a:p>
            <a:r>
              <a:rPr lang="en-US" dirty="0"/>
              <a:t>Therefore we need to raise money to install PV if the Church as a whole is to meet its commitment to achieve net zero carbon</a:t>
            </a:r>
          </a:p>
          <a:p>
            <a:r>
              <a:rPr lang="en-US" dirty="0"/>
              <a:t>If the PV can offer a (modest) return on the investment, this funding can be raised through community investment rather than simply donations</a:t>
            </a:r>
          </a:p>
        </p:txBody>
      </p:sp>
    </p:spTree>
    <p:extLst>
      <p:ext uri="{BB962C8B-B14F-4D97-AF65-F5344CB8AC3E}">
        <p14:creationId xmlns:p14="http://schemas.microsoft.com/office/powerpoint/2010/main" val="372843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14B21-0596-A67F-E18C-7D93F357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square the circle?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8000F4-849E-66D8-B620-963385DB4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dirty="0"/>
              <a:t>Install PV on another community building that can benefit from the generation</a:t>
            </a:r>
            <a:endParaRPr lang="en-US"/>
          </a:p>
          <a:p>
            <a:r>
              <a:rPr lang="en-US"/>
              <a:t>This offers the potential to deliver lower cost energy to a local group</a:t>
            </a:r>
          </a:p>
          <a:p>
            <a:r>
              <a:rPr lang="en-US"/>
              <a:t>The Church can count this generation towards its net zero goals</a:t>
            </a:r>
          </a:p>
        </p:txBody>
      </p:sp>
    </p:spTree>
    <p:extLst>
      <p:ext uri="{BB962C8B-B14F-4D97-AF65-F5344CB8AC3E}">
        <p14:creationId xmlns:p14="http://schemas.microsoft.com/office/powerpoint/2010/main" val="81485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3F061-79A9-765E-10F7-64BD4234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Proposal being explored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6978-100F-D0E4-D025-256F4780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345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The Diocesan Environmental Working Group is exploring the potential for Parishes to come together to install solar on church or community buildings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000" dirty="0"/>
              <a:t>South facing</a:t>
            </a:r>
            <a:r>
              <a:rPr lang="en-US" sz="2000" baseline="30000" dirty="0"/>
              <a:t>*</a:t>
            </a:r>
            <a:r>
              <a:rPr lang="en-US" sz="2000" dirty="0"/>
              <a:t> unshaded roof</a:t>
            </a:r>
          </a:p>
          <a:p>
            <a:r>
              <a:rPr lang="en-US" sz="2000" dirty="0"/>
              <a:t>Regular day time electricity use</a:t>
            </a:r>
          </a:p>
          <a:p>
            <a:r>
              <a:rPr lang="en-US" sz="2000" dirty="0"/>
              <a:t>Willingness to work with the Church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8730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570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Using Solar Power to decarbonize the Church</vt:lpstr>
      <vt:lpstr>The value of generation</vt:lpstr>
      <vt:lpstr>The value of generation</vt:lpstr>
      <vt:lpstr>The value of generation</vt:lpstr>
      <vt:lpstr>The value of generation</vt:lpstr>
      <vt:lpstr>What this means for Churches</vt:lpstr>
      <vt:lpstr>Why does this matter?</vt:lpstr>
      <vt:lpstr>How to square the circle?</vt:lpstr>
      <vt:lpstr>The Proposal being explored</vt:lpstr>
      <vt:lpstr>The Proposal being explored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Moore</dc:creator>
  <cp:lastModifiedBy>NLP Music</cp:lastModifiedBy>
  <cp:revision>3</cp:revision>
  <dcterms:created xsi:type="dcterms:W3CDTF">2022-09-09T08:13:09Z</dcterms:created>
  <dcterms:modified xsi:type="dcterms:W3CDTF">2022-10-11T18:46:09Z</dcterms:modified>
</cp:coreProperties>
</file>