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sldIdLst>
    <p:sldId id="328" r:id="rId5"/>
    <p:sldId id="386" r:id="rId6"/>
    <p:sldId id="379" r:id="rId7"/>
    <p:sldId id="980" r:id="rId8"/>
    <p:sldId id="380" r:id="rId9"/>
    <p:sldId id="381" r:id="rId10"/>
    <p:sldId id="384" r:id="rId11"/>
    <p:sldId id="396" r:id="rId12"/>
    <p:sldId id="981" r:id="rId13"/>
    <p:sldId id="398" r:id="rId14"/>
    <p:sldId id="278" r:id="rId15"/>
    <p:sldId id="260" r:id="rId16"/>
    <p:sldId id="284" r:id="rId17"/>
    <p:sldId id="262" r:id="rId18"/>
    <p:sldId id="329" r:id="rId19"/>
    <p:sldId id="265" r:id="rId20"/>
    <p:sldId id="266" r:id="rId21"/>
    <p:sldId id="268" r:id="rId22"/>
    <p:sldId id="279" r:id="rId23"/>
    <p:sldId id="269" r:id="rId24"/>
    <p:sldId id="282" r:id="rId25"/>
    <p:sldId id="270" r:id="rId26"/>
    <p:sldId id="388" r:id="rId27"/>
    <p:sldId id="378" r:id="rId28"/>
    <p:sldId id="273" r:id="rId29"/>
  </p:sldIdLst>
  <p:sldSz cx="20104100" cy="1130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userDrawn="1">
          <p15:clr>
            <a:srgbClr val="A4A3A4"/>
          </p15:clr>
        </p15:guide>
        <p15:guide id="2" pos="6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067"/>
    <a:srgbClr val="EAF6F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898" y="38"/>
      </p:cViewPr>
      <p:guideLst>
        <p:guide orient="horz" pos="3562"/>
        <p:guide pos="63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Davy" userId="eb5320c9-f3f2-4250-bc1a-c56291e515d0" providerId="ADAL" clId="{383AEE67-8034-47CE-BEA1-F58ECB27C7DF}"/>
    <pc:docChg chg="modSld">
      <pc:chgData name="Holly Davy" userId="eb5320c9-f3f2-4250-bc1a-c56291e515d0" providerId="ADAL" clId="{383AEE67-8034-47CE-BEA1-F58ECB27C7DF}" dt="2022-03-25T14:52:20.602" v="5" actId="20577"/>
      <pc:docMkLst>
        <pc:docMk/>
      </pc:docMkLst>
      <pc:sldChg chg="modSp mod">
        <pc:chgData name="Holly Davy" userId="eb5320c9-f3f2-4250-bc1a-c56291e515d0" providerId="ADAL" clId="{383AEE67-8034-47CE-BEA1-F58ECB27C7DF}" dt="2022-03-25T14:52:20.602" v="5" actId="20577"/>
        <pc:sldMkLst>
          <pc:docMk/>
          <pc:sldMk cId="1460722433" sldId="379"/>
        </pc:sldMkLst>
        <pc:spChg chg="mod">
          <ac:chgData name="Holly Davy" userId="eb5320c9-f3f2-4250-bc1a-c56291e515d0" providerId="ADAL" clId="{383AEE67-8034-47CE-BEA1-F58ECB27C7DF}" dt="2022-03-25T14:52:20.602" v="5" actId="20577"/>
          <ac:spMkLst>
            <pc:docMk/>
            <pc:sldMk cId="1460722433" sldId="37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506E1-D92E-4EC1-8C0E-2FE3A5C77C3A}" type="datetimeFigureOut">
              <a:rPr lang="en-GB" smtClean="0"/>
              <a:t>25/03/2022</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8C429-542F-440D-8780-1C94827CF750}" type="slidenum">
              <a:rPr lang="en-GB" smtClean="0"/>
              <a:t>‹#›</a:t>
            </a:fld>
            <a:endParaRPr lang="en-GB"/>
          </a:p>
        </p:txBody>
      </p:sp>
    </p:spTree>
    <p:extLst>
      <p:ext uri="{BB962C8B-B14F-4D97-AF65-F5344CB8AC3E}">
        <p14:creationId xmlns:p14="http://schemas.microsoft.com/office/powerpoint/2010/main" val="4287358641"/>
      </p:ext>
    </p:extLst>
  </p:cSld>
  <p:clrMap bg1="lt1" tx1="dk1" bg2="lt2" tx2="dk2" accent1="accent1" accent2="accent2" accent3="accent3" accent4="accent4" accent5="accent5" accent6="accent6" hlink="hlink" folHlink="folHlink"/>
  <p:notesStyle>
    <a:lvl1pPr marL="0" algn="l" defTabSz="1794967" rtl="0" eaLnBrk="1" latinLnBrk="0" hangingPunct="1">
      <a:defRPr sz="2356" kern="1200">
        <a:solidFill>
          <a:schemeClr val="tx1"/>
        </a:solidFill>
        <a:latin typeface="+mn-lt"/>
        <a:ea typeface="+mn-ea"/>
        <a:cs typeface="+mn-cs"/>
      </a:defRPr>
    </a:lvl1pPr>
    <a:lvl2pPr marL="897484" algn="l" defTabSz="1794967" rtl="0" eaLnBrk="1" latinLnBrk="0" hangingPunct="1">
      <a:defRPr sz="2356" kern="1200">
        <a:solidFill>
          <a:schemeClr val="tx1"/>
        </a:solidFill>
        <a:latin typeface="+mn-lt"/>
        <a:ea typeface="+mn-ea"/>
        <a:cs typeface="+mn-cs"/>
      </a:defRPr>
    </a:lvl2pPr>
    <a:lvl3pPr marL="1794967" algn="l" defTabSz="1794967" rtl="0" eaLnBrk="1" latinLnBrk="0" hangingPunct="1">
      <a:defRPr sz="2356" kern="1200">
        <a:solidFill>
          <a:schemeClr val="tx1"/>
        </a:solidFill>
        <a:latin typeface="+mn-lt"/>
        <a:ea typeface="+mn-ea"/>
        <a:cs typeface="+mn-cs"/>
      </a:defRPr>
    </a:lvl3pPr>
    <a:lvl4pPr marL="2692451" algn="l" defTabSz="1794967" rtl="0" eaLnBrk="1" latinLnBrk="0" hangingPunct="1">
      <a:defRPr sz="2356" kern="1200">
        <a:solidFill>
          <a:schemeClr val="tx1"/>
        </a:solidFill>
        <a:latin typeface="+mn-lt"/>
        <a:ea typeface="+mn-ea"/>
        <a:cs typeface="+mn-cs"/>
      </a:defRPr>
    </a:lvl4pPr>
    <a:lvl5pPr marL="3589934" algn="l" defTabSz="1794967" rtl="0" eaLnBrk="1" latinLnBrk="0" hangingPunct="1">
      <a:defRPr sz="2356" kern="1200">
        <a:solidFill>
          <a:schemeClr val="tx1"/>
        </a:solidFill>
        <a:latin typeface="+mn-lt"/>
        <a:ea typeface="+mn-ea"/>
        <a:cs typeface="+mn-cs"/>
      </a:defRPr>
    </a:lvl5pPr>
    <a:lvl6pPr marL="4487418" algn="l" defTabSz="1794967" rtl="0" eaLnBrk="1" latinLnBrk="0" hangingPunct="1">
      <a:defRPr sz="2356" kern="1200">
        <a:solidFill>
          <a:schemeClr val="tx1"/>
        </a:solidFill>
        <a:latin typeface="+mn-lt"/>
        <a:ea typeface="+mn-ea"/>
        <a:cs typeface="+mn-cs"/>
      </a:defRPr>
    </a:lvl6pPr>
    <a:lvl7pPr marL="5384902" algn="l" defTabSz="1794967" rtl="0" eaLnBrk="1" latinLnBrk="0" hangingPunct="1">
      <a:defRPr sz="2356" kern="1200">
        <a:solidFill>
          <a:schemeClr val="tx1"/>
        </a:solidFill>
        <a:latin typeface="+mn-lt"/>
        <a:ea typeface="+mn-ea"/>
        <a:cs typeface="+mn-cs"/>
      </a:defRPr>
    </a:lvl7pPr>
    <a:lvl8pPr marL="6282385" algn="l" defTabSz="1794967" rtl="0" eaLnBrk="1" latinLnBrk="0" hangingPunct="1">
      <a:defRPr sz="2356" kern="1200">
        <a:solidFill>
          <a:schemeClr val="tx1"/>
        </a:solidFill>
        <a:latin typeface="+mn-lt"/>
        <a:ea typeface="+mn-ea"/>
        <a:cs typeface="+mn-cs"/>
      </a:defRPr>
    </a:lvl8pPr>
    <a:lvl9pPr marL="7179869" algn="l" defTabSz="1794967" rtl="0" eaLnBrk="1" latinLnBrk="0" hangingPunct="1">
      <a:defRPr sz="23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B2F723-E769-473B-99BD-EEC6FD6704E8}" type="slidenum">
              <a:rPr lang="en-GB" smtClean="0"/>
              <a:t>1</a:t>
            </a:fld>
            <a:endParaRPr lang="en-GB"/>
          </a:p>
        </p:txBody>
      </p:sp>
    </p:spTree>
    <p:extLst>
      <p:ext uri="{BB962C8B-B14F-4D97-AF65-F5344CB8AC3E}">
        <p14:creationId xmlns:p14="http://schemas.microsoft.com/office/powerpoint/2010/main" val="404961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GB" dirty="0"/>
              <a:t>WHO – Our Goal commits to overturning the damaging decline</a:t>
            </a:r>
            <a:r>
              <a:rPr lang="en-GB" baseline="0" dirty="0"/>
              <a:t> in children’s well-being, and we want all children’s well-being to improve. But we are also committed to working with the most disadvantaged young people, and cannot fail them at the expense of achieving the Goal. For this reason, we will focus on the most disadvantaged young people, and believe if we do this then well-being will improve for all young people</a:t>
            </a:r>
          </a:p>
          <a:p>
            <a:pPr marL="628650" lvl="1" indent="-171450">
              <a:buFont typeface="Arial" panose="020B0604020202020204" pitchFamily="34" charset="0"/>
              <a:buChar char="•"/>
            </a:pPr>
            <a:r>
              <a:rPr lang="en-GB" baseline="0" dirty="0"/>
              <a:t>LEVEL OF CHANGE – We are committed to changing the lives of every individual we work with. But we cannot possibly work with every disadvantaged child. For this reason, whenever there is an opportunity to change a system that will improve well-being for multiple young people this must be our preference, as we will be making a greater impact</a:t>
            </a:r>
          </a:p>
          <a:p>
            <a:pPr marL="628650" lvl="1" indent="-171450">
              <a:buFont typeface="Arial" panose="020B0604020202020204" pitchFamily="34" charset="0"/>
              <a:buChar char="•"/>
            </a:pPr>
            <a:r>
              <a:rPr lang="en-GB" baseline="0" dirty="0"/>
              <a:t>ROLE OF YOUNG PEOPLE – We have committed to measuring subjective well-being. This means listening to what young people say. For this to be more than </a:t>
            </a:r>
            <a:r>
              <a:rPr lang="en-GB" baseline="0" dirty="0" err="1"/>
              <a:t>tokenesque</a:t>
            </a:r>
            <a:r>
              <a:rPr lang="en-GB" baseline="0" dirty="0"/>
              <a:t>, we have an obligation to take on board what is being said, and consider how our processes, systems and ways of working could be improved to support young people based on their own feedback</a:t>
            </a:r>
          </a:p>
          <a:p>
            <a:pPr marL="628650" lvl="1" indent="-171450">
              <a:buFont typeface="Arial" panose="020B0604020202020204" pitchFamily="34" charset="0"/>
              <a:buChar char="•"/>
            </a:pPr>
            <a:r>
              <a:rPr lang="en-GB" baseline="0" dirty="0"/>
              <a:t>PARTNERSHIP – We are committed to making the greatest impact we can on the lives of young people. To do so, we want to work in partnership wherever possible – drawing on skills and expertise across the sector, and amplifying our impact with and through others</a:t>
            </a:r>
          </a:p>
          <a:p>
            <a:pPr marL="628650" lvl="1" indent="-171450">
              <a:buFont typeface="Arial" panose="020B0604020202020204" pitchFamily="34" charset="0"/>
              <a:buChar char="•"/>
            </a:pPr>
            <a:r>
              <a:rPr lang="en-GB" baseline="0" dirty="0"/>
              <a:t>SHARED STRATEGY – We are committed to achieving our Goal collectively. We are one organisation, with shared goals, and we know we are stronger when we work together and support each other to achieve our aims</a:t>
            </a:r>
            <a:endParaRPr lang="en-GB" dirty="0"/>
          </a:p>
        </p:txBody>
      </p:sp>
      <p:sp>
        <p:nvSpPr>
          <p:cNvPr id="4" name="Slide Number Placeholder 3"/>
          <p:cNvSpPr>
            <a:spLocks noGrp="1"/>
          </p:cNvSpPr>
          <p:nvPr>
            <p:ph type="sldNum" sz="quarter" idx="5"/>
          </p:nvPr>
        </p:nvSpPr>
        <p:spPr/>
        <p:txBody>
          <a:bodyPr/>
          <a:lstStyle/>
          <a:p>
            <a:fld id="{76B2F723-E769-473B-99BD-EEC6FD6704E8}" type="slidenum">
              <a:rPr lang="en-GB" smtClean="0"/>
              <a:t>4</a:t>
            </a:fld>
            <a:endParaRPr lang="en-GB"/>
          </a:p>
        </p:txBody>
      </p:sp>
    </p:spTree>
    <p:extLst>
      <p:ext uri="{BB962C8B-B14F-4D97-AF65-F5344CB8AC3E}">
        <p14:creationId xmlns:p14="http://schemas.microsoft.com/office/powerpoint/2010/main" val="166223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we are best placed </a:t>
            </a:r>
            <a:endParaRPr lang="en-GB"/>
          </a:p>
        </p:txBody>
      </p:sp>
      <p:sp>
        <p:nvSpPr>
          <p:cNvPr id="4" name="Slide Number Placeholder 3"/>
          <p:cNvSpPr>
            <a:spLocks noGrp="1"/>
          </p:cNvSpPr>
          <p:nvPr>
            <p:ph type="sldNum" sz="quarter" idx="5"/>
          </p:nvPr>
        </p:nvSpPr>
        <p:spPr/>
        <p:txBody>
          <a:bodyPr/>
          <a:lstStyle/>
          <a:p>
            <a:fld id="{76B2F723-E769-473B-99BD-EEC6FD6704E8}" type="slidenum">
              <a:rPr lang="en-GB" smtClean="0"/>
              <a:t>10</a:t>
            </a:fld>
            <a:endParaRPr lang="en-GB"/>
          </a:p>
        </p:txBody>
      </p:sp>
    </p:spTree>
    <p:extLst>
      <p:ext uri="{BB962C8B-B14F-4D97-AF65-F5344CB8AC3E}">
        <p14:creationId xmlns:p14="http://schemas.microsoft.com/office/powerpoint/2010/main" val="387856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a:t>In June, we finalised the wording of our new Vision and Goal, and fully integrated it into our brand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Almost everyone we asked said they identified with</a:t>
            </a:r>
            <a:r>
              <a:rPr lang="en-GB" baseline="0"/>
              <a:t> our existing corporate values, and felt these still held good. So we haven’t changed them. They are that we are </a:t>
            </a:r>
            <a:r>
              <a:rPr lang="en-GB" sz="1200"/>
              <a:t>Brave, Ambitious, Trusted, Supportive</a:t>
            </a:r>
          </a:p>
          <a:p>
            <a:pPr marL="171450" lvl="0" indent="-171450">
              <a:buFont typeface="Arial" panose="020B0604020202020204" pitchFamily="34" charset="0"/>
              <a:buChar char="•"/>
            </a:pPr>
            <a:r>
              <a:rPr lang="en-GB" baseline="0"/>
              <a:t>Our challenge now is to translate our goal into a clear and compelling strategy that will allow us to ‘overturn the damaging decline in children’s wellbeing, setting a path for long lasting growth’</a:t>
            </a:r>
          </a:p>
          <a:p>
            <a:pPr marL="171450" lvl="0" indent="-171450">
              <a:buFont typeface="Arial" panose="020B0604020202020204" pitchFamily="34" charset="0"/>
              <a:buChar char="•"/>
            </a:pPr>
            <a:r>
              <a:rPr lang="en-GB" baseline="0"/>
              <a:t>The strategy, our brand, and our culture are the three principal pillars that make up Destination 2030, which will enable us to achieve our goal</a:t>
            </a:r>
          </a:p>
          <a:p>
            <a:pPr marL="628650" lvl="1"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fld id="{76B2F723-E769-473B-99BD-EEC6FD6704E8}" type="slidenum">
              <a:rPr lang="en-GB" smtClean="0"/>
              <a:t>23</a:t>
            </a:fld>
            <a:endParaRPr lang="en-GB"/>
          </a:p>
        </p:txBody>
      </p:sp>
    </p:spTree>
    <p:extLst>
      <p:ext uri="{BB962C8B-B14F-4D97-AF65-F5344CB8AC3E}">
        <p14:creationId xmlns:p14="http://schemas.microsoft.com/office/powerpoint/2010/main" val="410179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E74B56-C6A3-D146-B501-D10E659728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793870" y="4759328"/>
            <a:ext cx="11309345" cy="1790699"/>
          </a:xfrm>
          <a:prstGeom prst="rect">
            <a:avLst/>
          </a:prstGeom>
        </p:spPr>
      </p:pic>
      <p:sp>
        <p:nvSpPr>
          <p:cNvPr id="5" name="bg object 16">
            <a:extLst>
              <a:ext uri="{FF2B5EF4-FFF2-40B4-BE49-F238E27FC236}">
                <a16:creationId xmlns:a16="http://schemas.microsoft.com/office/drawing/2014/main" id="{91A80850-7C7D-6547-992F-3DECD383EC1D}"/>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960"/>
          </a:p>
        </p:txBody>
      </p:sp>
      <p:sp>
        <p:nvSpPr>
          <p:cNvPr id="8" name="Holder 6">
            <a:extLst>
              <a:ext uri="{FF2B5EF4-FFF2-40B4-BE49-F238E27FC236}">
                <a16:creationId xmlns:a16="http://schemas.microsoft.com/office/drawing/2014/main" id="{B4C582A5-53FA-C646-97F6-369E34E252AA}"/>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57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BBCA92D-08C9-1245-A42A-21F97E100C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717665" y="4764324"/>
            <a:ext cx="11309330" cy="1790699"/>
          </a:xfrm>
          <a:prstGeom prst="rect">
            <a:avLst/>
          </a:prstGeom>
        </p:spPr>
      </p:pic>
      <p:sp>
        <p:nvSpPr>
          <p:cNvPr id="6" name="bg object 16">
            <a:extLst>
              <a:ext uri="{FF2B5EF4-FFF2-40B4-BE49-F238E27FC236}">
                <a16:creationId xmlns:a16="http://schemas.microsoft.com/office/drawing/2014/main" id="{B7398B74-DF8D-224F-B0B5-CC1DE43C3F70}"/>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960"/>
          </a:p>
        </p:txBody>
      </p:sp>
    </p:spTree>
    <p:extLst>
      <p:ext uri="{BB962C8B-B14F-4D97-AF65-F5344CB8AC3E}">
        <p14:creationId xmlns:p14="http://schemas.microsoft.com/office/powerpoint/2010/main" val="122086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E731637-54AA-0642-BD4B-7DFD65EE50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679576" y="4759329"/>
            <a:ext cx="11309352" cy="1790699"/>
          </a:xfrm>
          <a:prstGeom prst="rect">
            <a:avLst/>
          </a:prstGeom>
        </p:spPr>
      </p:pic>
      <p:sp>
        <p:nvSpPr>
          <p:cNvPr id="8" name="bg object 16">
            <a:extLst>
              <a:ext uri="{FF2B5EF4-FFF2-40B4-BE49-F238E27FC236}">
                <a16:creationId xmlns:a16="http://schemas.microsoft.com/office/drawing/2014/main" id="{1767E6FD-956D-4B40-B892-1E242F06F21B}"/>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8898B5"/>
          </a:solidFill>
        </p:spPr>
        <p:txBody>
          <a:bodyPr wrap="square" lIns="0" tIns="0" rIns="0" bIns="0" rtlCol="0"/>
          <a:lstStyle/>
          <a:p>
            <a:endParaRPr sz="960"/>
          </a:p>
        </p:txBody>
      </p:sp>
    </p:spTree>
    <p:extLst>
      <p:ext uri="{BB962C8B-B14F-4D97-AF65-F5344CB8AC3E}">
        <p14:creationId xmlns:p14="http://schemas.microsoft.com/office/powerpoint/2010/main" val="291031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DC3F61F-FD22-0E44-9F3A-14D9A2D47F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63"/>
          <a:stretch/>
        </p:blipFill>
        <p:spPr>
          <a:xfrm>
            <a:off x="3614237" y="0"/>
            <a:ext cx="16466086" cy="11309350"/>
          </a:xfrm>
          <a:prstGeom prst="rect">
            <a:avLst/>
          </a:prstGeom>
        </p:spPr>
      </p:pic>
      <p:pic>
        <p:nvPicPr>
          <p:cNvPr id="3" name="Picture 2">
            <a:extLst>
              <a:ext uri="{FF2B5EF4-FFF2-40B4-BE49-F238E27FC236}">
                <a16:creationId xmlns:a16="http://schemas.microsoft.com/office/drawing/2014/main" id="{E5A34B1B-329F-3549-8D01-58DF33501A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287704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7870D59-906F-174F-8D64-B805E9FFB1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81"/>
          <a:stretch/>
        </p:blipFill>
        <p:spPr>
          <a:xfrm>
            <a:off x="3638015" y="-15876"/>
            <a:ext cx="16466086" cy="11309350"/>
          </a:xfrm>
          <a:prstGeom prst="rect">
            <a:avLst/>
          </a:prstGeom>
        </p:spPr>
      </p:pic>
      <p:pic>
        <p:nvPicPr>
          <p:cNvPr id="5" name="Picture 4">
            <a:extLst>
              <a:ext uri="{FF2B5EF4-FFF2-40B4-BE49-F238E27FC236}">
                <a16:creationId xmlns:a16="http://schemas.microsoft.com/office/drawing/2014/main" id="{AAA91121-5FB8-6E43-AF8C-D8246A5A6C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184035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F99A387-6F06-FB4C-A5D0-E15FE962B0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14237" y="-15876"/>
            <a:ext cx="16466086" cy="11309350"/>
          </a:xfrm>
          <a:prstGeom prst="rect">
            <a:avLst/>
          </a:prstGeom>
        </p:spPr>
      </p:pic>
      <p:pic>
        <p:nvPicPr>
          <p:cNvPr id="5" name="Picture 4">
            <a:extLst>
              <a:ext uri="{FF2B5EF4-FFF2-40B4-BE49-F238E27FC236}">
                <a16:creationId xmlns:a16="http://schemas.microsoft.com/office/drawing/2014/main" id="{567D4D5B-FD57-7E46-81F9-A7C97D95E1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158914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0A09B5F-49E1-6742-A094-9BB1709DA90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14237" y="0"/>
            <a:ext cx="16489863" cy="11309350"/>
          </a:xfrm>
          <a:prstGeom prst="rect">
            <a:avLst/>
          </a:prstGeom>
        </p:spPr>
      </p:pic>
      <p:pic>
        <p:nvPicPr>
          <p:cNvPr id="6" name="Picture 5">
            <a:extLst>
              <a:ext uri="{FF2B5EF4-FFF2-40B4-BE49-F238E27FC236}">
                <a16:creationId xmlns:a16="http://schemas.microsoft.com/office/drawing/2014/main" id="{0790AFC7-CACA-834F-B135-19380EEE9D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359240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4E5653F-6982-554C-9904-AC7EAE1F3A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14237" y="0"/>
            <a:ext cx="16489863" cy="11309350"/>
          </a:xfrm>
          <a:prstGeom prst="rect">
            <a:avLst/>
          </a:prstGeom>
        </p:spPr>
      </p:pic>
      <p:pic>
        <p:nvPicPr>
          <p:cNvPr id="5" name="Picture 4">
            <a:extLst>
              <a:ext uri="{FF2B5EF4-FFF2-40B4-BE49-F238E27FC236}">
                <a16:creationId xmlns:a16="http://schemas.microsoft.com/office/drawing/2014/main" id="{5CCB98F4-637A-E442-9319-29194DB1C17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2135354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B0254-D6C2-E847-9D4A-713E7F076A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095"/>
          <a:stretch/>
        </p:blipFill>
        <p:spPr>
          <a:xfrm>
            <a:off x="1822451" y="2"/>
            <a:ext cx="18281651" cy="11309350"/>
          </a:xfrm>
          <a:prstGeom prst="rect">
            <a:avLst/>
          </a:prstGeom>
        </p:spPr>
      </p:pic>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1C69426-7C71-1040-821D-1A153F3670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138174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C02079A-02DD-1241-95A1-8269F2E116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14237" y="3"/>
            <a:ext cx="16489863" cy="11309348"/>
          </a:xfrm>
          <a:prstGeom prst="rect">
            <a:avLst/>
          </a:prstGeom>
        </p:spPr>
      </p:pic>
      <p:pic>
        <p:nvPicPr>
          <p:cNvPr id="5" name="Picture 4">
            <a:extLst>
              <a:ext uri="{FF2B5EF4-FFF2-40B4-BE49-F238E27FC236}">
                <a16:creationId xmlns:a16="http://schemas.microsoft.com/office/drawing/2014/main" id="{9C022DC4-B2AF-284A-A97B-115808FD07B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939778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alpha val="3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579A4D-F228-5842-9DD7-4ABE95D2E4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614237" y="0"/>
            <a:ext cx="16489863" cy="11309350"/>
          </a:xfrm>
          <a:prstGeom prst="rect">
            <a:avLst/>
          </a:prstGeom>
        </p:spPr>
      </p:pic>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4255AC-3379-D74D-BDC2-0E230951CAE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414236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970FD2BF-EBC4-0D44-BA9B-607B44128567}"/>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1"/>
          </a:solidFill>
        </p:spPr>
        <p:txBody>
          <a:bodyPr wrap="square" lIns="0" tIns="0" rIns="0" bIns="0" rtlCol="0"/>
          <a:lstStyle/>
          <a:p>
            <a:endParaRPr sz="960"/>
          </a:p>
        </p:txBody>
      </p:sp>
      <p:sp>
        <p:nvSpPr>
          <p:cNvPr id="7" name="Holder 6">
            <a:extLst>
              <a:ext uri="{FF2B5EF4-FFF2-40B4-BE49-F238E27FC236}">
                <a16:creationId xmlns:a16="http://schemas.microsoft.com/office/drawing/2014/main" id="{DD4AA816-3D2B-0149-AA90-545D12FA9B9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839E999-4530-514B-8CD4-9A9A50AEDC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527176" y="4759326"/>
            <a:ext cx="11309352" cy="1790699"/>
          </a:xfrm>
          <a:prstGeom prst="rect">
            <a:avLst/>
          </a:prstGeom>
        </p:spPr>
      </p:pic>
    </p:spTree>
    <p:extLst>
      <p:ext uri="{BB962C8B-B14F-4D97-AF65-F5344CB8AC3E}">
        <p14:creationId xmlns:p14="http://schemas.microsoft.com/office/powerpoint/2010/main" val="1396380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FF35BAF-AB17-0344-830B-16A1BB10C5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14238" y="0"/>
            <a:ext cx="16489861" cy="11309350"/>
          </a:xfrm>
          <a:prstGeom prst="rect">
            <a:avLst/>
          </a:prstGeom>
        </p:spPr>
      </p:pic>
      <p:pic>
        <p:nvPicPr>
          <p:cNvPr id="5" name="Picture 4">
            <a:extLst>
              <a:ext uri="{FF2B5EF4-FFF2-40B4-BE49-F238E27FC236}">
                <a16:creationId xmlns:a16="http://schemas.microsoft.com/office/drawing/2014/main" id="{9C0870F4-73F9-C942-A359-78F47696F8B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43558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B8151C-C6A0-C746-B61E-A02CA0CBF5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512" b="-1512"/>
          <a:stretch/>
        </p:blipFill>
        <p:spPr>
          <a:xfrm>
            <a:off x="3614237" y="0"/>
            <a:ext cx="16466086" cy="11309350"/>
          </a:xfrm>
          <a:prstGeom prst="rect">
            <a:avLst/>
          </a:prstGeom>
        </p:spPr>
      </p:pic>
      <p:pic>
        <p:nvPicPr>
          <p:cNvPr id="6" name="Picture 5">
            <a:extLst>
              <a:ext uri="{FF2B5EF4-FFF2-40B4-BE49-F238E27FC236}">
                <a16:creationId xmlns:a16="http://schemas.microsoft.com/office/drawing/2014/main" id="{F8B1015F-CBAD-7146-ACDA-3EB2A344A9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Tree>
    <p:extLst>
      <p:ext uri="{BB962C8B-B14F-4D97-AF65-F5344CB8AC3E}">
        <p14:creationId xmlns:p14="http://schemas.microsoft.com/office/powerpoint/2010/main" val="373601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C2BD3F-A14F-0445-96AC-537938C49E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
        <p:nvSpPr>
          <p:cNvPr id="5" name="bg object 16">
            <a:extLst>
              <a:ext uri="{FF2B5EF4-FFF2-40B4-BE49-F238E27FC236}">
                <a16:creationId xmlns:a16="http://schemas.microsoft.com/office/drawing/2014/main" id="{15C18D1B-16EA-7340-BE81-5EB836E22868}"/>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3"/>
          </a:solidFill>
        </p:spPr>
        <p:txBody>
          <a:bodyPr wrap="square" lIns="0" tIns="0" rIns="0" bIns="0" rtlCol="0"/>
          <a:lstStyle/>
          <a:p>
            <a:endParaRPr sz="960">
              <a:solidFill>
                <a:schemeClr val="tx1"/>
              </a:solidFill>
              <a:highlight>
                <a:srgbClr val="F38501"/>
              </a:highlight>
            </a:endParaRPr>
          </a:p>
        </p:txBody>
      </p:sp>
      <p:sp>
        <p:nvSpPr>
          <p:cNvPr id="6" name="object 3">
            <a:extLst>
              <a:ext uri="{FF2B5EF4-FFF2-40B4-BE49-F238E27FC236}">
                <a16:creationId xmlns:a16="http://schemas.microsoft.com/office/drawing/2014/main" id="{852D681F-7939-D448-8B71-73B88580AAC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12" name="Holder 6">
            <a:extLst>
              <a:ext uri="{FF2B5EF4-FFF2-40B4-BE49-F238E27FC236}">
                <a16:creationId xmlns:a16="http://schemas.microsoft.com/office/drawing/2014/main" id="{446DA131-FE5F-2941-B2D1-1EEB1CE0B519}"/>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53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78E52-3A75-194C-93D6-AD3F9B5823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
        <p:nvSpPr>
          <p:cNvPr id="6" name="bg object 16">
            <a:extLst>
              <a:ext uri="{FF2B5EF4-FFF2-40B4-BE49-F238E27FC236}">
                <a16:creationId xmlns:a16="http://schemas.microsoft.com/office/drawing/2014/main" id="{2C90015A-1796-5E40-9F5A-56F461D38178}"/>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1"/>
          </a:solidFill>
        </p:spPr>
        <p:txBody>
          <a:bodyPr wrap="square" lIns="0" tIns="0" rIns="0" bIns="0" rtlCol="0"/>
          <a:lstStyle/>
          <a:p>
            <a:endParaRPr sz="960">
              <a:solidFill>
                <a:schemeClr val="tx1"/>
              </a:solidFill>
              <a:highlight>
                <a:srgbClr val="F38501"/>
              </a:highlight>
            </a:endParaRPr>
          </a:p>
        </p:txBody>
      </p:sp>
      <p:sp>
        <p:nvSpPr>
          <p:cNvPr id="7" name="object 3">
            <a:extLst>
              <a:ext uri="{FF2B5EF4-FFF2-40B4-BE49-F238E27FC236}">
                <a16:creationId xmlns:a16="http://schemas.microsoft.com/office/drawing/2014/main" id="{04FED981-6940-3C4B-B1A7-10C3F55EAFE7}"/>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15" name="Holder 6">
            <a:extLst>
              <a:ext uri="{FF2B5EF4-FFF2-40B4-BE49-F238E27FC236}">
                <a16:creationId xmlns:a16="http://schemas.microsoft.com/office/drawing/2014/main" id="{AC435F75-8A87-514C-84CB-A5539BA721FA}"/>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245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alpha val="4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20C4C5-061C-AD49-85F4-193F4BF0B5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9674" y="4759328"/>
            <a:ext cx="11309352"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2"/>
          </a:solidFill>
        </p:spPr>
        <p:txBody>
          <a:bodyPr wrap="square" lIns="0" tIns="0" rIns="0" bIns="0" rtlCol="0"/>
          <a:lstStyle/>
          <a:p>
            <a:endParaRPr sz="960">
              <a:solidFill>
                <a:schemeClr val="tx1"/>
              </a:solidFill>
              <a:highlight>
                <a:srgbClr val="F38501"/>
              </a:highlight>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953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alpha val="45000"/>
          </a:schemeClr>
        </a:solidFill>
        <a:effectLst/>
      </p:bgPr>
    </p:bg>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EC99BCB1-C3E8-EA48-B170-A1031D32B1E7}"/>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029E9E"/>
          </a:solidFill>
        </p:spPr>
        <p:txBody>
          <a:bodyPr wrap="square" lIns="0" tIns="0" rIns="0" bIns="0" rtlCol="0"/>
          <a:lstStyle/>
          <a:p>
            <a:endParaRPr sz="960">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F69C64A-686A-8947-95DF-10A2A6E7AE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00343" y="4821063"/>
            <a:ext cx="11309352" cy="1639298"/>
          </a:xfrm>
          <a:prstGeom prst="rect">
            <a:avLst/>
          </a:prstGeom>
        </p:spPr>
      </p:pic>
      <p:sp>
        <p:nvSpPr>
          <p:cNvPr id="7" name="object 3">
            <a:extLst>
              <a:ext uri="{FF2B5EF4-FFF2-40B4-BE49-F238E27FC236}">
                <a16:creationId xmlns:a16="http://schemas.microsoft.com/office/drawing/2014/main" id="{E4B1D734-A546-354C-8F16-3C17C4F33B8B}"/>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4191877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alpha val="45000"/>
          </a:schemeClr>
        </a:solidFill>
        <a:effectLst/>
      </p:bgPr>
    </p:bg>
    <p:spTree>
      <p:nvGrpSpPr>
        <p:cNvPr id="1" name=""/>
        <p:cNvGrpSpPr/>
        <p:nvPr/>
      </p:nvGrpSpPr>
      <p:grpSpPr>
        <a:xfrm>
          <a:off x="0" y="0"/>
          <a:ext cx="0" cy="0"/>
          <a:chOff x="0" y="0"/>
          <a:chExt cx="0" cy="0"/>
        </a:xfrm>
      </p:grpSpPr>
      <p:sp>
        <p:nvSpPr>
          <p:cNvPr id="9" name="bg object 16">
            <a:extLst>
              <a:ext uri="{FF2B5EF4-FFF2-40B4-BE49-F238E27FC236}">
                <a16:creationId xmlns:a16="http://schemas.microsoft.com/office/drawing/2014/main" id="{C6C573EB-03A1-B346-878A-343CF3AE0725}"/>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385184"/>
          </a:solidFill>
        </p:spPr>
        <p:txBody>
          <a:bodyPr wrap="square" lIns="0" tIns="0" rIns="0" bIns="0" rtlCol="0"/>
          <a:lstStyle/>
          <a:p>
            <a:endParaRPr sz="960">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9159A8E-3A71-0B4A-9664-AF5F4F82D3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391080" y="4886025"/>
            <a:ext cx="11309352" cy="1537306"/>
          </a:xfrm>
          <a:prstGeom prst="rect">
            <a:avLst/>
          </a:prstGeom>
        </p:spPr>
      </p:pic>
      <p:sp>
        <p:nvSpPr>
          <p:cNvPr id="7" name="object 3">
            <a:extLst>
              <a:ext uri="{FF2B5EF4-FFF2-40B4-BE49-F238E27FC236}">
                <a16:creationId xmlns:a16="http://schemas.microsoft.com/office/drawing/2014/main" id="{E4B1D734-A546-354C-8F16-3C17C4F33B8B}"/>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1094111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54E5F5-1299-8344-A24B-9CB64E7E77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9675" y="4759328"/>
            <a:ext cx="11309353" cy="1790699"/>
          </a:xfrm>
          <a:prstGeom prst="rect">
            <a:avLst/>
          </a:prstGeom>
        </p:spPr>
      </p:pic>
      <p:sp>
        <p:nvSpPr>
          <p:cNvPr id="5" name="bg object 16">
            <a:extLst>
              <a:ext uri="{FF2B5EF4-FFF2-40B4-BE49-F238E27FC236}">
                <a16:creationId xmlns:a16="http://schemas.microsoft.com/office/drawing/2014/main" id="{15C18D1B-16EA-7340-BE81-5EB836E22868}"/>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792A9"/>
          </a:solidFill>
        </p:spPr>
        <p:txBody>
          <a:bodyPr wrap="square" lIns="0" tIns="0" rIns="0" bIns="0" rtlCol="0"/>
          <a:lstStyle/>
          <a:p>
            <a:endParaRPr sz="960">
              <a:solidFill>
                <a:schemeClr val="tx1"/>
              </a:solidFill>
              <a:highlight>
                <a:srgbClr val="F38501"/>
              </a:highlight>
            </a:endParaRPr>
          </a:p>
        </p:txBody>
      </p:sp>
      <p:sp>
        <p:nvSpPr>
          <p:cNvPr id="6" name="object 3">
            <a:extLst>
              <a:ext uri="{FF2B5EF4-FFF2-40B4-BE49-F238E27FC236}">
                <a16:creationId xmlns:a16="http://schemas.microsoft.com/office/drawing/2014/main" id="{852D681F-7939-D448-8B71-73B88580AAC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12" name="Holder 6">
            <a:extLst>
              <a:ext uri="{FF2B5EF4-FFF2-40B4-BE49-F238E27FC236}">
                <a16:creationId xmlns:a16="http://schemas.microsoft.com/office/drawing/2014/main" id="{446DA131-FE5F-2941-B2D1-1EEB1CE0B519}"/>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294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12E67-50AD-4A4D-A088-266610AB21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9676" y="4759328"/>
            <a:ext cx="11309350" cy="1790699"/>
          </a:xfrm>
          <a:prstGeom prst="rect">
            <a:avLst/>
          </a:prstGeom>
        </p:spPr>
      </p:pic>
      <p:sp>
        <p:nvSpPr>
          <p:cNvPr id="6" name="bg object 16">
            <a:extLst>
              <a:ext uri="{FF2B5EF4-FFF2-40B4-BE49-F238E27FC236}">
                <a16:creationId xmlns:a16="http://schemas.microsoft.com/office/drawing/2014/main" id="{2C90015A-1796-5E40-9F5A-56F461D38178}"/>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FF366"/>
          </a:solidFill>
        </p:spPr>
        <p:txBody>
          <a:bodyPr wrap="square" lIns="0" tIns="0" rIns="0" bIns="0" rtlCol="0"/>
          <a:lstStyle/>
          <a:p>
            <a:endParaRPr sz="960">
              <a:solidFill>
                <a:schemeClr val="tx1"/>
              </a:solidFill>
              <a:highlight>
                <a:srgbClr val="F38501"/>
              </a:highlight>
            </a:endParaRPr>
          </a:p>
        </p:txBody>
      </p:sp>
      <p:sp>
        <p:nvSpPr>
          <p:cNvPr id="7" name="object 3">
            <a:extLst>
              <a:ext uri="{FF2B5EF4-FFF2-40B4-BE49-F238E27FC236}">
                <a16:creationId xmlns:a16="http://schemas.microsoft.com/office/drawing/2014/main" id="{04FED981-6940-3C4B-B1A7-10C3F55EAFE7}"/>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15" name="Holder 6">
            <a:extLst>
              <a:ext uri="{FF2B5EF4-FFF2-40B4-BE49-F238E27FC236}">
                <a16:creationId xmlns:a16="http://schemas.microsoft.com/office/drawing/2014/main" id="{AC435F75-8A87-514C-84CB-A5539BA721FA}"/>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0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alpha val="4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32B966-AF91-EE4A-99B7-2652F3609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79676" y="4759328"/>
            <a:ext cx="11309350"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8B665"/>
          </a:solidFill>
        </p:spPr>
        <p:txBody>
          <a:bodyPr wrap="square" lIns="0" tIns="0" rIns="0" bIns="0" rtlCol="0"/>
          <a:lstStyle/>
          <a:p>
            <a:endParaRPr sz="960">
              <a:solidFill>
                <a:schemeClr val="tx1"/>
              </a:solidFill>
              <a:highlight>
                <a:srgbClr val="F38501"/>
              </a:highlight>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71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bg1"/>
        </a:solidFill>
        <a:effectLst/>
      </p:bgPr>
    </p:bg>
    <p:spTree>
      <p:nvGrpSpPr>
        <p:cNvPr id="1" name=""/>
        <p:cNvGrpSpPr/>
        <p:nvPr/>
      </p:nvGrpSpPr>
      <p:grpSpPr>
        <a:xfrm>
          <a:off x="0" y="0"/>
          <a:ext cx="0" cy="0"/>
          <a:chOff x="0" y="0"/>
          <a:chExt cx="0" cy="0"/>
        </a:xfrm>
      </p:grpSpPr>
      <p:sp>
        <p:nvSpPr>
          <p:cNvPr id="5" name="bg object 16">
            <a:extLst>
              <a:ext uri="{FF2B5EF4-FFF2-40B4-BE49-F238E27FC236}">
                <a16:creationId xmlns:a16="http://schemas.microsoft.com/office/drawing/2014/main" id="{91A80850-7C7D-6547-992F-3DECD383EC1D}"/>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3"/>
          </a:solidFill>
        </p:spPr>
        <p:txBody>
          <a:bodyPr wrap="square" lIns="0" tIns="0" rIns="0" bIns="0" rtlCol="0"/>
          <a:lstStyle/>
          <a:p>
            <a:endParaRPr sz="960"/>
          </a:p>
        </p:txBody>
      </p:sp>
      <p:sp>
        <p:nvSpPr>
          <p:cNvPr id="8" name="Holder 6">
            <a:extLst>
              <a:ext uri="{FF2B5EF4-FFF2-40B4-BE49-F238E27FC236}">
                <a16:creationId xmlns:a16="http://schemas.microsoft.com/office/drawing/2014/main" id="{038261FD-D3BC-B642-8D1E-3AD18532A460}"/>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EED3F82-AB21-7C46-86D6-D457E63EEF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565276" y="4759326"/>
            <a:ext cx="11309352" cy="1790699"/>
          </a:xfrm>
          <a:prstGeom prst="rect">
            <a:avLst/>
          </a:prstGeom>
        </p:spPr>
      </p:pic>
    </p:spTree>
    <p:extLst>
      <p:ext uri="{BB962C8B-B14F-4D97-AF65-F5344CB8AC3E}">
        <p14:creationId xmlns:p14="http://schemas.microsoft.com/office/powerpoint/2010/main" val="289864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alpha val="4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06968-5A1B-6C4F-9513-281DBAB279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03465" y="4759318"/>
            <a:ext cx="11309330" cy="1790699"/>
          </a:xfrm>
          <a:prstGeom prst="rect">
            <a:avLst/>
          </a:prstGeom>
        </p:spPr>
      </p:pic>
      <p:sp>
        <p:nvSpPr>
          <p:cNvPr id="9" name="bg object 16">
            <a:extLst>
              <a:ext uri="{FF2B5EF4-FFF2-40B4-BE49-F238E27FC236}">
                <a16:creationId xmlns:a16="http://schemas.microsoft.com/office/drawing/2014/main" id="{D6ECA7F4-9B6C-E246-B3B7-4AF6DB684334}"/>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960">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453507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2_Custom Layout">
    <p:bg>
      <p:bgPr>
        <a:solidFill>
          <a:schemeClr val="bg1">
            <a:alpha val="4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664173-FC3B-3143-9A4C-01FAB3F59B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403474" y="4759329"/>
            <a:ext cx="11309352" cy="1790699"/>
          </a:xfrm>
          <a:prstGeom prst="rect">
            <a:avLst/>
          </a:prstGeom>
        </p:spPr>
      </p:pic>
      <p:sp>
        <p:nvSpPr>
          <p:cNvPr id="10" name="bg object 16">
            <a:extLst>
              <a:ext uri="{FF2B5EF4-FFF2-40B4-BE49-F238E27FC236}">
                <a16:creationId xmlns:a16="http://schemas.microsoft.com/office/drawing/2014/main" id="{919F14A2-70F2-4146-8657-DC70524776FC}"/>
              </a:ext>
            </a:extLst>
          </p:cNvPr>
          <p:cNvSpPr/>
          <p:nvPr userDrawn="1"/>
        </p:nvSpPr>
        <p:spPr>
          <a:xfrm flipH="1">
            <a:off x="1" y="2"/>
            <a:ext cx="361423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8898B5"/>
          </a:solidFill>
        </p:spPr>
        <p:txBody>
          <a:bodyPr wrap="square" lIns="0" tIns="0" rIns="0" bIns="0" rtlCol="0"/>
          <a:lstStyle/>
          <a:p>
            <a:endParaRPr sz="960">
              <a:solidFill>
                <a:schemeClr val="tx1"/>
              </a:solidFill>
              <a:highlight>
                <a:srgbClr val="F38501"/>
              </a:highlight>
            </a:endParaRPr>
          </a:p>
        </p:txBody>
      </p:sp>
      <p:sp>
        <p:nvSpPr>
          <p:cNvPr id="17" name="Holder 6">
            <a:extLst>
              <a:ext uri="{FF2B5EF4-FFF2-40B4-BE49-F238E27FC236}">
                <a16:creationId xmlns:a16="http://schemas.microsoft.com/office/drawing/2014/main" id="{0D490831-ED1E-9D46-90ED-34FAA4AC405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tx1"/>
                </a:solidFill>
                <a:latin typeface="Arial" panose="020B0604020202020204" pitchFamily="34" charset="0"/>
                <a:cs typeface="Arial" panose="020B0604020202020204" pitchFamily="34" charset="0"/>
              </a:rPr>
              <a:t>Page</a:t>
            </a:r>
            <a:r>
              <a:rPr lang="en-GB" sz="1400" spc="-111">
                <a:solidFill>
                  <a:schemeClr val="tx1"/>
                </a:solidFill>
                <a:latin typeface="Arial" panose="020B0604020202020204" pitchFamily="34" charset="0"/>
                <a:cs typeface="Arial" panose="020B0604020202020204" pitchFamily="34" charset="0"/>
              </a:rPr>
              <a:t> </a:t>
            </a:r>
            <a:fld id="{81D60167-4931-47E6-BA6A-407CBD079E47}" type="slidenum">
              <a:rPr sz="1400" spc="55" smtClean="0">
                <a:solidFill>
                  <a:schemeClr val="tx1"/>
                </a:solidFill>
                <a:latin typeface="Arial" panose="020B0604020202020204" pitchFamily="34" charset="0"/>
                <a:cs typeface="Arial" panose="020B0604020202020204" pitchFamily="34" charset="0"/>
              </a:rPr>
              <a:pPr marL="12700">
                <a:spcBef>
                  <a:spcPts val="55"/>
                </a:spcBef>
              </a:pPr>
              <a:t>‹#›</a:t>
            </a:fld>
            <a:endParaRPr sz="1400" spc="55">
              <a:solidFill>
                <a:schemeClr val="tx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E4B1D734-A546-354C-8F16-3C17C4F33B8B}"/>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4210517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8F6636-F6DC-D846-AA4F-29D24B5D8D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3997324" y="4759306"/>
            <a:ext cx="11309350" cy="1790699"/>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0" y="-21"/>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152581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100BFB-EE57-2245-A7DE-0B24EBB35C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149728" y="4759329"/>
            <a:ext cx="11309348"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0" y="0"/>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2"/>
          </a:solidFill>
        </p:spPr>
        <p:txBody>
          <a:bodyPr wrap="square" lIns="0" tIns="0" rIns="0" bIns="0" rtlCol="0"/>
          <a:lstStyle/>
          <a:p>
            <a:endParaRPr sz="960"/>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7" name="Holder 6">
            <a:extLst>
              <a:ext uri="{FF2B5EF4-FFF2-40B4-BE49-F238E27FC236}">
                <a16:creationId xmlns:a16="http://schemas.microsoft.com/office/drawing/2014/main" id="{D43A2909-278E-E845-A2FD-BC4B3AA1EC0B}"/>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859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39501-4289-E249-BFCF-5FE09D3C8D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225917" y="4759318"/>
            <a:ext cx="11309371" cy="1790699"/>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0" y="-21"/>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3"/>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4209235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160F98-09DF-7E4A-BF69-C267ED49FF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073517" y="4759318"/>
            <a:ext cx="11309371" cy="1790699"/>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0" y="-21"/>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1"/>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tx1"/>
                </a:solidFill>
                <a:latin typeface="Arial" panose="020B0604020202020204" pitchFamily="34" charset="0"/>
                <a:cs typeface="Arial" panose="020B0604020202020204" pitchFamily="34" charset="0"/>
              </a:rPr>
              <a:t>Page</a:t>
            </a:r>
            <a:r>
              <a:rPr lang="en-GB" sz="1400" spc="-111">
                <a:solidFill>
                  <a:schemeClr val="tx1"/>
                </a:solidFill>
                <a:latin typeface="Arial" panose="020B0604020202020204" pitchFamily="34" charset="0"/>
                <a:cs typeface="Arial" panose="020B0604020202020204" pitchFamily="34" charset="0"/>
              </a:rPr>
              <a:t> </a:t>
            </a:r>
            <a:fld id="{81D60167-4931-47E6-BA6A-407CBD079E47}" type="slidenum">
              <a:rPr sz="1400" spc="55" smtClean="0">
                <a:solidFill>
                  <a:schemeClr val="tx1"/>
                </a:solidFill>
                <a:latin typeface="Arial" panose="020B0604020202020204" pitchFamily="34" charset="0"/>
                <a:cs typeface="Arial" panose="020B0604020202020204" pitchFamily="34" charset="0"/>
              </a:rPr>
              <a:pPr marL="12700">
                <a:spcBef>
                  <a:spcPts val="55"/>
                </a:spcBef>
              </a:pPr>
              <a:t>‹#›</a:t>
            </a:fld>
            <a:endParaRPr sz="1400" spc="55">
              <a:solidFill>
                <a:schemeClr val="tx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3390146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7CEF18-36C8-014D-9DF0-A7416606D4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074026" y="4835029"/>
            <a:ext cx="11309352" cy="1639298"/>
          </a:xfrm>
          <a:prstGeom prst="rect">
            <a:avLst/>
          </a:prstGeom>
        </p:spPr>
      </p:pic>
      <p:sp>
        <p:nvSpPr>
          <p:cNvPr id="9" name="bg object 16">
            <a:extLst>
              <a:ext uri="{FF2B5EF4-FFF2-40B4-BE49-F238E27FC236}">
                <a16:creationId xmlns:a16="http://schemas.microsoft.com/office/drawing/2014/main" id="{6D6D2064-DF67-8B48-AF5D-E417F4197456}"/>
              </a:ext>
            </a:extLst>
          </p:cNvPr>
          <p:cNvSpPr/>
          <p:nvPr userDrawn="1"/>
        </p:nvSpPr>
        <p:spPr>
          <a:xfrm>
            <a:off x="0" y="-21"/>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029E9E"/>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3697750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AFF42A76-8240-5347-9ED2-0072BE391C01}"/>
              </a:ext>
            </a:extLst>
          </p:cNvPr>
          <p:cNvSpPr/>
          <p:nvPr userDrawn="1"/>
        </p:nvSpPr>
        <p:spPr>
          <a:xfrm>
            <a:off x="0" y="-21"/>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385184"/>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pic>
        <p:nvPicPr>
          <p:cNvPr id="6" name="Picture 5">
            <a:extLst>
              <a:ext uri="{FF2B5EF4-FFF2-40B4-BE49-F238E27FC236}">
                <a16:creationId xmlns:a16="http://schemas.microsoft.com/office/drawing/2014/main" id="{BF180F1F-759D-0245-BC9D-5F37E6A37A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6200000">
            <a:off x="4099227" y="4886025"/>
            <a:ext cx="11309352" cy="1537306"/>
          </a:xfrm>
          <a:prstGeom prst="rect">
            <a:avLst/>
          </a:prstGeom>
        </p:spPr>
      </p:pic>
    </p:spTree>
    <p:extLst>
      <p:ext uri="{BB962C8B-B14F-4D97-AF65-F5344CB8AC3E}">
        <p14:creationId xmlns:p14="http://schemas.microsoft.com/office/powerpoint/2010/main" val="670823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716BD-7396-D64D-993E-D0E76FD193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149724" y="4759328"/>
            <a:ext cx="11309353"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0" y="0"/>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8B665"/>
          </a:solidFill>
        </p:spPr>
        <p:txBody>
          <a:bodyPr wrap="square" lIns="0" tIns="0" rIns="0" bIns="0" rtlCol="0"/>
          <a:lstStyle/>
          <a:p>
            <a:endParaRPr sz="960"/>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7" name="Holder 6">
            <a:extLst>
              <a:ext uri="{FF2B5EF4-FFF2-40B4-BE49-F238E27FC236}">
                <a16:creationId xmlns:a16="http://schemas.microsoft.com/office/drawing/2014/main" id="{D43A2909-278E-E845-A2FD-BC4B3AA1EC0B}"/>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328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8CE366-EE66-6A41-A309-D2F1E82E6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149723" y="4759328"/>
            <a:ext cx="11309350"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0" y="0"/>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792A9"/>
          </a:solidFill>
        </p:spPr>
        <p:txBody>
          <a:bodyPr wrap="square" lIns="0" tIns="0" rIns="0" bIns="0" rtlCol="0"/>
          <a:lstStyle/>
          <a:p>
            <a:endParaRPr sz="960"/>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
        <p:nvSpPr>
          <p:cNvPr id="7" name="Holder 6">
            <a:extLst>
              <a:ext uri="{FF2B5EF4-FFF2-40B4-BE49-F238E27FC236}">
                <a16:creationId xmlns:a16="http://schemas.microsoft.com/office/drawing/2014/main" id="{D43A2909-278E-E845-A2FD-BC4B3AA1EC0B}"/>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9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1019FE-6561-4743-82FE-8CCDF3E8B8B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527175" y="4759328"/>
            <a:ext cx="11309350"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chemeClr val="accent2"/>
          </a:solidFill>
        </p:spPr>
        <p:txBody>
          <a:bodyPr wrap="square" lIns="0" tIns="0" rIns="0" bIns="0" rtlCol="0"/>
          <a:lstStyle/>
          <a:p>
            <a:endParaRPr sz="960"/>
          </a:p>
        </p:txBody>
      </p:sp>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298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54417A-5AA2-1246-BBAA-BCC261DC4C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149715" y="4759316"/>
            <a:ext cx="11309371" cy="1790699"/>
          </a:xfrm>
          <a:prstGeom prst="rect">
            <a:avLst/>
          </a:prstGeom>
        </p:spPr>
      </p:pic>
      <p:sp>
        <p:nvSpPr>
          <p:cNvPr id="7" name="bg object 16">
            <a:extLst>
              <a:ext uri="{FF2B5EF4-FFF2-40B4-BE49-F238E27FC236}">
                <a16:creationId xmlns:a16="http://schemas.microsoft.com/office/drawing/2014/main" id="{66C1649F-0766-2C4B-94E1-6B51FD806748}"/>
              </a:ext>
            </a:extLst>
          </p:cNvPr>
          <p:cNvSpPr/>
          <p:nvPr userDrawn="1"/>
        </p:nvSpPr>
        <p:spPr>
          <a:xfrm>
            <a:off x="0" y="-21"/>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FF366"/>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tx1"/>
                </a:solidFill>
                <a:latin typeface="Arial" panose="020B0604020202020204" pitchFamily="34" charset="0"/>
                <a:cs typeface="Arial" panose="020B0604020202020204" pitchFamily="34" charset="0"/>
              </a:rPr>
              <a:t>Page</a:t>
            </a:r>
            <a:r>
              <a:rPr lang="en-GB" sz="1400" spc="-111">
                <a:solidFill>
                  <a:schemeClr val="tx1"/>
                </a:solidFill>
                <a:latin typeface="Arial" panose="020B0604020202020204" pitchFamily="34" charset="0"/>
                <a:cs typeface="Arial" panose="020B0604020202020204" pitchFamily="34" charset="0"/>
              </a:rPr>
              <a:t> </a:t>
            </a:r>
            <a:fld id="{81D60167-4931-47E6-BA6A-407CBD079E47}" type="slidenum">
              <a:rPr sz="1400" spc="55" smtClean="0">
                <a:solidFill>
                  <a:schemeClr val="tx1"/>
                </a:solidFill>
                <a:latin typeface="Arial" panose="020B0604020202020204" pitchFamily="34" charset="0"/>
                <a:cs typeface="Arial" panose="020B0604020202020204" pitchFamily="34" charset="0"/>
              </a:rPr>
              <a:pPr marL="12700">
                <a:spcBef>
                  <a:spcPts val="55"/>
                </a:spcBef>
              </a:pPr>
              <a:t>‹#›</a:t>
            </a:fld>
            <a:endParaRPr sz="1400" spc="55">
              <a:solidFill>
                <a:schemeClr val="tx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391330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BD496E-CE63-2C4C-9DAE-AD0A22E908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397386" y="4780635"/>
            <a:ext cx="11309330" cy="1790699"/>
          </a:xfrm>
          <a:prstGeom prst="rect">
            <a:avLst/>
          </a:prstGeom>
        </p:spPr>
      </p:pic>
      <p:sp>
        <p:nvSpPr>
          <p:cNvPr id="9" name="bg object 16">
            <a:extLst>
              <a:ext uri="{FF2B5EF4-FFF2-40B4-BE49-F238E27FC236}">
                <a16:creationId xmlns:a16="http://schemas.microsoft.com/office/drawing/2014/main" id="{D1DBD874-5E8C-8E4F-8A69-B495B3A1BE8B}"/>
              </a:ext>
            </a:extLst>
          </p:cNvPr>
          <p:cNvSpPr/>
          <p:nvPr userDrawn="1"/>
        </p:nvSpPr>
        <p:spPr>
          <a:xfrm>
            <a:off x="0" y="0"/>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67C6C4"/>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2297442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DA793A-AC29-4F41-B404-54FB140564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4241986" y="4759328"/>
            <a:ext cx="11309352" cy="1790699"/>
          </a:xfrm>
          <a:prstGeom prst="rect">
            <a:avLst/>
          </a:prstGeom>
        </p:spPr>
      </p:pic>
      <p:sp>
        <p:nvSpPr>
          <p:cNvPr id="7" name="bg object 16">
            <a:extLst>
              <a:ext uri="{FF2B5EF4-FFF2-40B4-BE49-F238E27FC236}">
                <a16:creationId xmlns:a16="http://schemas.microsoft.com/office/drawing/2014/main" id="{F0270A15-7890-544A-87AC-2518A65DD16F}"/>
              </a:ext>
            </a:extLst>
          </p:cNvPr>
          <p:cNvSpPr/>
          <p:nvPr userDrawn="1"/>
        </p:nvSpPr>
        <p:spPr>
          <a:xfrm>
            <a:off x="0" y="0"/>
            <a:ext cx="10052051"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8898B5"/>
          </a:solidFill>
        </p:spPr>
        <p:txBody>
          <a:bodyPr wrap="square" lIns="0" tIns="0" rIns="0" bIns="0" rtlCol="0"/>
          <a:lstStyle/>
          <a:p>
            <a:endParaRPr sz="960"/>
          </a:p>
        </p:txBody>
      </p:sp>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bg1"/>
                </a:solidFill>
                <a:latin typeface="Arial" panose="020B0604020202020204" pitchFamily="34" charset="0"/>
                <a:cs typeface="Arial" panose="020B0604020202020204" pitchFamily="34" charset="0"/>
              </a:rPr>
              <a:t>Page</a:t>
            </a:r>
            <a:r>
              <a:rPr lang="en-GB" sz="1400" spc="-111">
                <a:solidFill>
                  <a:schemeClr val="bg1"/>
                </a:solidFill>
                <a:latin typeface="Arial" panose="020B0604020202020204" pitchFamily="34" charset="0"/>
                <a:cs typeface="Arial" panose="020B0604020202020204" pitchFamily="34" charset="0"/>
              </a:rPr>
              <a:t> </a:t>
            </a:r>
            <a:fld id="{81D60167-4931-47E6-BA6A-407CBD079E47}" type="slidenum">
              <a:rPr sz="1400" spc="55" smtClean="0">
                <a:solidFill>
                  <a:schemeClr val="bg1"/>
                </a:solidFill>
                <a:latin typeface="Arial" panose="020B0604020202020204" pitchFamily="34" charset="0"/>
                <a:cs typeface="Arial" panose="020B0604020202020204" pitchFamily="34" charset="0"/>
              </a:rPr>
              <a:pPr marL="12700">
                <a:spcBef>
                  <a:spcPts val="55"/>
                </a:spcBef>
              </a:pPr>
              <a:t>‹#›</a:t>
            </a:fld>
            <a:endParaRPr sz="1400" spc="55">
              <a:solidFill>
                <a:schemeClr val="bg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372528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1" name="Holder 6">
            <a:extLst>
              <a:ext uri="{FF2B5EF4-FFF2-40B4-BE49-F238E27FC236}">
                <a16:creationId xmlns:a16="http://schemas.microsoft.com/office/drawing/2014/main" id="{44DF31EE-41A0-1E4F-AAC8-87115BA048C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solidFill>
                  <a:schemeClr val="tx1"/>
                </a:solidFill>
                <a:latin typeface="Arial" panose="020B0604020202020204" pitchFamily="34" charset="0"/>
                <a:cs typeface="Arial" panose="020B0604020202020204" pitchFamily="34" charset="0"/>
              </a:rPr>
              <a:t>Page</a:t>
            </a:r>
            <a:r>
              <a:rPr lang="en-GB" sz="1400" spc="-111">
                <a:solidFill>
                  <a:schemeClr val="tx1"/>
                </a:solidFill>
                <a:latin typeface="Arial" panose="020B0604020202020204" pitchFamily="34" charset="0"/>
                <a:cs typeface="Arial" panose="020B0604020202020204" pitchFamily="34" charset="0"/>
              </a:rPr>
              <a:t> </a:t>
            </a:r>
            <a:fld id="{81D60167-4931-47E6-BA6A-407CBD079E47}" type="slidenum">
              <a:rPr sz="1400" spc="55" smtClean="0">
                <a:solidFill>
                  <a:schemeClr val="tx1"/>
                </a:solidFill>
                <a:latin typeface="Arial" panose="020B0604020202020204" pitchFamily="34" charset="0"/>
                <a:cs typeface="Arial" panose="020B0604020202020204" pitchFamily="34" charset="0"/>
              </a:rPr>
              <a:pPr marL="12700">
                <a:spcBef>
                  <a:spcPts val="55"/>
                </a:spcBef>
              </a:pPr>
              <a:t>‹#›</a:t>
            </a:fld>
            <a:endParaRPr sz="1400" spc="55">
              <a:solidFill>
                <a:schemeClr val="tx1"/>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E43E0F5F-60DF-3E43-9DE6-F20250D4EF76}"/>
              </a:ext>
            </a:extLst>
          </p:cNvPr>
          <p:cNvSpPr/>
          <p:nvPr userDrawn="1"/>
        </p:nvSpPr>
        <p:spPr>
          <a:xfrm>
            <a:off x="719807" y="23"/>
            <a:ext cx="2174622" cy="21747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pic>
        <p:nvPicPr>
          <p:cNvPr id="9" name="Picture 8">
            <a:extLst>
              <a:ext uri="{FF2B5EF4-FFF2-40B4-BE49-F238E27FC236}">
                <a16:creationId xmlns:a16="http://schemas.microsoft.com/office/drawing/2014/main" id="{9A9F0FFC-A32A-7543-80FA-5C471CA44D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1793874" y="4759328"/>
            <a:ext cx="11309353" cy="1790699"/>
          </a:xfrm>
          <a:prstGeom prst="rect">
            <a:avLst/>
          </a:prstGeom>
        </p:spPr>
      </p:pic>
      <p:sp>
        <p:nvSpPr>
          <p:cNvPr id="8" name="bg object 16">
            <a:extLst>
              <a:ext uri="{FF2B5EF4-FFF2-40B4-BE49-F238E27FC236}">
                <a16:creationId xmlns:a16="http://schemas.microsoft.com/office/drawing/2014/main" id="{11337D25-C63D-2F43-9D12-F7734F0E3309}"/>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960"/>
          </a:p>
        </p:txBody>
      </p:sp>
    </p:spTree>
    <p:extLst>
      <p:ext uri="{BB962C8B-B14F-4D97-AF65-F5344CB8AC3E}">
        <p14:creationId xmlns:p14="http://schemas.microsoft.com/office/powerpoint/2010/main" val="341797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64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F32743A-5DCC-8C46-948B-6CC2A6CAEB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869577" y="4835029"/>
            <a:ext cx="11309352" cy="1639298"/>
          </a:xfrm>
          <a:prstGeom prst="rect">
            <a:avLst/>
          </a:prstGeom>
        </p:spPr>
      </p:pic>
      <p:sp>
        <p:nvSpPr>
          <p:cNvPr id="6" name="bg object 16">
            <a:extLst>
              <a:ext uri="{FF2B5EF4-FFF2-40B4-BE49-F238E27FC236}">
                <a16:creationId xmlns:a16="http://schemas.microsoft.com/office/drawing/2014/main" id="{32DD2A96-B0F2-0C4C-8F4B-631ED8B6E68C}"/>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029E9E"/>
          </a:solidFill>
        </p:spPr>
        <p:txBody>
          <a:bodyPr wrap="square" lIns="0" tIns="0" rIns="0" bIns="0" rtlCol="0"/>
          <a:lstStyle/>
          <a:p>
            <a:endParaRPr sz="960">
              <a:solidFill>
                <a:srgbClr val="000000"/>
              </a:solidFill>
            </a:endParaRPr>
          </a:p>
        </p:txBody>
      </p:sp>
    </p:spTree>
    <p:extLst>
      <p:ext uri="{BB962C8B-B14F-4D97-AF65-F5344CB8AC3E}">
        <p14:creationId xmlns:p14="http://schemas.microsoft.com/office/powerpoint/2010/main" val="301759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6_Custom Layout">
    <p:bg>
      <p:bgPr>
        <a:solidFill>
          <a:schemeClr val="bg1">
            <a:alpha val="30000"/>
          </a:schemeClr>
        </a:solidFill>
        <a:effectLst/>
      </p:bgPr>
    </p:bg>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9783E6B-1B2D-084F-9E14-4D86F90CC5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1844371" y="4886025"/>
            <a:ext cx="11309352" cy="1537306"/>
          </a:xfrm>
          <a:prstGeom prst="rect">
            <a:avLst/>
          </a:prstGeom>
        </p:spPr>
      </p:pic>
      <p:sp>
        <p:nvSpPr>
          <p:cNvPr id="7" name="bg object 16">
            <a:extLst>
              <a:ext uri="{FF2B5EF4-FFF2-40B4-BE49-F238E27FC236}">
                <a16:creationId xmlns:a16="http://schemas.microsoft.com/office/drawing/2014/main" id="{D68A5B8C-3EA8-1547-A537-966340F93175}"/>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385184"/>
          </a:solidFill>
        </p:spPr>
        <p:txBody>
          <a:bodyPr wrap="square" lIns="0" tIns="0" rIns="0" bIns="0" rtlCol="0"/>
          <a:lstStyle/>
          <a:p>
            <a:endParaRPr sz="960">
              <a:solidFill>
                <a:srgbClr val="000000"/>
              </a:solidFill>
            </a:endParaRPr>
          </a:p>
        </p:txBody>
      </p:sp>
    </p:spTree>
    <p:extLst>
      <p:ext uri="{BB962C8B-B14F-4D97-AF65-F5344CB8AC3E}">
        <p14:creationId xmlns:p14="http://schemas.microsoft.com/office/powerpoint/2010/main" val="270349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79AF8-30B4-8549-BDF9-38F5117007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870076" y="4759326"/>
            <a:ext cx="11309352" cy="1790699"/>
          </a:xfrm>
          <a:prstGeom prst="rect">
            <a:avLst/>
          </a:prstGeom>
        </p:spPr>
      </p:pic>
      <p:sp>
        <p:nvSpPr>
          <p:cNvPr id="4" name="bg object 16">
            <a:extLst>
              <a:ext uri="{FF2B5EF4-FFF2-40B4-BE49-F238E27FC236}">
                <a16:creationId xmlns:a16="http://schemas.microsoft.com/office/drawing/2014/main" id="{970FD2BF-EBC4-0D44-BA9B-607B44128567}"/>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FF366"/>
          </a:solidFill>
        </p:spPr>
        <p:txBody>
          <a:bodyPr wrap="square" lIns="0" tIns="0" rIns="0" bIns="0" rtlCol="0"/>
          <a:lstStyle/>
          <a:p>
            <a:endParaRPr sz="960"/>
          </a:p>
        </p:txBody>
      </p:sp>
      <p:sp>
        <p:nvSpPr>
          <p:cNvPr id="7" name="Holder 6">
            <a:extLst>
              <a:ext uri="{FF2B5EF4-FFF2-40B4-BE49-F238E27FC236}">
                <a16:creationId xmlns:a16="http://schemas.microsoft.com/office/drawing/2014/main" id="{DD4AA816-3D2B-0149-AA90-545D12FA9B94}"/>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0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BAA6A4-9AB3-E847-8FCB-34C3047E4A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870076" y="4759328"/>
            <a:ext cx="11309352" cy="1790699"/>
          </a:xfrm>
          <a:prstGeom prst="rect">
            <a:avLst/>
          </a:prstGeom>
        </p:spPr>
      </p:pic>
      <p:sp>
        <p:nvSpPr>
          <p:cNvPr id="5" name="bg object 16">
            <a:extLst>
              <a:ext uri="{FF2B5EF4-FFF2-40B4-BE49-F238E27FC236}">
                <a16:creationId xmlns:a16="http://schemas.microsoft.com/office/drawing/2014/main" id="{91A80850-7C7D-6547-992F-3DECD383EC1D}"/>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792A9"/>
          </a:solidFill>
        </p:spPr>
        <p:txBody>
          <a:bodyPr wrap="square" lIns="0" tIns="0" rIns="0" bIns="0" rtlCol="0"/>
          <a:lstStyle/>
          <a:p>
            <a:endParaRPr sz="960"/>
          </a:p>
        </p:txBody>
      </p:sp>
      <p:sp>
        <p:nvSpPr>
          <p:cNvPr id="8" name="Holder 6">
            <a:extLst>
              <a:ext uri="{FF2B5EF4-FFF2-40B4-BE49-F238E27FC236}">
                <a16:creationId xmlns:a16="http://schemas.microsoft.com/office/drawing/2014/main" id="{038261FD-D3BC-B642-8D1E-3AD18532A460}"/>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5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bg1">
            <a:alpha val="3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D142F-CA19-614D-93F5-8C3FB65B55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870076" y="4759328"/>
            <a:ext cx="11309352" cy="1790699"/>
          </a:xfrm>
          <a:prstGeom prst="rect">
            <a:avLst/>
          </a:prstGeom>
        </p:spPr>
      </p:pic>
      <p:sp>
        <p:nvSpPr>
          <p:cNvPr id="8" name="bg object 16">
            <a:extLst>
              <a:ext uri="{FF2B5EF4-FFF2-40B4-BE49-F238E27FC236}">
                <a16:creationId xmlns:a16="http://schemas.microsoft.com/office/drawing/2014/main" id="{1E45933D-1282-2449-A27B-8006CBD2AB75}"/>
              </a:ext>
            </a:extLst>
          </p:cNvPr>
          <p:cNvSpPr/>
          <p:nvPr userDrawn="1"/>
        </p:nvSpPr>
        <p:spPr>
          <a:xfrm>
            <a:off x="3614238" y="2"/>
            <a:ext cx="16490317" cy="1130935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8B665"/>
          </a:solidFill>
        </p:spPr>
        <p:txBody>
          <a:bodyPr wrap="square" lIns="0" tIns="0" rIns="0" bIns="0" rtlCol="0"/>
          <a:lstStyle/>
          <a:p>
            <a:endParaRPr sz="960"/>
          </a:p>
        </p:txBody>
      </p:sp>
      <p:sp>
        <p:nvSpPr>
          <p:cNvPr id="12" name="Holder 6">
            <a:extLst>
              <a:ext uri="{FF2B5EF4-FFF2-40B4-BE49-F238E27FC236}">
                <a16:creationId xmlns:a16="http://schemas.microsoft.com/office/drawing/2014/main" id="{2B3EA608-4FE6-574D-8A83-533D7F0A6E0D}"/>
              </a:ext>
            </a:extLst>
          </p:cNvPr>
          <p:cNvSpPr txBox="1">
            <a:spLocks/>
          </p:cNvSpPr>
          <p:nvPr userDrawn="1"/>
        </p:nvSpPr>
        <p:spPr>
          <a:xfrm>
            <a:off x="473184" y="10798053"/>
            <a:ext cx="1044467" cy="511299"/>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1400" spc="35">
                <a:latin typeface="Arial" panose="020B0604020202020204" pitchFamily="34" charset="0"/>
                <a:cs typeface="Arial" panose="020B0604020202020204" pitchFamily="34" charset="0"/>
              </a:rPr>
              <a:t>Page</a:t>
            </a:r>
            <a:r>
              <a:rPr lang="en-GB" sz="1400" spc="-111">
                <a:latin typeface="Arial" panose="020B0604020202020204" pitchFamily="34" charset="0"/>
                <a:cs typeface="Arial" panose="020B0604020202020204" pitchFamily="34" charset="0"/>
              </a:rPr>
              <a:t> </a:t>
            </a:r>
            <a:fld id="{81D60167-4931-47E6-BA6A-407CBD079E47}" type="slidenum">
              <a:rPr sz="1400" spc="55" smtClean="0">
                <a:latin typeface="Arial" panose="020B0604020202020204" pitchFamily="34" charset="0"/>
                <a:cs typeface="Arial" panose="020B0604020202020204" pitchFamily="34" charset="0"/>
              </a:rPr>
              <a:pPr marL="12700">
                <a:spcBef>
                  <a:spcPts val="55"/>
                </a:spcBef>
              </a:pPr>
              <a:t>‹#›</a:t>
            </a:fld>
            <a:endParaRPr sz="1400" spc="5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97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B5F4E64-CB8A-1D48-9731-1EE748AF0978}"/>
              </a:ext>
            </a:extLst>
          </p:cNvPr>
          <p:cNvSpPr/>
          <p:nvPr userDrawn="1"/>
        </p:nvSpPr>
        <p:spPr>
          <a:xfrm>
            <a:off x="719807" y="23"/>
            <a:ext cx="2174622" cy="2174763"/>
          </a:xfrm>
          <a:prstGeom prst="rect">
            <a:avLst/>
          </a:prstGeom>
          <a:blipFill>
            <a:blip r:embed="rId4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960"/>
          </a:p>
        </p:txBody>
      </p:sp>
    </p:spTree>
    <p:extLst>
      <p:ext uri="{BB962C8B-B14F-4D97-AF65-F5344CB8AC3E}">
        <p14:creationId xmlns:p14="http://schemas.microsoft.com/office/powerpoint/2010/main" val="1835784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Lst>
  <p:hf sldNum="0" hdr="0" ftr="0"/>
  <p:txStyles>
    <p:titleStyle>
      <a:lvl1pPr algn="l" defTabSz="914370" rtl="0" eaLnBrk="1" latinLnBrk="0" hangingPunct="1">
        <a:lnSpc>
          <a:spcPct val="90000"/>
        </a:lnSpc>
        <a:spcBef>
          <a:spcPct val="0"/>
        </a:spcBef>
        <a:buNone/>
        <a:defRPr sz="5401" kern="1200">
          <a:solidFill>
            <a:schemeClr val="tx1"/>
          </a:solidFill>
          <a:latin typeface="+mj-lt"/>
          <a:ea typeface="+mj-ea"/>
          <a:cs typeface="+mj-cs"/>
        </a:defRPr>
      </a:lvl1pPr>
    </p:titleStyle>
    <p:bodyStyle>
      <a:lvl1pPr marL="228593" indent="-228593" algn="l" defTabSz="914370"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779" indent="-228593" algn="l" defTabSz="914370" rtl="0" eaLnBrk="1" latinLnBrk="0" hangingPunct="1">
        <a:lnSpc>
          <a:spcPct val="90000"/>
        </a:lnSpc>
        <a:spcBef>
          <a:spcPts val="499"/>
        </a:spcBef>
        <a:buFont typeface="Arial" panose="020B0604020202020204" pitchFamily="34" charset="0"/>
        <a:buChar char="•"/>
        <a:defRPr sz="2398" kern="1200">
          <a:solidFill>
            <a:schemeClr val="tx1"/>
          </a:solidFill>
          <a:latin typeface="+mn-lt"/>
          <a:ea typeface="+mn-ea"/>
          <a:cs typeface="+mn-cs"/>
        </a:defRPr>
      </a:lvl2pPr>
      <a:lvl3pPr marL="1142963" indent="-228593" algn="l" defTabSz="914370" rtl="0" eaLnBrk="1" latinLnBrk="0" hangingPunct="1">
        <a:lnSpc>
          <a:spcPct val="90000"/>
        </a:lnSpc>
        <a:spcBef>
          <a:spcPts val="499"/>
        </a:spcBef>
        <a:buFont typeface="Arial" panose="020B0604020202020204" pitchFamily="34" charset="0"/>
        <a:buChar char="•"/>
        <a:defRPr sz="1998" kern="1200">
          <a:solidFill>
            <a:schemeClr val="tx1"/>
          </a:solidFill>
          <a:latin typeface="+mn-lt"/>
          <a:ea typeface="+mn-ea"/>
          <a:cs typeface="+mn-cs"/>
        </a:defRPr>
      </a:lvl3pPr>
      <a:lvl4pPr marL="1600149"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4pPr>
      <a:lvl5pPr marL="2057334"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5pPr>
      <a:lvl6pPr marL="2514519"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705"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889"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077"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0" rtl="0" eaLnBrk="1" latinLnBrk="0" hangingPunct="1">
        <a:defRPr sz="1800" kern="1200">
          <a:solidFill>
            <a:schemeClr val="tx1"/>
          </a:solidFill>
          <a:latin typeface="+mn-lt"/>
          <a:ea typeface="+mn-ea"/>
          <a:cs typeface="+mn-cs"/>
        </a:defRPr>
      </a:lvl1pPr>
      <a:lvl2pPr marL="457184" algn="l" defTabSz="914370" rtl="0" eaLnBrk="1" latinLnBrk="0" hangingPunct="1">
        <a:defRPr sz="1800" kern="1200">
          <a:solidFill>
            <a:schemeClr val="tx1"/>
          </a:solidFill>
          <a:latin typeface="+mn-lt"/>
          <a:ea typeface="+mn-ea"/>
          <a:cs typeface="+mn-cs"/>
        </a:defRPr>
      </a:lvl2pPr>
      <a:lvl3pPr marL="914370" algn="l" defTabSz="914370" rtl="0" eaLnBrk="1" latinLnBrk="0" hangingPunct="1">
        <a:defRPr sz="1800" kern="1200">
          <a:solidFill>
            <a:schemeClr val="tx1"/>
          </a:solidFill>
          <a:latin typeface="+mn-lt"/>
          <a:ea typeface="+mn-ea"/>
          <a:cs typeface="+mn-cs"/>
        </a:defRPr>
      </a:lvl3pPr>
      <a:lvl4pPr marL="1371556" algn="l" defTabSz="914370" rtl="0" eaLnBrk="1" latinLnBrk="0" hangingPunct="1">
        <a:defRPr sz="1800" kern="1200">
          <a:solidFill>
            <a:schemeClr val="tx1"/>
          </a:solidFill>
          <a:latin typeface="+mn-lt"/>
          <a:ea typeface="+mn-ea"/>
          <a:cs typeface="+mn-cs"/>
        </a:defRPr>
      </a:lvl4pPr>
      <a:lvl5pPr marL="1828742" algn="l" defTabSz="914370" rtl="0" eaLnBrk="1" latinLnBrk="0" hangingPunct="1">
        <a:defRPr sz="1800" kern="1200">
          <a:solidFill>
            <a:schemeClr val="tx1"/>
          </a:solidFill>
          <a:latin typeface="+mn-lt"/>
          <a:ea typeface="+mn-ea"/>
          <a:cs typeface="+mn-cs"/>
        </a:defRPr>
      </a:lvl5pPr>
      <a:lvl6pPr marL="2285926" algn="l" defTabSz="914370" rtl="0" eaLnBrk="1" latinLnBrk="0" hangingPunct="1">
        <a:defRPr sz="1800" kern="1200">
          <a:solidFill>
            <a:schemeClr val="tx1"/>
          </a:solidFill>
          <a:latin typeface="+mn-lt"/>
          <a:ea typeface="+mn-ea"/>
          <a:cs typeface="+mn-cs"/>
        </a:defRPr>
      </a:lvl6pPr>
      <a:lvl7pPr marL="2743112" algn="l" defTabSz="914370" rtl="0" eaLnBrk="1" latinLnBrk="0" hangingPunct="1">
        <a:defRPr sz="1800" kern="1200">
          <a:solidFill>
            <a:schemeClr val="tx1"/>
          </a:solidFill>
          <a:latin typeface="+mn-lt"/>
          <a:ea typeface="+mn-ea"/>
          <a:cs typeface="+mn-cs"/>
        </a:defRPr>
      </a:lvl7pPr>
      <a:lvl8pPr marL="3200297" algn="l" defTabSz="914370" rtl="0" eaLnBrk="1" latinLnBrk="0" hangingPunct="1">
        <a:defRPr sz="1800" kern="1200">
          <a:solidFill>
            <a:schemeClr val="tx1"/>
          </a:solidFill>
          <a:latin typeface="+mn-lt"/>
          <a:ea typeface="+mn-ea"/>
          <a:cs typeface="+mn-cs"/>
        </a:defRPr>
      </a:lvl8pPr>
      <a:lvl9pPr marL="3657484" algn="l" defTabSz="914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605097" y="8150803"/>
            <a:ext cx="8843549" cy="1938992"/>
          </a:xfrm>
          <a:prstGeom prst="rect">
            <a:avLst/>
          </a:prstGeom>
          <a:noFill/>
        </p:spPr>
        <p:txBody>
          <a:bodyPr wrap="square" rtlCol="0">
            <a:spAutoFit/>
          </a:bodyPr>
          <a:lstStyle/>
          <a:p>
            <a:pPr algn="r"/>
            <a:r>
              <a:rPr lang="en-GB" sz="4000" dirty="0">
                <a:latin typeface="Arial" panose="020B0604020202020204" pitchFamily="34" charset="0"/>
                <a:cs typeface="Arial" panose="020B0604020202020204" pitchFamily="34" charset="0"/>
              </a:rPr>
              <a:t>Mark Russell</a:t>
            </a:r>
          </a:p>
          <a:p>
            <a:pPr algn="r"/>
            <a:r>
              <a:rPr lang="en-GB" sz="4000" dirty="0">
                <a:latin typeface="Arial" panose="020B0604020202020204" pitchFamily="34" charset="0"/>
                <a:cs typeface="Arial" panose="020B0604020202020204" pitchFamily="34" charset="0"/>
              </a:rPr>
              <a:t>Chief Executive</a:t>
            </a:r>
          </a:p>
          <a:p>
            <a:pPr algn="r"/>
            <a:r>
              <a:rPr lang="en-GB" sz="4000" dirty="0">
                <a:latin typeface="Arial" panose="020B0604020202020204" pitchFamily="34" charset="0"/>
                <a:cs typeface="Arial" panose="020B0604020202020204" pitchFamily="34" charset="0"/>
              </a:rPr>
              <a:t>@markrusselluk</a:t>
            </a:r>
          </a:p>
        </p:txBody>
      </p:sp>
      <p:sp>
        <p:nvSpPr>
          <p:cNvPr id="32" name="Holder 6">
            <a:extLst>
              <a:ext uri="{FF2B5EF4-FFF2-40B4-BE49-F238E27FC236}">
                <a16:creationId xmlns:a16="http://schemas.microsoft.com/office/drawing/2014/main" id="{90B97754-2F3F-494F-B07F-B4833C433224}"/>
              </a:ext>
            </a:extLst>
          </p:cNvPr>
          <p:cNvSpPr txBox="1">
            <a:spLocks/>
          </p:cNvSpPr>
          <p:nvPr/>
        </p:nvSpPr>
        <p:spPr>
          <a:xfrm>
            <a:off x="1412763" y="9758559"/>
            <a:ext cx="3100520" cy="511298"/>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55"/>
              </a:spcBef>
            </a:pPr>
            <a:r>
              <a:rPr lang="en-GB" sz="2000" spc="35">
                <a:solidFill>
                  <a:schemeClr val="bg1"/>
                </a:solidFill>
                <a:latin typeface="Arial" panose="020B0604020202020204" pitchFamily="34" charset="0"/>
                <a:cs typeface="Arial" panose="020B0604020202020204" pitchFamily="34" charset="0"/>
              </a:rPr>
              <a:t>Date</a:t>
            </a:r>
            <a:endParaRPr sz="2000" spc="55">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C2D17D8-273D-AA47-A237-3BAFCCCE6145}"/>
              </a:ext>
            </a:extLst>
          </p:cNvPr>
          <p:cNvSpPr txBox="1"/>
          <p:nvPr/>
        </p:nvSpPr>
        <p:spPr>
          <a:xfrm>
            <a:off x="9979622" y="1008173"/>
            <a:ext cx="9469024" cy="1446550"/>
          </a:xfrm>
          <a:prstGeom prst="rect">
            <a:avLst/>
          </a:prstGeom>
          <a:noFill/>
        </p:spPr>
        <p:txBody>
          <a:bodyPr wrap="square" rtlCol="0">
            <a:noAutofit/>
          </a:bodyPr>
          <a:lstStyle/>
          <a:p>
            <a:pPr algn="r"/>
            <a:r>
              <a:rPr lang="en-GB" sz="8000" b="1" dirty="0">
                <a:latin typeface="Arial" panose="020B0604020202020204" pitchFamily="34" charset="0"/>
                <a:cs typeface="Arial" panose="020B0604020202020204" pitchFamily="34" charset="0"/>
              </a:rPr>
              <a:t>Challenges facing children in 2021</a:t>
            </a:r>
          </a:p>
          <a:p>
            <a:pPr algn="r"/>
            <a:endParaRPr lang="en-GB" sz="8000" b="1" dirty="0">
              <a:latin typeface="Arial" panose="020B0604020202020204" pitchFamily="34" charset="0"/>
              <a:cs typeface="Arial" panose="020B0604020202020204" pitchFamily="34" charset="0"/>
            </a:endParaRPr>
          </a:p>
          <a:p>
            <a:pPr algn="r"/>
            <a:r>
              <a:rPr lang="en-GB" sz="6000" b="1" dirty="0">
                <a:latin typeface="Arial" panose="020B0604020202020204" pitchFamily="34" charset="0"/>
                <a:cs typeface="Arial" panose="020B0604020202020204" pitchFamily="34" charset="0"/>
              </a:rPr>
              <a:t>From The Good Childhood Report</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9125893" y="6701831"/>
            <a:ext cx="10556647" cy="539353"/>
          </a:xfrm>
          <a:prstGeom prst="rect">
            <a:avLst/>
          </a:prstGeom>
        </p:spPr>
      </p:pic>
    </p:spTree>
    <p:extLst>
      <p:ext uri="{BB962C8B-B14F-4D97-AF65-F5344CB8AC3E}">
        <p14:creationId xmlns:p14="http://schemas.microsoft.com/office/powerpoint/2010/main" val="202644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17FB7D5-7164-634D-8E21-EF6636D60F35}"/>
              </a:ext>
            </a:extLst>
          </p:cNvPr>
          <p:cNvSpPr txBox="1">
            <a:spLocks/>
          </p:cNvSpPr>
          <p:nvPr/>
        </p:nvSpPr>
        <p:spPr>
          <a:xfrm>
            <a:off x="4794250" y="1621300"/>
            <a:ext cx="13564800" cy="98537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endParaRPr lang="en-GB" b="1">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id="{DD186AEA-17F4-4B45-8AE7-CAEAC40CD26A}"/>
              </a:ext>
            </a:extLst>
          </p:cNvPr>
          <p:cNvPicPr>
            <a:picLocks noChangeAspect="1"/>
          </p:cNvPicPr>
          <p:nvPr/>
        </p:nvPicPr>
        <p:blipFill>
          <a:blip r:embed="rId3"/>
          <a:stretch>
            <a:fillRect/>
          </a:stretch>
        </p:blipFill>
        <p:spPr>
          <a:xfrm>
            <a:off x="5060888" y="3297700"/>
            <a:ext cx="14285893" cy="6632558"/>
          </a:xfrm>
          <a:prstGeom prst="rect">
            <a:avLst/>
          </a:prstGeom>
        </p:spPr>
      </p:pic>
      <p:sp>
        <p:nvSpPr>
          <p:cNvPr id="6" name="Title Placeholder 1">
            <a:extLst>
              <a:ext uri="{FF2B5EF4-FFF2-40B4-BE49-F238E27FC236}">
                <a16:creationId xmlns:a16="http://schemas.microsoft.com/office/drawing/2014/main" id="{74CF2D56-876E-42C1-BE14-9D264F54D2D8}"/>
              </a:ext>
            </a:extLst>
          </p:cNvPr>
          <p:cNvSpPr txBox="1">
            <a:spLocks/>
          </p:cNvSpPr>
          <p:nvPr/>
        </p:nvSpPr>
        <p:spPr>
          <a:xfrm>
            <a:off x="4794250" y="930275"/>
            <a:ext cx="13564800" cy="1066800"/>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panose="020B0604020202020204" pitchFamily="34" charset="0"/>
                <a:cs typeface="Arial" panose="020B0604020202020204" pitchFamily="34" charset="0"/>
              </a:rPr>
              <a:t>Our understanding of well-being</a:t>
            </a:r>
            <a:endParaRPr lang="en-GB"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04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5430" y="512750"/>
            <a:ext cx="13004800" cy="1766888"/>
          </a:xfrm>
          <a:prstGeom prst="rect">
            <a:avLst/>
          </a:prstGeom>
        </p:spPr>
        <p:txBody>
          <a:bodyPr>
            <a:normAutofit/>
          </a:bodyPr>
          <a:lstStyle/>
          <a:p>
            <a:r>
              <a:rPr lang="en-GB" sz="5277" b="1"/>
              <a:t>Trends in children’s well-being 2018-19 </a:t>
            </a:r>
            <a:br>
              <a:rPr lang="en-GB" sz="5277" b="1"/>
            </a:br>
            <a:r>
              <a:rPr lang="en-GB" sz="5277" b="1"/>
              <a:t>(from Understanding Society)</a:t>
            </a:r>
          </a:p>
        </p:txBody>
      </p:sp>
      <p:sp>
        <p:nvSpPr>
          <p:cNvPr id="11" name="TextBox 10"/>
          <p:cNvSpPr txBox="1"/>
          <p:nvPr/>
        </p:nvSpPr>
        <p:spPr>
          <a:xfrm>
            <a:off x="4007333" y="2407233"/>
            <a:ext cx="7461030" cy="701474"/>
          </a:xfrm>
          <a:prstGeom prst="rect">
            <a:avLst/>
          </a:prstGeom>
          <a:noFill/>
        </p:spPr>
        <p:txBody>
          <a:bodyPr wrap="square" rtlCol="0">
            <a:spAutoFit/>
          </a:bodyPr>
          <a:lstStyle/>
          <a:p>
            <a:r>
              <a:rPr lang="en-GB" sz="1979" b="1" dirty="0"/>
              <a:t>Figure 1: Trends in children’s (age 10 to 15) happiness with life as a whole, UK, 2009-10 to 2018-19</a:t>
            </a:r>
          </a:p>
        </p:txBody>
      </p:sp>
      <p:grpSp>
        <p:nvGrpSpPr>
          <p:cNvPr id="21" name="Group 20"/>
          <p:cNvGrpSpPr/>
          <p:nvPr/>
        </p:nvGrpSpPr>
        <p:grpSpPr>
          <a:xfrm>
            <a:off x="12283922" y="2668280"/>
            <a:ext cx="6025410" cy="1112882"/>
            <a:chOff x="5370916" y="1857125"/>
            <a:chExt cx="3260618" cy="674853"/>
          </a:xfrm>
        </p:grpSpPr>
        <p:sp>
          <p:nvSpPr>
            <p:cNvPr id="19" name="Rectangle 18"/>
            <p:cNvSpPr/>
            <p:nvPr/>
          </p:nvSpPr>
          <p:spPr>
            <a:xfrm>
              <a:off x="5370916" y="1911513"/>
              <a:ext cx="3260618" cy="620465"/>
            </a:xfrm>
            <a:prstGeom prst="rect">
              <a:avLst/>
            </a:prstGeom>
            <a:solidFill>
              <a:schemeClr val="accent2">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26"/>
            </a:p>
          </p:txBody>
        </p:sp>
        <p:sp>
          <p:nvSpPr>
            <p:cNvPr id="20" name="Rectangle 19"/>
            <p:cNvSpPr/>
            <p:nvPr/>
          </p:nvSpPr>
          <p:spPr>
            <a:xfrm>
              <a:off x="5370916" y="1857125"/>
              <a:ext cx="3144433" cy="588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26"/>
            </a:p>
          </p:txBody>
        </p:sp>
        <p:sp>
          <p:nvSpPr>
            <p:cNvPr id="18" name="TextBox 17"/>
            <p:cNvSpPr txBox="1"/>
            <p:nvPr/>
          </p:nvSpPr>
          <p:spPr>
            <a:xfrm>
              <a:off x="5579256" y="1924679"/>
              <a:ext cx="2663046" cy="486964"/>
            </a:xfrm>
            <a:prstGeom prst="rect">
              <a:avLst/>
            </a:prstGeom>
            <a:noFill/>
          </p:spPr>
          <p:txBody>
            <a:bodyPr wrap="square" rtlCol="0">
              <a:spAutoFit/>
            </a:bodyPr>
            <a:lstStyle/>
            <a:p>
              <a:r>
                <a:rPr lang="en-GB" sz="2309" b="1"/>
                <a:t>Comparisons between 2009-10 and 2018-19 show:</a:t>
              </a:r>
            </a:p>
          </p:txBody>
        </p:sp>
      </p:grpSp>
      <p:grpSp>
        <p:nvGrpSpPr>
          <p:cNvPr id="3" name="Group 2">
            <a:extLst>
              <a:ext uri="{FF2B5EF4-FFF2-40B4-BE49-F238E27FC236}">
                <a16:creationId xmlns:a16="http://schemas.microsoft.com/office/drawing/2014/main" id="{DE73CE2F-5B3D-4EC4-A324-44A3CC105BC0}"/>
              </a:ext>
            </a:extLst>
          </p:cNvPr>
          <p:cNvGrpSpPr/>
          <p:nvPr/>
        </p:nvGrpSpPr>
        <p:grpSpPr>
          <a:xfrm>
            <a:off x="12283922" y="4125338"/>
            <a:ext cx="6143451" cy="2681351"/>
            <a:chOff x="11251485" y="4254647"/>
            <a:chExt cx="6143451" cy="2681351"/>
          </a:xfrm>
        </p:grpSpPr>
        <p:pic>
          <p:nvPicPr>
            <p:cNvPr id="5" name="Picture 4"/>
            <p:cNvPicPr>
              <a:picLocks noChangeAspect="1"/>
            </p:cNvPicPr>
            <p:nvPr/>
          </p:nvPicPr>
          <p:blipFill>
            <a:blip r:embed="rId2"/>
            <a:stretch>
              <a:fillRect/>
            </a:stretch>
          </p:blipFill>
          <p:spPr>
            <a:xfrm>
              <a:off x="11251485" y="4397113"/>
              <a:ext cx="1115228" cy="989568"/>
            </a:xfrm>
            <a:prstGeom prst="rect">
              <a:avLst/>
            </a:prstGeom>
          </p:spPr>
        </p:pic>
        <p:pic>
          <p:nvPicPr>
            <p:cNvPr id="6" name="Picture 5"/>
            <p:cNvPicPr>
              <a:picLocks noChangeAspect="1"/>
            </p:cNvPicPr>
            <p:nvPr/>
          </p:nvPicPr>
          <p:blipFill>
            <a:blip r:embed="rId3"/>
            <a:stretch>
              <a:fillRect/>
            </a:stretch>
          </p:blipFill>
          <p:spPr>
            <a:xfrm>
              <a:off x="11369521" y="5608367"/>
              <a:ext cx="1005276" cy="1005276"/>
            </a:xfrm>
            <a:prstGeom prst="rect">
              <a:avLst/>
            </a:prstGeom>
          </p:spPr>
        </p:pic>
        <p:sp>
          <p:nvSpPr>
            <p:cNvPr id="7" name="TextBox 6"/>
            <p:cNvSpPr txBox="1"/>
            <p:nvPr/>
          </p:nvSpPr>
          <p:spPr>
            <a:xfrm>
              <a:off x="12366713" y="4254647"/>
              <a:ext cx="5028223" cy="1158394"/>
            </a:xfrm>
            <a:prstGeom prst="rect">
              <a:avLst/>
            </a:prstGeom>
            <a:noFill/>
          </p:spPr>
          <p:txBody>
            <a:bodyPr wrap="square" rtlCol="0">
              <a:spAutoFit/>
            </a:bodyPr>
            <a:lstStyle/>
            <a:p>
              <a:r>
                <a:rPr lang="en-US" sz="2309"/>
                <a:t>Happiness with life as a whole, friends, appearance and school significantly lower than in 2009-10.</a:t>
              </a:r>
              <a:endParaRPr lang="en-GB" sz="2309"/>
            </a:p>
          </p:txBody>
        </p:sp>
        <p:sp>
          <p:nvSpPr>
            <p:cNvPr id="8" name="TextBox 7"/>
            <p:cNvSpPr txBox="1"/>
            <p:nvPr/>
          </p:nvSpPr>
          <p:spPr>
            <a:xfrm>
              <a:off x="12366713" y="5777604"/>
              <a:ext cx="4890885" cy="1158394"/>
            </a:xfrm>
            <a:prstGeom prst="rect">
              <a:avLst/>
            </a:prstGeom>
            <a:noFill/>
          </p:spPr>
          <p:txBody>
            <a:bodyPr wrap="square" rtlCol="0">
              <a:spAutoFit/>
            </a:bodyPr>
            <a:lstStyle/>
            <a:p>
              <a:r>
                <a:rPr lang="en-US" sz="2309"/>
                <a:t>No significant change in happiness with family or schoolwork compared with 2009-10.</a:t>
              </a:r>
              <a:endParaRPr lang="en-GB" sz="2309"/>
            </a:p>
          </p:txBody>
        </p:sp>
      </p:grpSp>
      <p:grpSp>
        <p:nvGrpSpPr>
          <p:cNvPr id="4" name="Group 3">
            <a:extLst>
              <a:ext uri="{FF2B5EF4-FFF2-40B4-BE49-F238E27FC236}">
                <a16:creationId xmlns:a16="http://schemas.microsoft.com/office/drawing/2014/main" id="{A5BCFE9B-0045-46D9-A1BF-B688C18AD494}"/>
              </a:ext>
            </a:extLst>
          </p:cNvPr>
          <p:cNvGrpSpPr/>
          <p:nvPr/>
        </p:nvGrpSpPr>
        <p:grpSpPr>
          <a:xfrm>
            <a:off x="12432722" y="7147189"/>
            <a:ext cx="5526313" cy="3477175"/>
            <a:chOff x="5370916" y="1857124"/>
            <a:chExt cx="3351161" cy="2108562"/>
          </a:xfrm>
        </p:grpSpPr>
        <p:sp>
          <p:nvSpPr>
            <p:cNvPr id="14" name="Rectangle 13">
              <a:extLst>
                <a:ext uri="{FF2B5EF4-FFF2-40B4-BE49-F238E27FC236}">
                  <a16:creationId xmlns:a16="http://schemas.microsoft.com/office/drawing/2014/main" id="{9865A995-C2FC-4EC5-9D72-4E6ADA958866}"/>
                </a:ext>
              </a:extLst>
            </p:cNvPr>
            <p:cNvSpPr/>
            <p:nvPr/>
          </p:nvSpPr>
          <p:spPr>
            <a:xfrm>
              <a:off x="5424893" y="1921195"/>
              <a:ext cx="3297184" cy="2044491"/>
            </a:xfrm>
            <a:prstGeom prst="rect">
              <a:avLst/>
            </a:prstGeom>
            <a:solidFill>
              <a:schemeClr val="accent2">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26"/>
            </a:p>
          </p:txBody>
        </p:sp>
        <p:sp>
          <p:nvSpPr>
            <p:cNvPr id="15" name="Rectangle 14">
              <a:extLst>
                <a:ext uri="{FF2B5EF4-FFF2-40B4-BE49-F238E27FC236}">
                  <a16:creationId xmlns:a16="http://schemas.microsoft.com/office/drawing/2014/main" id="{1E91FA86-8657-4D45-BDE1-64189A5C07D4}"/>
                </a:ext>
              </a:extLst>
            </p:cNvPr>
            <p:cNvSpPr/>
            <p:nvPr/>
          </p:nvSpPr>
          <p:spPr>
            <a:xfrm>
              <a:off x="5370916" y="1857124"/>
              <a:ext cx="3260618" cy="20085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26"/>
            </a:p>
          </p:txBody>
        </p:sp>
        <p:sp>
          <p:nvSpPr>
            <p:cNvPr id="16" name="TextBox 15">
              <a:extLst>
                <a:ext uri="{FF2B5EF4-FFF2-40B4-BE49-F238E27FC236}">
                  <a16:creationId xmlns:a16="http://schemas.microsoft.com/office/drawing/2014/main" id="{C0393122-0010-4426-9F3C-8EF0359BD088}"/>
                </a:ext>
              </a:extLst>
            </p:cNvPr>
            <p:cNvSpPr txBox="1"/>
            <p:nvPr/>
          </p:nvSpPr>
          <p:spPr>
            <a:xfrm>
              <a:off x="5579256" y="1924679"/>
              <a:ext cx="2663046" cy="1779885"/>
            </a:xfrm>
            <a:prstGeom prst="rect">
              <a:avLst/>
            </a:prstGeom>
            <a:noFill/>
          </p:spPr>
          <p:txBody>
            <a:bodyPr wrap="square" rtlCol="0">
              <a:spAutoFit/>
            </a:bodyPr>
            <a:lstStyle/>
            <a:p>
              <a:pPr marL="282738" indent="-282738">
                <a:buFont typeface="Arial" panose="020B0604020202020204" pitchFamily="34" charset="0"/>
                <a:buChar char="•"/>
              </a:pPr>
              <a:r>
                <a:rPr lang="en-GB" sz="2309" b="1"/>
                <a:t>Appearance</a:t>
              </a:r>
              <a:r>
                <a:rPr lang="en-GB" sz="2309"/>
                <a:t>: Boys significantly happier than girls across survey years (although boys mean score has reduced).</a:t>
              </a:r>
            </a:p>
            <a:p>
              <a:pPr marL="282738" indent="-282738">
                <a:buFont typeface="Arial" panose="020B0604020202020204" pitchFamily="34" charset="0"/>
                <a:buChar char="•"/>
              </a:pPr>
              <a:r>
                <a:rPr lang="en-GB" sz="2309" b="1"/>
                <a:t>Schoolwork: </a:t>
              </a:r>
              <a:r>
                <a:rPr lang="en-GB" sz="2309"/>
                <a:t>Girls significantly happier than boys across most waves.</a:t>
              </a:r>
            </a:p>
          </p:txBody>
        </p:sp>
      </p:grpSp>
      <p:pic>
        <p:nvPicPr>
          <p:cNvPr id="9" name="Picture 9" descr="Chart, line chart&#10;&#10;Description automatically generated">
            <a:extLst>
              <a:ext uri="{FF2B5EF4-FFF2-40B4-BE49-F238E27FC236}">
                <a16:creationId xmlns:a16="http://schemas.microsoft.com/office/drawing/2014/main" id="{A5F2712D-4206-4CFB-B7F4-D7EF24580A6F}"/>
              </a:ext>
            </a:extLst>
          </p:cNvPr>
          <p:cNvPicPr>
            <a:picLocks noChangeAspect="1"/>
          </p:cNvPicPr>
          <p:nvPr/>
        </p:nvPicPr>
        <p:blipFill>
          <a:blip r:embed="rId4"/>
          <a:stretch>
            <a:fillRect/>
          </a:stretch>
        </p:blipFill>
        <p:spPr>
          <a:xfrm>
            <a:off x="4414378" y="3102078"/>
            <a:ext cx="6575529" cy="8207272"/>
          </a:xfrm>
          <a:prstGeom prst="rect">
            <a:avLst/>
          </a:prstGeom>
        </p:spPr>
      </p:pic>
    </p:spTree>
    <p:extLst>
      <p:ext uri="{BB962C8B-B14F-4D97-AF65-F5344CB8AC3E}">
        <p14:creationId xmlns:p14="http://schemas.microsoft.com/office/powerpoint/2010/main" val="218064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8262" y="1954110"/>
            <a:ext cx="11592084" cy="7401129"/>
          </a:xfrm>
          <a:prstGeom prst="rect">
            <a:avLst/>
          </a:prstGeom>
          <a:noFill/>
        </p:spPr>
        <p:txBody>
          <a:bodyPr wrap="square" rtlCol="0">
            <a:spAutoFit/>
          </a:bodyPr>
          <a:lstStyle/>
          <a:p>
            <a:pPr algn="ctr"/>
            <a:r>
              <a:rPr lang="en-GB" sz="5277" b="1"/>
              <a:t>Comparing outcomes at age 17 for children with differing levels of subjective well-being in earlier adolescence</a:t>
            </a:r>
          </a:p>
          <a:p>
            <a:pPr algn="ctr"/>
            <a:endParaRPr lang="en-GB" sz="5277" b="1"/>
          </a:p>
          <a:p>
            <a:pPr algn="ctr"/>
            <a:endParaRPr lang="en-GB" sz="5277" b="1"/>
          </a:p>
          <a:p>
            <a:r>
              <a:rPr lang="en-GB" sz="3958"/>
              <a:t>Why important?</a:t>
            </a:r>
          </a:p>
          <a:p>
            <a:pPr marL="565476" indent="-565476">
              <a:buFont typeface="Arial" panose="020B0604020202020204" pitchFamily="34" charset="0"/>
              <a:buChar char="•"/>
            </a:pPr>
            <a:r>
              <a:rPr lang="en-GB" sz="3958"/>
              <a:t>Allows us to look at well-being and outcomes for same children</a:t>
            </a:r>
          </a:p>
          <a:p>
            <a:pPr marL="565476" indent="-565476">
              <a:buFont typeface="Arial" panose="020B0604020202020204" pitchFamily="34" charset="0"/>
              <a:buChar char="•"/>
            </a:pPr>
            <a:r>
              <a:rPr lang="en-US" sz="3958"/>
              <a:t>Opportunity to look at children at transitional age</a:t>
            </a:r>
            <a:endParaRPr lang="en-GB" sz="3958"/>
          </a:p>
        </p:txBody>
      </p:sp>
    </p:spTree>
    <p:extLst>
      <p:ext uri="{BB962C8B-B14F-4D97-AF65-F5344CB8AC3E}">
        <p14:creationId xmlns:p14="http://schemas.microsoft.com/office/powerpoint/2010/main" val="170568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4982" y="483466"/>
            <a:ext cx="13004800" cy="1766888"/>
          </a:xfrm>
          <a:prstGeom prst="rect">
            <a:avLst/>
          </a:prstGeom>
        </p:spPr>
        <p:txBody>
          <a:bodyPr>
            <a:normAutofit/>
          </a:bodyPr>
          <a:lstStyle/>
          <a:p>
            <a:r>
              <a:rPr lang="en-US" sz="3958" b="1"/>
              <a:t>Variations in symptoms of mental ill-health at age 17, by children’s characteristics at age 14</a:t>
            </a:r>
            <a:endParaRPr lang="en-GB" sz="3958" b="1"/>
          </a:p>
        </p:txBody>
      </p:sp>
      <p:pic>
        <p:nvPicPr>
          <p:cNvPr id="3" name="Picture 3" descr="Chart, bar chart&#10;&#10;Description automatically generated">
            <a:extLst>
              <a:ext uri="{FF2B5EF4-FFF2-40B4-BE49-F238E27FC236}">
                <a16:creationId xmlns:a16="http://schemas.microsoft.com/office/drawing/2014/main" id="{28F18E34-F0EC-47F9-9ECE-EBE322E3710B}"/>
              </a:ext>
            </a:extLst>
          </p:cNvPr>
          <p:cNvPicPr>
            <a:picLocks noChangeAspect="1"/>
          </p:cNvPicPr>
          <p:nvPr/>
        </p:nvPicPr>
        <p:blipFill>
          <a:blip r:embed="rId2"/>
          <a:stretch>
            <a:fillRect/>
          </a:stretch>
        </p:blipFill>
        <p:spPr>
          <a:xfrm>
            <a:off x="5929292" y="1530036"/>
            <a:ext cx="11966926" cy="9371480"/>
          </a:xfrm>
          <a:prstGeom prst="rect">
            <a:avLst/>
          </a:prstGeom>
        </p:spPr>
      </p:pic>
    </p:spTree>
    <p:extLst>
      <p:ext uri="{BB962C8B-B14F-4D97-AF65-F5344CB8AC3E}">
        <p14:creationId xmlns:p14="http://schemas.microsoft.com/office/powerpoint/2010/main" val="406620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2545" y="455757"/>
            <a:ext cx="13004800" cy="1766888"/>
          </a:xfrm>
          <a:prstGeom prst="rect">
            <a:avLst/>
          </a:prstGeom>
        </p:spPr>
        <p:txBody>
          <a:bodyPr>
            <a:normAutofit/>
          </a:bodyPr>
          <a:lstStyle/>
          <a:p>
            <a:r>
              <a:rPr lang="en-US" sz="3958" b="1"/>
              <a:t>Proportion of young people with poor outcomes at age 17, according to life satisfaction at age 11 and 14</a:t>
            </a:r>
            <a:endParaRPr lang="en-GB" sz="3958" b="1"/>
          </a:p>
        </p:txBody>
      </p:sp>
      <p:pic>
        <p:nvPicPr>
          <p:cNvPr id="3" name="Picture 2"/>
          <p:cNvPicPr>
            <a:picLocks noChangeAspect="1"/>
          </p:cNvPicPr>
          <p:nvPr/>
        </p:nvPicPr>
        <p:blipFill>
          <a:blip r:embed="rId2"/>
          <a:stretch>
            <a:fillRect/>
          </a:stretch>
        </p:blipFill>
        <p:spPr>
          <a:xfrm>
            <a:off x="4914901" y="4166620"/>
            <a:ext cx="13047173" cy="5819352"/>
          </a:xfrm>
          <a:prstGeom prst="rect">
            <a:avLst/>
          </a:prstGeom>
        </p:spPr>
      </p:pic>
      <p:sp>
        <p:nvSpPr>
          <p:cNvPr id="5" name="TextBox 4"/>
          <p:cNvSpPr txBox="1"/>
          <p:nvPr/>
        </p:nvSpPr>
        <p:spPr>
          <a:xfrm>
            <a:off x="4269531" y="2930569"/>
            <a:ext cx="13900903" cy="954107"/>
          </a:xfrm>
          <a:prstGeom prst="rect">
            <a:avLst/>
          </a:prstGeom>
          <a:noFill/>
        </p:spPr>
        <p:txBody>
          <a:bodyPr wrap="square" rtlCol="0">
            <a:spAutoFit/>
          </a:bodyPr>
          <a:lstStyle/>
          <a:p>
            <a:r>
              <a:rPr lang="en-US" sz="2800" b="1"/>
              <a:t>Table 1: Proportion of young people with poor outcomes at age 17 compared to their life satisfaction score at age 11 and 14 (controlling for other characteristics)</a:t>
            </a:r>
            <a:endParaRPr lang="en-GB" sz="2800" b="1"/>
          </a:p>
        </p:txBody>
      </p:sp>
    </p:spTree>
    <p:extLst>
      <p:ext uri="{BB962C8B-B14F-4D97-AF65-F5344CB8AC3E}">
        <p14:creationId xmlns:p14="http://schemas.microsoft.com/office/powerpoint/2010/main" val="1851467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454" y="677429"/>
            <a:ext cx="13004800" cy="1766888"/>
          </a:xfrm>
          <a:prstGeom prst="rect">
            <a:avLst/>
          </a:prstGeom>
        </p:spPr>
        <p:txBody>
          <a:bodyPr>
            <a:normAutofit/>
          </a:bodyPr>
          <a:lstStyle/>
          <a:p>
            <a:r>
              <a:rPr lang="en-US" sz="3958" b="1" dirty="0"/>
              <a:t>Good Childhood Report 2020</a:t>
            </a:r>
            <a:endParaRPr lang="en-GB" sz="3958" b="1" dirty="0"/>
          </a:p>
        </p:txBody>
      </p:sp>
      <p:sp>
        <p:nvSpPr>
          <p:cNvPr id="3" name="Content Placeholder 2"/>
          <p:cNvSpPr>
            <a:spLocks noGrp="1"/>
          </p:cNvSpPr>
          <p:nvPr>
            <p:ph idx="4294967295"/>
          </p:nvPr>
        </p:nvSpPr>
        <p:spPr>
          <a:xfrm>
            <a:off x="4283435" y="2328718"/>
            <a:ext cx="14124638" cy="7231063"/>
          </a:xfrm>
          <a:prstGeom prst="rect">
            <a:avLst/>
          </a:prstGeom>
        </p:spPr>
        <p:txBody>
          <a:bodyPr vert="horz" lIns="150791" tIns="75396" rIns="150791" bIns="75396" rtlCol="0" anchor="t">
            <a:normAutofit/>
          </a:bodyPr>
          <a:lstStyle/>
          <a:p>
            <a:pPr marL="0" indent="0">
              <a:buNone/>
            </a:pPr>
            <a:r>
              <a:rPr lang="en-GB" sz="3628" dirty="0"/>
              <a:t>Last year’s report showed that children’s well-being in the UK is the lowest in Europe.  </a:t>
            </a:r>
          </a:p>
          <a:p>
            <a:pPr marL="0" indent="0">
              <a:buNone/>
            </a:pPr>
            <a:endParaRPr lang="en-GB" sz="3628" dirty="0"/>
          </a:p>
          <a:p>
            <a:pPr marL="0" indent="0">
              <a:buNone/>
            </a:pPr>
            <a:r>
              <a:rPr lang="en-GB" sz="3628" dirty="0"/>
              <a:t>Two reasons stand out why children in the UK are struggling much more than their counterparts in Europe</a:t>
            </a:r>
          </a:p>
          <a:p>
            <a:pPr marL="0" indent="0">
              <a:buNone/>
            </a:pPr>
            <a:endParaRPr lang="en-GB" sz="3628" dirty="0"/>
          </a:p>
          <a:p>
            <a:r>
              <a:rPr lang="en-GB" sz="3628" dirty="0"/>
              <a:t>The UK has the highest levels of child poverty</a:t>
            </a:r>
          </a:p>
          <a:p>
            <a:r>
              <a:rPr lang="en-GB" sz="3628" dirty="0"/>
              <a:t>UK children have a significantly higher fear of failure</a:t>
            </a:r>
          </a:p>
          <a:p>
            <a:pPr marL="0" indent="0">
              <a:buNone/>
            </a:pPr>
            <a:endParaRPr lang="en-GB" sz="2309" b="1" dirty="0">
              <a:solidFill>
                <a:schemeClr val="accent2">
                  <a:lumMod val="50000"/>
                </a:schemeClr>
              </a:solidFill>
              <a:cs typeface="Arial"/>
            </a:endParaRPr>
          </a:p>
        </p:txBody>
      </p:sp>
    </p:spTree>
    <p:extLst>
      <p:ext uri="{BB962C8B-B14F-4D97-AF65-F5344CB8AC3E}">
        <p14:creationId xmlns:p14="http://schemas.microsoft.com/office/powerpoint/2010/main" val="92581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5971" y="4123610"/>
            <a:ext cx="11592084" cy="4964821"/>
          </a:xfrm>
          <a:prstGeom prst="rect">
            <a:avLst/>
          </a:prstGeom>
          <a:noFill/>
        </p:spPr>
        <p:txBody>
          <a:bodyPr wrap="square" rtlCol="0">
            <a:spAutoFit/>
          </a:bodyPr>
          <a:lstStyle/>
          <a:p>
            <a:pPr algn="ctr"/>
            <a:r>
              <a:rPr lang="en-GB" sz="5277" b="1">
                <a:solidFill>
                  <a:schemeClr val="bg1"/>
                </a:solidFill>
              </a:rPr>
              <a:t>Children’s experiences of Covid-19: One year on</a:t>
            </a:r>
          </a:p>
          <a:p>
            <a:endParaRPr lang="en-GB" sz="5277" b="1">
              <a:solidFill>
                <a:schemeClr val="bg1"/>
              </a:solidFill>
            </a:endParaRPr>
          </a:p>
          <a:p>
            <a:endParaRPr lang="en-GB" sz="5277" b="1">
              <a:solidFill>
                <a:schemeClr val="bg1"/>
              </a:solidFill>
            </a:endParaRPr>
          </a:p>
          <a:p>
            <a:endParaRPr lang="en-GB" sz="5277" b="1">
              <a:solidFill>
                <a:schemeClr val="bg1"/>
              </a:solidFill>
            </a:endParaRPr>
          </a:p>
          <a:p>
            <a:endParaRPr lang="en-GB" sz="5277" b="1">
              <a:solidFill>
                <a:schemeClr val="bg1"/>
              </a:solidFill>
            </a:endParaRPr>
          </a:p>
        </p:txBody>
      </p:sp>
      <p:sp>
        <p:nvSpPr>
          <p:cNvPr id="4" name="TextBox 3">
            <a:extLst>
              <a:ext uri="{FF2B5EF4-FFF2-40B4-BE49-F238E27FC236}">
                <a16:creationId xmlns:a16="http://schemas.microsoft.com/office/drawing/2014/main" id="{21ED3771-A454-4437-8B6E-3C023431A084}"/>
              </a:ext>
            </a:extLst>
          </p:cNvPr>
          <p:cNvSpPr txBox="1"/>
          <p:nvPr/>
        </p:nvSpPr>
        <p:spPr>
          <a:xfrm>
            <a:off x="5802746" y="6714943"/>
            <a:ext cx="12282054" cy="1754326"/>
          </a:xfrm>
          <a:prstGeom prst="rect">
            <a:avLst/>
          </a:prstGeom>
          <a:noFill/>
        </p:spPr>
        <p:txBody>
          <a:bodyPr wrap="square">
            <a:spAutoFit/>
          </a:bodyPr>
          <a:lstStyle/>
          <a:p>
            <a:pPr marL="565476" indent="-565476">
              <a:buFont typeface="Arial" panose="020B0604020202020204" pitchFamily="34" charset="0"/>
              <a:buChar char="•"/>
            </a:pPr>
            <a:r>
              <a:rPr lang="en-GB" sz="3600">
                <a:solidFill>
                  <a:schemeClr val="bg1"/>
                </a:solidFill>
              </a:rPr>
              <a:t>How are children (and their parents) faring one year on from </a:t>
            </a:r>
            <a:r>
              <a:rPr lang="en-GB" sz="3600" i="1">
                <a:solidFill>
                  <a:schemeClr val="bg1"/>
                </a:solidFill>
              </a:rPr>
              <a:t>Life on Hold</a:t>
            </a:r>
            <a:r>
              <a:rPr lang="en-GB" sz="3600">
                <a:solidFill>
                  <a:schemeClr val="bg1"/>
                </a:solidFill>
              </a:rPr>
              <a:t>?</a:t>
            </a:r>
          </a:p>
          <a:p>
            <a:pPr marL="565476" indent="-565476">
              <a:buFont typeface="Arial" panose="020B0604020202020204" pitchFamily="34" charset="0"/>
              <a:buChar char="•"/>
            </a:pPr>
            <a:r>
              <a:rPr lang="en-GB" sz="3600">
                <a:solidFill>
                  <a:schemeClr val="bg1"/>
                </a:solidFill>
              </a:rPr>
              <a:t>How do children feel about the future?</a:t>
            </a:r>
          </a:p>
        </p:txBody>
      </p:sp>
    </p:spTree>
    <p:extLst>
      <p:ext uri="{BB962C8B-B14F-4D97-AF65-F5344CB8AC3E}">
        <p14:creationId xmlns:p14="http://schemas.microsoft.com/office/powerpoint/2010/main" val="578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57963" y="612775"/>
            <a:ext cx="13004800" cy="883516"/>
          </a:xfrm>
          <a:prstGeom prst="rect">
            <a:avLst/>
          </a:prstGeom>
        </p:spPr>
        <p:txBody>
          <a:bodyPr>
            <a:normAutofit/>
          </a:bodyPr>
          <a:lstStyle/>
          <a:p>
            <a:r>
              <a:rPr lang="en-GB" sz="3958" b="1"/>
              <a:t>Children’s reflections: How well coped with pandemic</a:t>
            </a:r>
          </a:p>
        </p:txBody>
      </p:sp>
      <p:sp>
        <p:nvSpPr>
          <p:cNvPr id="9" name="Content Placeholder 2"/>
          <p:cNvSpPr>
            <a:spLocks noGrp="1"/>
          </p:cNvSpPr>
          <p:nvPr>
            <p:ph idx="4294967295"/>
          </p:nvPr>
        </p:nvSpPr>
        <p:spPr>
          <a:xfrm>
            <a:off x="4544291" y="1956955"/>
            <a:ext cx="12928600" cy="7608888"/>
          </a:xfrm>
          <a:prstGeom prst="rect">
            <a:avLst/>
          </a:prstGeom>
        </p:spPr>
        <p:txBody>
          <a:bodyPr vert="horz" lIns="150791" tIns="75396" rIns="150791" bIns="75396" rtlCol="0" anchor="t">
            <a:normAutofit/>
          </a:bodyPr>
          <a:lstStyle/>
          <a:p>
            <a:pPr marL="0" indent="0">
              <a:buNone/>
            </a:pPr>
            <a:r>
              <a:rPr lang="en-GB" sz="2400" b="1">
                <a:cs typeface="Arial"/>
              </a:rPr>
              <a:t>Figure 6: Extent to which children (aged 10 to 17) think they have coped with Coronavirus changes</a:t>
            </a:r>
          </a:p>
          <a:p>
            <a:pPr marL="0" indent="0">
              <a:buNone/>
            </a:pPr>
            <a:endParaRPr lang="en-GB" sz="2400" b="1">
              <a:cs typeface="Arial"/>
            </a:endParaRPr>
          </a:p>
        </p:txBody>
      </p:sp>
      <p:pic>
        <p:nvPicPr>
          <p:cNvPr id="3" name="Picture 3" descr="Graphical user interface, application&#10;&#10;Description automatically generated">
            <a:extLst>
              <a:ext uri="{FF2B5EF4-FFF2-40B4-BE49-F238E27FC236}">
                <a16:creationId xmlns:a16="http://schemas.microsoft.com/office/drawing/2014/main" id="{E89CC2AE-DFFC-4C9B-A718-7EA192DB3E89}"/>
              </a:ext>
            </a:extLst>
          </p:cNvPr>
          <p:cNvPicPr>
            <a:picLocks noChangeAspect="1"/>
          </p:cNvPicPr>
          <p:nvPr/>
        </p:nvPicPr>
        <p:blipFill>
          <a:blip r:embed="rId2"/>
          <a:stretch>
            <a:fillRect/>
          </a:stretch>
        </p:blipFill>
        <p:spPr>
          <a:xfrm>
            <a:off x="6616417" y="2810146"/>
            <a:ext cx="10646346" cy="7532009"/>
          </a:xfrm>
          <a:prstGeom prst="rect">
            <a:avLst/>
          </a:prstGeom>
        </p:spPr>
      </p:pic>
    </p:spTree>
    <p:extLst>
      <p:ext uri="{BB962C8B-B14F-4D97-AF65-F5344CB8AC3E}">
        <p14:creationId xmlns:p14="http://schemas.microsoft.com/office/powerpoint/2010/main" val="23206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45527" y="548120"/>
            <a:ext cx="13004800" cy="1766888"/>
          </a:xfrm>
          <a:prstGeom prst="rect">
            <a:avLst/>
          </a:prstGeom>
        </p:spPr>
        <p:txBody>
          <a:bodyPr>
            <a:normAutofit/>
          </a:bodyPr>
          <a:lstStyle/>
          <a:p>
            <a:r>
              <a:rPr lang="en-GB" sz="4617"/>
              <a:t>Looking to the future: worries in own life</a:t>
            </a:r>
          </a:p>
        </p:txBody>
      </p:sp>
      <p:sp>
        <p:nvSpPr>
          <p:cNvPr id="3" name="TextBox 2"/>
          <p:cNvSpPr txBox="1"/>
          <p:nvPr/>
        </p:nvSpPr>
        <p:spPr>
          <a:xfrm>
            <a:off x="14440277" y="1992447"/>
            <a:ext cx="5367466" cy="7766742"/>
          </a:xfrm>
          <a:prstGeom prst="rect">
            <a:avLst/>
          </a:prstGeom>
          <a:noFill/>
        </p:spPr>
        <p:txBody>
          <a:bodyPr wrap="square" lIns="91440" tIns="45720" rIns="91440" bIns="45720" rtlCol="0" anchor="t">
            <a:spAutoFit/>
          </a:bodyPr>
          <a:lstStyle/>
          <a:p>
            <a:pPr marL="471170" indent="-471170">
              <a:buFont typeface="Arial" panose="020B0604020202020204" pitchFamily="34" charset="0"/>
              <a:buChar char="•"/>
            </a:pPr>
            <a:r>
              <a:rPr lang="en-GB" sz="2639" dirty="0"/>
              <a:t>As in 2019, we asked children how much they worried about seven different aspects of their own future. </a:t>
            </a:r>
            <a:endParaRPr lang="en-US" dirty="0"/>
          </a:p>
          <a:p>
            <a:pPr marL="471170" indent="-471170">
              <a:buFont typeface="Arial" panose="020B0604020202020204" pitchFamily="34" charset="0"/>
              <a:buChar char="•"/>
            </a:pPr>
            <a:endParaRPr lang="en-GB" sz="2600" dirty="0"/>
          </a:p>
          <a:p>
            <a:pPr marL="471170" indent="-471170">
              <a:buFont typeface="Arial" panose="020B0604020202020204" pitchFamily="34" charset="0"/>
              <a:buChar char="•"/>
            </a:pPr>
            <a:r>
              <a:rPr lang="en-GB" sz="2600" dirty="0"/>
              <a:t>Having enough money, being able to find a job and getting good grades were the aspects of life that more children said they were worried (very/quite) about.</a:t>
            </a:r>
            <a:endParaRPr lang="en-GB" sz="2600" dirty="0">
              <a:cs typeface="Arial"/>
            </a:endParaRPr>
          </a:p>
          <a:p>
            <a:pPr marL="471170" indent="-471170">
              <a:buFont typeface="Arial" panose="020B0604020202020204" pitchFamily="34" charset="0"/>
              <a:buChar char="•"/>
            </a:pPr>
            <a:endParaRPr lang="en-GB" sz="2639" dirty="0"/>
          </a:p>
          <a:p>
            <a:pPr marL="471170" indent="-471170">
              <a:buFont typeface="Arial" panose="020B0604020202020204" pitchFamily="34" charset="0"/>
              <a:buChar char="•"/>
            </a:pPr>
            <a:r>
              <a:rPr lang="en-GB" sz="2639" dirty="0"/>
              <a:t>Children who had coped less well overall with the pandemic expressed greater concerns about all aspects of their own life than other children, with mental health featuring more highly.</a:t>
            </a:r>
            <a:endParaRPr lang="en-GB" sz="2639" dirty="0">
              <a:cs typeface="Arial" panose="020B0604020202020204"/>
            </a:endParaRPr>
          </a:p>
        </p:txBody>
      </p:sp>
      <p:sp>
        <p:nvSpPr>
          <p:cNvPr id="5" name="TextBox 4"/>
          <p:cNvSpPr txBox="1"/>
          <p:nvPr/>
        </p:nvSpPr>
        <p:spPr>
          <a:xfrm>
            <a:off x="4216105" y="1758017"/>
            <a:ext cx="7946463" cy="830997"/>
          </a:xfrm>
          <a:prstGeom prst="rect">
            <a:avLst/>
          </a:prstGeom>
          <a:noFill/>
        </p:spPr>
        <p:txBody>
          <a:bodyPr wrap="square" rtlCol="0">
            <a:spAutoFit/>
          </a:bodyPr>
          <a:lstStyle/>
          <a:p>
            <a:r>
              <a:rPr lang="en-GB" sz="2400" b="1" dirty="0"/>
              <a:t>Figure 7: Extent of children’s worries about their own future</a:t>
            </a:r>
          </a:p>
        </p:txBody>
      </p:sp>
      <p:pic>
        <p:nvPicPr>
          <p:cNvPr id="6" name="Picture 6" descr="Graphical user interface, chart, bar chart&#10;&#10;Description automatically generated">
            <a:extLst>
              <a:ext uri="{FF2B5EF4-FFF2-40B4-BE49-F238E27FC236}">
                <a16:creationId xmlns:a16="http://schemas.microsoft.com/office/drawing/2014/main" id="{DC6FACC8-E4E3-4C2E-987B-1CB836945783}"/>
              </a:ext>
            </a:extLst>
          </p:cNvPr>
          <p:cNvPicPr>
            <a:picLocks noChangeAspect="1"/>
          </p:cNvPicPr>
          <p:nvPr/>
        </p:nvPicPr>
        <p:blipFill>
          <a:blip r:embed="rId2"/>
          <a:stretch>
            <a:fillRect/>
          </a:stretch>
        </p:blipFill>
        <p:spPr>
          <a:xfrm>
            <a:off x="4341560" y="3404104"/>
            <a:ext cx="9799953" cy="6147230"/>
          </a:xfrm>
          <a:prstGeom prst="rect">
            <a:avLst/>
          </a:prstGeom>
        </p:spPr>
      </p:pic>
    </p:spTree>
    <p:extLst>
      <p:ext uri="{BB962C8B-B14F-4D97-AF65-F5344CB8AC3E}">
        <p14:creationId xmlns:p14="http://schemas.microsoft.com/office/powerpoint/2010/main" val="285792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3452" y="445204"/>
            <a:ext cx="13004800" cy="1766888"/>
          </a:xfrm>
          <a:prstGeom prst="rect">
            <a:avLst/>
          </a:prstGeom>
        </p:spPr>
        <p:txBody>
          <a:bodyPr>
            <a:normAutofit/>
          </a:bodyPr>
          <a:lstStyle/>
          <a:p>
            <a:r>
              <a:rPr lang="en-GB" sz="5277" b="1"/>
              <a:t>Children’s well-being in 2021</a:t>
            </a:r>
            <a:br>
              <a:rPr lang="en-GB" sz="5277" b="1"/>
            </a:br>
            <a:r>
              <a:rPr lang="en-GB" sz="5277" b="1"/>
              <a:t>(from TCS household survey)</a:t>
            </a:r>
          </a:p>
        </p:txBody>
      </p:sp>
      <p:sp>
        <p:nvSpPr>
          <p:cNvPr id="11" name="TextBox 10"/>
          <p:cNvSpPr txBox="1"/>
          <p:nvPr/>
        </p:nvSpPr>
        <p:spPr>
          <a:xfrm>
            <a:off x="4033878" y="3066895"/>
            <a:ext cx="8287431" cy="701474"/>
          </a:xfrm>
          <a:prstGeom prst="rect">
            <a:avLst/>
          </a:prstGeom>
          <a:noFill/>
        </p:spPr>
        <p:txBody>
          <a:bodyPr wrap="square" rtlCol="0">
            <a:spAutoFit/>
          </a:bodyPr>
          <a:lstStyle/>
          <a:p>
            <a:r>
              <a:rPr lang="en-GB" sz="1979" b="1"/>
              <a:t>Figure 3: Mean scores (out of 10) and proportion of children (aged 10 to 17) scoring below the midpoint on Good Childhood Index</a:t>
            </a:r>
          </a:p>
        </p:txBody>
      </p:sp>
      <p:sp>
        <p:nvSpPr>
          <p:cNvPr id="22" name="Rectangle 21"/>
          <p:cNvSpPr/>
          <p:nvPr/>
        </p:nvSpPr>
        <p:spPr>
          <a:xfrm>
            <a:off x="13167421" y="2562610"/>
            <a:ext cx="5092870" cy="61841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826"/>
          </a:p>
        </p:txBody>
      </p:sp>
      <p:sp>
        <p:nvSpPr>
          <p:cNvPr id="23" name="TextBox 22"/>
          <p:cNvSpPr txBox="1"/>
          <p:nvPr/>
        </p:nvSpPr>
        <p:spPr>
          <a:xfrm>
            <a:off x="12918039" y="2311028"/>
            <a:ext cx="5092870" cy="6184129"/>
          </a:xfrm>
          <a:prstGeom prst="rect">
            <a:avLst/>
          </a:prstGeom>
          <a:solidFill>
            <a:schemeClr val="accent2">
              <a:lumMod val="20000"/>
              <a:lumOff val="80000"/>
            </a:schemeClr>
          </a:solidFill>
        </p:spPr>
        <p:txBody>
          <a:bodyPr wrap="square" rtlCol="0">
            <a:spAutoFit/>
          </a:bodyPr>
          <a:lstStyle/>
          <a:p>
            <a:r>
              <a:rPr lang="en-GB" sz="2309" dirty="0"/>
              <a:t>In The Children Society’s annual household survey 2021, GCI scores more consistent with previous years (than in 2020):</a:t>
            </a:r>
          </a:p>
          <a:p>
            <a:endParaRPr lang="en-GB" sz="2309" dirty="0"/>
          </a:p>
          <a:p>
            <a:pPr marL="282738" indent="-282738">
              <a:buFont typeface="Arial" panose="020B0604020202020204" pitchFamily="34" charset="0"/>
              <a:buChar char="•"/>
            </a:pPr>
            <a:r>
              <a:rPr lang="en-GB" sz="2309" dirty="0"/>
              <a:t>12% of children scored below midpoint on multi-item measure of overall life satisfaction.</a:t>
            </a:r>
          </a:p>
          <a:p>
            <a:endParaRPr lang="en-GB" sz="2309" dirty="0"/>
          </a:p>
          <a:p>
            <a:pPr marL="282738" indent="-282738">
              <a:buFont typeface="Arial" panose="020B0604020202020204" pitchFamily="34" charset="0"/>
              <a:buChar char="•"/>
            </a:pPr>
            <a:r>
              <a:rPr lang="en-US" sz="2309" dirty="0"/>
              <a:t>Children on average most happy with their home, their family and their health.</a:t>
            </a:r>
          </a:p>
          <a:p>
            <a:endParaRPr lang="en-US" sz="2309" dirty="0"/>
          </a:p>
          <a:p>
            <a:pPr marL="282738" indent="-282738">
              <a:buFont typeface="Arial" panose="020B0604020202020204" pitchFamily="34" charset="0"/>
              <a:buChar char="•"/>
            </a:pPr>
            <a:r>
              <a:rPr lang="en-US" sz="2309" dirty="0"/>
              <a:t>More score below the midpoint (suggesting they are unhappy) for school than any other aspect of life.</a:t>
            </a:r>
            <a:endParaRPr lang="en-GB" sz="2309" dirty="0"/>
          </a:p>
          <a:p>
            <a:endParaRPr lang="en-GB" sz="2639" dirty="0"/>
          </a:p>
        </p:txBody>
      </p:sp>
      <p:pic>
        <p:nvPicPr>
          <p:cNvPr id="3" name="Picture 3" descr="Chart&#10;&#10;Description automatically generated">
            <a:extLst>
              <a:ext uri="{FF2B5EF4-FFF2-40B4-BE49-F238E27FC236}">
                <a16:creationId xmlns:a16="http://schemas.microsoft.com/office/drawing/2014/main" id="{DCFC88B6-62DD-422B-9673-15B801B0B13E}"/>
              </a:ext>
            </a:extLst>
          </p:cNvPr>
          <p:cNvPicPr>
            <a:picLocks noChangeAspect="1"/>
          </p:cNvPicPr>
          <p:nvPr/>
        </p:nvPicPr>
        <p:blipFill>
          <a:blip r:embed="rId2"/>
          <a:stretch>
            <a:fillRect/>
          </a:stretch>
        </p:blipFill>
        <p:spPr>
          <a:xfrm>
            <a:off x="3782794" y="4162769"/>
            <a:ext cx="9135245" cy="5419605"/>
          </a:xfrm>
          <a:prstGeom prst="rect">
            <a:avLst/>
          </a:prstGeom>
        </p:spPr>
      </p:pic>
    </p:spTree>
    <p:extLst>
      <p:ext uri="{BB962C8B-B14F-4D97-AF65-F5344CB8AC3E}">
        <p14:creationId xmlns:p14="http://schemas.microsoft.com/office/powerpoint/2010/main" val="70329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70F4-73F9-C942-A359-78F47696F8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479676" y="4759325"/>
            <a:ext cx="11309352" cy="1790700"/>
          </a:xfrm>
          <a:prstGeom prst="rect">
            <a:avLst/>
          </a:prstGeom>
        </p:spPr>
      </p:pic>
      <p:sp>
        <p:nvSpPr>
          <p:cNvPr id="8" name="TextBox 7">
            <a:extLst>
              <a:ext uri="{FF2B5EF4-FFF2-40B4-BE49-F238E27FC236}">
                <a16:creationId xmlns:a16="http://schemas.microsoft.com/office/drawing/2014/main" id="{FC3D5509-87C2-604A-A5F9-73AF587FD372}"/>
              </a:ext>
            </a:extLst>
          </p:cNvPr>
          <p:cNvSpPr txBox="1"/>
          <p:nvPr/>
        </p:nvSpPr>
        <p:spPr>
          <a:xfrm>
            <a:off x="12719050" y="777875"/>
            <a:ext cx="6858000" cy="1446550"/>
          </a:xfrm>
          <a:prstGeom prst="rect">
            <a:avLst/>
          </a:prstGeom>
          <a:noFill/>
        </p:spPr>
        <p:txBody>
          <a:bodyPr wrap="square" rtlCol="0">
            <a:noAutofit/>
          </a:bodyPr>
          <a:lstStyle/>
          <a:p>
            <a:pPr algn="ctr"/>
            <a:r>
              <a:rPr lang="en-GB" sz="8800" b="1" dirty="0">
                <a:solidFill>
                  <a:schemeClr val="bg1"/>
                </a:solidFill>
                <a:latin typeface="Arial" panose="020B0604020202020204" pitchFamily="34" charset="0"/>
                <a:cs typeface="Arial" panose="020B0604020202020204" pitchFamily="34" charset="0"/>
              </a:rPr>
              <a:t>Our work</a:t>
            </a:r>
          </a:p>
        </p:txBody>
      </p:sp>
    </p:spTree>
    <p:extLst>
      <p:ext uri="{BB962C8B-B14F-4D97-AF65-F5344CB8AC3E}">
        <p14:creationId xmlns:p14="http://schemas.microsoft.com/office/powerpoint/2010/main" val="286995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4154" y="5009634"/>
            <a:ext cx="11592084" cy="1107354"/>
          </a:xfrm>
          <a:prstGeom prst="rect">
            <a:avLst/>
          </a:prstGeom>
          <a:noFill/>
        </p:spPr>
        <p:txBody>
          <a:bodyPr wrap="square" rtlCol="0">
            <a:spAutoFit/>
          </a:bodyPr>
          <a:lstStyle/>
          <a:p>
            <a:pPr algn="ctr"/>
            <a:r>
              <a:rPr lang="en-GB" sz="6596" b="1"/>
              <a:t>Conclusions and Impact</a:t>
            </a:r>
            <a:endParaRPr lang="en-GB" sz="6596"/>
          </a:p>
        </p:txBody>
      </p:sp>
    </p:spTree>
    <p:extLst>
      <p:ext uri="{BB962C8B-B14F-4D97-AF65-F5344CB8AC3E}">
        <p14:creationId xmlns:p14="http://schemas.microsoft.com/office/powerpoint/2010/main" val="20282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6437" y="483466"/>
            <a:ext cx="13004800" cy="1766888"/>
          </a:xfrm>
          <a:prstGeom prst="rect">
            <a:avLst/>
          </a:prstGeom>
        </p:spPr>
        <p:txBody>
          <a:bodyPr>
            <a:normAutofit/>
          </a:bodyPr>
          <a:lstStyle/>
          <a:p>
            <a:r>
              <a:rPr lang="en-GB" sz="4617"/>
              <a:t>Conclusions</a:t>
            </a:r>
          </a:p>
        </p:txBody>
      </p:sp>
      <p:sp>
        <p:nvSpPr>
          <p:cNvPr id="3" name="Content Placeholder 2"/>
          <p:cNvSpPr>
            <a:spLocks noGrp="1"/>
          </p:cNvSpPr>
          <p:nvPr>
            <p:ph idx="4294967295"/>
          </p:nvPr>
        </p:nvSpPr>
        <p:spPr>
          <a:xfrm>
            <a:off x="4659574" y="2055602"/>
            <a:ext cx="13012737" cy="8004175"/>
          </a:xfrm>
          <a:prstGeom prst="rect">
            <a:avLst/>
          </a:prstGeom>
        </p:spPr>
        <p:txBody>
          <a:bodyPr vert="horz" lIns="150791" tIns="75396" rIns="150791" bIns="75396" rtlCol="0" anchor="t">
            <a:normAutofit lnSpcReduction="10000"/>
          </a:bodyPr>
          <a:lstStyle/>
          <a:p>
            <a:pPr marL="227965" indent="-227965">
              <a:buFont typeface="Wingdings" panose="020B0604020202020204" pitchFamily="34" charset="0"/>
              <a:buChar char="§"/>
            </a:pPr>
            <a:r>
              <a:rPr lang="en-GB" sz="3100"/>
              <a:t>Clear priorities for improvement: friends, appearance and school.</a:t>
            </a:r>
            <a:endParaRPr lang="en-US" sz="3100">
              <a:cs typeface="Arial" panose="020B0604020202020204"/>
            </a:endParaRPr>
          </a:p>
          <a:p>
            <a:pPr marL="227965" indent="-227965">
              <a:buFont typeface="Wingdings" panose="020B0604020202020204" pitchFamily="34" charset="0"/>
              <a:buChar char="§"/>
            </a:pPr>
            <a:endParaRPr lang="en-GB" sz="3100">
              <a:cs typeface="Arial"/>
            </a:endParaRPr>
          </a:p>
          <a:p>
            <a:pPr marL="227965" indent="-227965">
              <a:buFont typeface="Wingdings" panose="020B0604020202020204" pitchFamily="34" charset="0"/>
              <a:buChar char="§"/>
            </a:pPr>
            <a:r>
              <a:rPr lang="en-GB" sz="3100"/>
              <a:t>Fortunately most children/parents seem to have coped to some extent with the pandemic. A small proportion in both groups have been identified who have not coped well and might benefit from support.</a:t>
            </a:r>
            <a:endParaRPr lang="en-GB" sz="3100">
              <a:cs typeface="Arial"/>
            </a:endParaRPr>
          </a:p>
          <a:p>
            <a:pPr marL="227965" indent="-227965">
              <a:buFont typeface="Wingdings" panose="020B0604020202020204" pitchFamily="34" charset="0"/>
              <a:buChar char="§"/>
            </a:pPr>
            <a:endParaRPr lang="en-GB" sz="3100">
              <a:cs typeface="Arial"/>
            </a:endParaRPr>
          </a:p>
          <a:p>
            <a:pPr marL="227965" indent="-227965">
              <a:buFont typeface="Wingdings" panose="020B0604020202020204" pitchFamily="34" charset="0"/>
              <a:buChar char="§"/>
            </a:pPr>
            <a:r>
              <a:rPr lang="en-GB" sz="3133"/>
              <a:t>Children with low life satisfaction scores at age 14 are more likely to report poor mental health outcomes at age 17. </a:t>
            </a:r>
            <a:endParaRPr lang="en-GB" sz="3133">
              <a:cs typeface="Arial" panose="020B0604020202020204"/>
            </a:endParaRPr>
          </a:p>
          <a:p>
            <a:pPr marL="227965" indent="-227965">
              <a:buFont typeface="Wingdings" panose="020B0604020202020204" pitchFamily="34" charset="0"/>
              <a:buChar char="§"/>
            </a:pPr>
            <a:endParaRPr lang="en-GB" sz="3100">
              <a:cs typeface="Arial" panose="020B0604020202020204"/>
            </a:endParaRPr>
          </a:p>
          <a:p>
            <a:pPr marL="227965" indent="-227965">
              <a:buFont typeface="Wingdings" panose="020B0604020202020204" pitchFamily="34" charset="0"/>
              <a:buChar char="§"/>
            </a:pPr>
            <a:r>
              <a:rPr lang="en-GB" sz="3100"/>
              <a:t>There is potential value in regularly monitoring children’s well-being in early adolescence to identify those who may need extra support. This could have long-term benefits. </a:t>
            </a:r>
            <a:endParaRPr lang="en-GB" sz="3100">
              <a:cs typeface="Arial"/>
            </a:endParaRPr>
          </a:p>
          <a:p>
            <a:pPr marL="227965" indent="-227965">
              <a:buFont typeface="Wingdings" panose="020B0604020202020204" pitchFamily="34" charset="0"/>
              <a:buChar char="§"/>
            </a:pPr>
            <a:endParaRPr lang="en-GB" sz="3100">
              <a:cs typeface="Arial"/>
            </a:endParaRPr>
          </a:p>
          <a:p>
            <a:pPr marL="227965" indent="-227965">
              <a:buFont typeface="Wingdings" panose="020B0604020202020204" pitchFamily="34" charset="0"/>
              <a:buChar char="§"/>
            </a:pPr>
            <a:r>
              <a:rPr lang="en-GB" sz="3100"/>
              <a:t>In spite of the challenges of the last 18 months, seven in ten children are optimistic about the future. There is still room for improvement and policymakers and practitioners must take seriously children’s concerns – about themselves and wider society.</a:t>
            </a:r>
            <a:endParaRPr lang="en-GB" sz="3100">
              <a:cs typeface="Arial"/>
            </a:endParaRPr>
          </a:p>
          <a:p>
            <a:pPr marL="227965" indent="-227965"/>
            <a:endParaRPr lang="en-GB" sz="3958">
              <a:cs typeface="Arial" panose="020B0604020202020204"/>
            </a:endParaRPr>
          </a:p>
          <a:p>
            <a:pPr marL="227965" indent="-227965"/>
            <a:endParaRPr lang="en-GB" sz="3958">
              <a:cs typeface="Arial" panose="020B0604020202020204"/>
            </a:endParaRPr>
          </a:p>
          <a:p>
            <a:pPr marL="0" indent="0">
              <a:buNone/>
            </a:pPr>
            <a:endParaRPr lang="en-GB"/>
          </a:p>
        </p:txBody>
      </p:sp>
    </p:spTree>
    <p:extLst>
      <p:ext uri="{BB962C8B-B14F-4D97-AF65-F5344CB8AC3E}">
        <p14:creationId xmlns:p14="http://schemas.microsoft.com/office/powerpoint/2010/main" val="194388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57963" y="714375"/>
            <a:ext cx="13004800" cy="1766888"/>
          </a:xfrm>
          <a:prstGeom prst="rect">
            <a:avLst/>
          </a:prstGeom>
        </p:spPr>
        <p:txBody>
          <a:bodyPr>
            <a:normAutofit/>
          </a:bodyPr>
          <a:lstStyle/>
          <a:p>
            <a:r>
              <a:rPr lang="en-GB" sz="4617" b="1" dirty="0"/>
              <a:t>Policy recommendations</a:t>
            </a:r>
          </a:p>
        </p:txBody>
      </p:sp>
      <p:sp>
        <p:nvSpPr>
          <p:cNvPr id="8" name="Content Placeholder 2">
            <a:extLst>
              <a:ext uri="{FF2B5EF4-FFF2-40B4-BE49-F238E27FC236}">
                <a16:creationId xmlns:a16="http://schemas.microsoft.com/office/drawing/2014/main" id="{5B84E4C7-123B-49BA-9915-379FD7AFAE17}"/>
              </a:ext>
            </a:extLst>
          </p:cNvPr>
          <p:cNvSpPr txBox="1">
            <a:spLocks/>
          </p:cNvSpPr>
          <p:nvPr/>
        </p:nvSpPr>
        <p:spPr>
          <a:xfrm>
            <a:off x="4659574" y="2055602"/>
            <a:ext cx="14198794" cy="8004175"/>
          </a:xfrm>
          <a:prstGeom prst="rect">
            <a:avLst/>
          </a:prstGeom>
        </p:spPr>
        <p:txBody>
          <a:bodyPr vert="horz" lIns="150791" tIns="75396" rIns="150791" bIns="75396" rtlCol="0" anchor="t">
            <a:normAutofit/>
          </a:bodyPr>
          <a:lstStyle>
            <a:lvl1pPr marL="228593" indent="-228593" algn="l" defTabSz="914370"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779" indent="-228593" algn="l" defTabSz="914370" rtl="0" eaLnBrk="1" latinLnBrk="0" hangingPunct="1">
              <a:lnSpc>
                <a:spcPct val="90000"/>
              </a:lnSpc>
              <a:spcBef>
                <a:spcPts val="499"/>
              </a:spcBef>
              <a:buFont typeface="Arial" panose="020B0604020202020204" pitchFamily="34" charset="0"/>
              <a:buChar char="•"/>
              <a:defRPr sz="2398" kern="1200">
                <a:solidFill>
                  <a:schemeClr val="tx1"/>
                </a:solidFill>
                <a:latin typeface="+mn-lt"/>
                <a:ea typeface="+mn-ea"/>
                <a:cs typeface="+mn-cs"/>
              </a:defRPr>
            </a:lvl2pPr>
            <a:lvl3pPr marL="1142963" indent="-228593" algn="l" defTabSz="914370" rtl="0" eaLnBrk="1" latinLnBrk="0" hangingPunct="1">
              <a:lnSpc>
                <a:spcPct val="90000"/>
              </a:lnSpc>
              <a:spcBef>
                <a:spcPts val="499"/>
              </a:spcBef>
              <a:buFont typeface="Arial" panose="020B0604020202020204" pitchFamily="34" charset="0"/>
              <a:buChar char="•"/>
              <a:defRPr sz="1998" kern="1200">
                <a:solidFill>
                  <a:schemeClr val="tx1"/>
                </a:solidFill>
                <a:latin typeface="+mn-lt"/>
                <a:ea typeface="+mn-ea"/>
                <a:cs typeface="+mn-cs"/>
              </a:defRPr>
            </a:lvl3pPr>
            <a:lvl4pPr marL="1600149"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4pPr>
            <a:lvl5pPr marL="2057334"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5pPr>
            <a:lvl6pPr marL="2514519"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705"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889"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6077" indent="-228593" algn="l" defTabSz="91437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27965" indent="-227965">
              <a:buFont typeface="Wingdings" panose="020B0604020202020204" pitchFamily="34" charset="0"/>
              <a:buChar char="§"/>
            </a:pPr>
            <a:r>
              <a:rPr lang="en-GB" sz="4000" dirty="0"/>
              <a:t>We need to measure children’s well-being as we do for adults</a:t>
            </a:r>
          </a:p>
          <a:p>
            <a:pPr marL="227965" indent="-227965">
              <a:buFont typeface="Wingdings" panose="020B0604020202020204" pitchFamily="34" charset="0"/>
              <a:buChar char="§"/>
            </a:pPr>
            <a:endParaRPr lang="en-GB" sz="4000" dirty="0"/>
          </a:p>
          <a:p>
            <a:pPr marL="227965" indent="-227965">
              <a:buFont typeface="Wingdings" panose="020B0604020202020204" pitchFamily="34" charset="0"/>
              <a:buChar char="§"/>
            </a:pPr>
            <a:r>
              <a:rPr lang="en-GB" sz="4000" dirty="0"/>
              <a:t>We need to invest in early intervention help for children and young people. This is why The Children’s Society backs the #FundTheHubs campaign</a:t>
            </a:r>
          </a:p>
          <a:p>
            <a:pPr marL="227965" indent="-227965">
              <a:buFont typeface="Wingdings" panose="020B0604020202020204" pitchFamily="34" charset="0"/>
              <a:buChar char="§"/>
            </a:pPr>
            <a:endParaRPr lang="en-GB" sz="4000" dirty="0"/>
          </a:p>
          <a:p>
            <a:pPr marL="227965" indent="-227965">
              <a:buFont typeface="Wingdings" panose="020B0604020202020204" pitchFamily="34" charset="0"/>
              <a:buChar char="§"/>
            </a:pPr>
            <a:r>
              <a:rPr lang="en-GB" sz="4000" dirty="0"/>
              <a:t>We need a bold and ambitious plan for children and young people. This needs to tackle child poverty head on. Our Government need a vision of Good Childhood so all our children can thrive not just survive. </a:t>
            </a:r>
          </a:p>
          <a:p>
            <a:pPr marL="227965" indent="-227965">
              <a:buFont typeface="Wingdings" panose="020B0604020202020204" pitchFamily="34" charset="0"/>
              <a:buChar char="§"/>
            </a:pPr>
            <a:endParaRPr lang="en-GB" sz="3100" dirty="0"/>
          </a:p>
          <a:p>
            <a:pPr marL="0" indent="0">
              <a:buNone/>
            </a:pPr>
            <a:endParaRPr lang="en-GB" sz="3100" dirty="0"/>
          </a:p>
          <a:p>
            <a:pPr marL="227965" indent="-227965">
              <a:buFont typeface="Wingdings" panose="020B0604020202020204" pitchFamily="34" charset="0"/>
              <a:buChar char="§"/>
            </a:pPr>
            <a:endParaRPr lang="en-GB" sz="3100" dirty="0">
              <a:cs typeface="Arial"/>
            </a:endParaRPr>
          </a:p>
          <a:p>
            <a:pPr marL="227965" indent="-227965"/>
            <a:endParaRPr lang="en-GB" sz="3958" dirty="0">
              <a:cs typeface="Arial" panose="020B0604020202020204"/>
            </a:endParaRPr>
          </a:p>
          <a:p>
            <a:pPr marL="227965" indent="-227965"/>
            <a:endParaRPr lang="en-GB" sz="3958" dirty="0">
              <a:cs typeface="Arial" panose="020B0604020202020204"/>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29193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CCEDA46-8E52-4F46-A9AE-7B4CEF449229}"/>
              </a:ext>
            </a:extLst>
          </p:cNvPr>
          <p:cNvPicPr>
            <a:picLocks noChangeAspect="1"/>
          </p:cNvPicPr>
          <p:nvPr/>
        </p:nvPicPr>
        <p:blipFill rotWithShape="1">
          <a:blip r:embed="rId3">
            <a:extLst>
              <a:ext uri="{28A0092B-C50C-407E-A947-70E740481C1C}">
                <a14:useLocalDpi xmlns:a14="http://schemas.microsoft.com/office/drawing/2010/main" val="0"/>
              </a:ext>
            </a:extLst>
          </a:blip>
          <a:srcRect t="4000" r="9407"/>
          <a:stretch/>
        </p:blipFill>
        <p:spPr>
          <a:xfrm>
            <a:off x="5069490" y="1061123"/>
            <a:ext cx="9965119" cy="9187102"/>
          </a:xfrm>
          <a:prstGeom prst="rect">
            <a:avLst/>
          </a:prstGeom>
        </p:spPr>
      </p:pic>
    </p:spTree>
    <p:extLst>
      <p:ext uri="{BB962C8B-B14F-4D97-AF65-F5344CB8AC3E}">
        <p14:creationId xmlns:p14="http://schemas.microsoft.com/office/powerpoint/2010/main" val="89021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 person standing in front of a stage&#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26" r="-2" b="-2"/>
          <a:stretch>
            <a:fillRect/>
          </a:stretch>
        </p:blipFill>
        <p:spPr bwMode="auto">
          <a:xfrm>
            <a:off x="0" y="-1"/>
            <a:ext cx="19881850" cy="1121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6775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6389" y="3621129"/>
            <a:ext cx="12424578" cy="3170099"/>
          </a:xfrm>
          <a:prstGeom prst="rect">
            <a:avLst/>
          </a:prstGeom>
          <a:noFill/>
        </p:spPr>
        <p:txBody>
          <a:bodyPr wrap="square" lIns="91440" tIns="45720" rIns="91440" bIns="45720" rtlCol="0" anchor="t">
            <a:spAutoFit/>
          </a:bodyPr>
          <a:lstStyle/>
          <a:p>
            <a:pPr algn="ctr"/>
            <a:r>
              <a:rPr lang="en-GB" sz="4000" dirty="0"/>
              <a:t>If you have any questions or would like to know more about the Good Childhood research programme, contact a member of the </a:t>
            </a:r>
          </a:p>
          <a:p>
            <a:pPr algn="ctr"/>
            <a:r>
              <a:rPr lang="en-GB" sz="4000" dirty="0"/>
              <a:t>mental health and well-being policy and research team</a:t>
            </a:r>
          </a:p>
        </p:txBody>
      </p:sp>
      <p:sp>
        <p:nvSpPr>
          <p:cNvPr id="6" name="TextBox 5"/>
          <p:cNvSpPr txBox="1"/>
          <p:nvPr/>
        </p:nvSpPr>
        <p:spPr>
          <a:xfrm>
            <a:off x="6403882" y="2010949"/>
            <a:ext cx="8764746" cy="1015663"/>
          </a:xfrm>
          <a:prstGeom prst="rect">
            <a:avLst/>
          </a:prstGeom>
          <a:noFill/>
        </p:spPr>
        <p:txBody>
          <a:bodyPr wrap="square" rtlCol="0">
            <a:spAutoFit/>
          </a:bodyPr>
          <a:lstStyle/>
          <a:p>
            <a:pPr algn="ctr"/>
            <a:r>
              <a:rPr lang="en-GB" sz="6000" b="1">
                <a:latin typeface="Arial" panose="020B0604020202020204" pitchFamily="34" charset="0"/>
                <a:cs typeface="Arial" panose="020B0604020202020204" pitchFamily="34" charset="0"/>
              </a:rPr>
              <a:t>Thank you!</a:t>
            </a:r>
          </a:p>
        </p:txBody>
      </p:sp>
      <p:sp>
        <p:nvSpPr>
          <p:cNvPr id="7" name="TextBox 6"/>
          <p:cNvSpPr txBox="1"/>
          <p:nvPr/>
        </p:nvSpPr>
        <p:spPr>
          <a:xfrm>
            <a:off x="7537851" y="8087986"/>
            <a:ext cx="8613532" cy="707886"/>
          </a:xfrm>
          <a:prstGeom prst="rect">
            <a:avLst/>
          </a:prstGeom>
          <a:noFill/>
        </p:spPr>
        <p:txBody>
          <a:bodyPr wrap="square" lIns="91440" tIns="45720" rIns="91440" bIns="45720" rtlCol="0" anchor="t">
            <a:spAutoFit/>
          </a:bodyPr>
          <a:lstStyle/>
          <a:p>
            <a:r>
              <a:rPr lang="en-GB" sz="4000" dirty="0">
                <a:cs typeface="Arial"/>
              </a:rPr>
              <a:t>Wellbeing@childrenssociety.org.uk</a:t>
            </a:r>
          </a:p>
        </p:txBody>
      </p:sp>
    </p:spTree>
    <p:extLst>
      <p:ext uri="{BB962C8B-B14F-4D97-AF65-F5344CB8AC3E}">
        <p14:creationId xmlns:p14="http://schemas.microsoft.com/office/powerpoint/2010/main" val="118073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17FB7D5-7164-634D-8E21-EF6636D60F35}"/>
              </a:ext>
            </a:extLst>
          </p:cNvPr>
          <p:cNvSpPr txBox="1">
            <a:spLocks/>
          </p:cNvSpPr>
          <p:nvPr/>
        </p:nvSpPr>
        <p:spPr>
          <a:xfrm>
            <a:off x="4337050" y="930275"/>
            <a:ext cx="13564800" cy="98537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a:cs typeface="Arial"/>
              </a:rPr>
              <a:t>The challenge before is huge</a:t>
            </a:r>
            <a:endParaRPr lang="en-GB" b="1" dirty="0">
              <a:latin typeface="Arial" panose="020B0604020202020204" pitchFamily="34" charset="0"/>
              <a:cs typeface="Arial" panose="020B0604020202020204" pitchFamily="34" charset="0"/>
            </a:endParaRPr>
          </a:p>
        </p:txBody>
      </p:sp>
      <p:sp>
        <p:nvSpPr>
          <p:cNvPr id="4" name="TextBox 7"/>
          <p:cNvSpPr txBox="1">
            <a:spLocks noChangeArrowheads="1"/>
          </p:cNvSpPr>
          <p:nvPr/>
        </p:nvSpPr>
        <p:spPr bwMode="auto">
          <a:xfrm>
            <a:off x="4337050" y="2225675"/>
            <a:ext cx="15544800" cy="892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r>
              <a:rPr lang="en-US" altLang="en-US" sz="3600" dirty="0"/>
              <a:t>4.3 million children are growing up in poverty and this figure is expected to rise</a:t>
            </a:r>
            <a:endParaRPr lang="en-GB" altLang="en-US" sz="3600" dirty="0"/>
          </a:p>
          <a:p>
            <a:r>
              <a:rPr lang="en-US" altLang="en-US" sz="3600" dirty="0"/>
              <a:t>Our research shows the most vulnerable children and young people are living with seven problems in their lives, which could include poverty, neglect, abuse, youth violence or mental health issues</a:t>
            </a:r>
            <a:endParaRPr lang="en-GB" altLang="en-US" sz="3600" dirty="0"/>
          </a:p>
          <a:p>
            <a:r>
              <a:rPr lang="en-US" altLang="en-US" sz="3600" dirty="0"/>
              <a:t>The number of children between 5-19 with a mental health condition is rising and affects an average of six children in a class of 32 but only a tiny percentage of those are getting the help they need</a:t>
            </a:r>
          </a:p>
          <a:p>
            <a:r>
              <a:rPr lang="en-US" altLang="en-US" sz="3600" dirty="0"/>
              <a:t>80% of parents are worried their child may be groomed online but only 20% have any idea of what the signs are or where they can get help</a:t>
            </a:r>
            <a:endParaRPr lang="en-GB" altLang="en-US" sz="3600" dirty="0"/>
          </a:p>
          <a:p>
            <a:pPr eaLnBrk="1" hangingPunct="1">
              <a:lnSpc>
                <a:spcPct val="100000"/>
              </a:lnSpc>
              <a:spcBef>
                <a:spcPct val="0"/>
              </a:spcBef>
              <a:spcAft>
                <a:spcPct val="0"/>
              </a:spcAft>
              <a:buSzTx/>
              <a:buFont typeface="Wingdings" panose="05000000000000000000" pitchFamily="2" charset="2"/>
              <a:buNone/>
            </a:pPr>
            <a:endParaRPr lang="en-GB" altLang="en-US" b="1" i="1" dirty="0"/>
          </a:p>
          <a:p>
            <a:pPr eaLnBrk="1" hangingPunct="1">
              <a:lnSpc>
                <a:spcPct val="100000"/>
              </a:lnSpc>
              <a:spcBef>
                <a:spcPct val="0"/>
              </a:spcBef>
              <a:spcAft>
                <a:spcPct val="0"/>
              </a:spcAft>
              <a:buSzTx/>
              <a:buFontTx/>
              <a:buNone/>
            </a:pPr>
            <a:endParaRPr lang="en-GB" altLang="en-US" b="1" i="1" dirty="0"/>
          </a:p>
        </p:txBody>
      </p:sp>
    </p:spTree>
    <p:extLst>
      <p:ext uri="{BB962C8B-B14F-4D97-AF65-F5344CB8AC3E}">
        <p14:creationId xmlns:p14="http://schemas.microsoft.com/office/powerpoint/2010/main" val="146072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DB37CB-D10C-404A-9850-12DC6B48EF8A}"/>
              </a:ext>
            </a:extLst>
          </p:cNvPr>
          <p:cNvSpPr txBox="1"/>
          <p:nvPr/>
        </p:nvSpPr>
        <p:spPr>
          <a:xfrm>
            <a:off x="4565650" y="5883275"/>
            <a:ext cx="13030200" cy="3733800"/>
          </a:xfrm>
          <a:prstGeom prst="rect">
            <a:avLst/>
          </a:prstGeom>
          <a:noFill/>
        </p:spPr>
        <p:txBody>
          <a:bodyPr wrap="square" rtlCol="0">
            <a:noAutofit/>
          </a:bodyPr>
          <a:lstStyle/>
          <a:p>
            <a:pPr marL="571500" indent="-571500">
              <a:spcAft>
                <a:spcPts val="4200"/>
              </a:spcAft>
              <a:buFont typeface="Arial" panose="020B0604020202020204" pitchFamily="34" charset="0"/>
              <a:buChar char="•"/>
            </a:pPr>
            <a:r>
              <a:rPr lang="en-GB" sz="4000" dirty="0">
                <a:latin typeface="Arial" panose="020B0604020202020204" pitchFamily="34" charset="0"/>
                <a:cs typeface="Arial" panose="020B0604020202020204" pitchFamily="34" charset="0"/>
              </a:rPr>
              <a:t>Each earthed in front line work</a:t>
            </a:r>
          </a:p>
          <a:p>
            <a:pPr marL="571500" indent="-571500">
              <a:spcAft>
                <a:spcPts val="4200"/>
              </a:spcAft>
              <a:buFont typeface="Arial" panose="020B0604020202020204" pitchFamily="34" charset="0"/>
              <a:buChar char="•"/>
            </a:pPr>
            <a:r>
              <a:rPr lang="en-GB" sz="4000" dirty="0">
                <a:latin typeface="Arial" panose="020B0604020202020204" pitchFamily="34" charset="0"/>
                <a:cs typeface="Arial" panose="020B0604020202020204" pitchFamily="34" charset="0"/>
              </a:rPr>
              <a:t>Each focussed on co-design with young people</a:t>
            </a:r>
          </a:p>
          <a:p>
            <a:pPr marL="571500" indent="-571500">
              <a:spcAft>
                <a:spcPts val="4200"/>
              </a:spcAft>
              <a:buFont typeface="Arial" panose="020B0604020202020204" pitchFamily="34" charset="0"/>
              <a:buChar char="•"/>
            </a:pPr>
            <a:r>
              <a:rPr lang="en-GB" sz="4000" dirty="0">
                <a:latin typeface="Arial" panose="020B0604020202020204" pitchFamily="34" charset="0"/>
                <a:cs typeface="Arial" panose="020B0604020202020204" pitchFamily="34" charset="0"/>
              </a:rPr>
              <a:t>Each focused on systems change</a:t>
            </a:r>
          </a:p>
        </p:txBody>
      </p:sp>
      <p:sp>
        <p:nvSpPr>
          <p:cNvPr id="3" name="Title Placeholder 1">
            <a:extLst>
              <a:ext uri="{FF2B5EF4-FFF2-40B4-BE49-F238E27FC236}">
                <a16:creationId xmlns:a16="http://schemas.microsoft.com/office/drawing/2014/main" id="{517FB7D5-7164-634D-8E21-EF6636D60F35}"/>
              </a:ext>
            </a:extLst>
          </p:cNvPr>
          <p:cNvSpPr txBox="1">
            <a:spLocks/>
          </p:cNvSpPr>
          <p:nvPr/>
        </p:nvSpPr>
        <p:spPr>
          <a:xfrm>
            <a:off x="4794250" y="92075"/>
            <a:ext cx="13564800" cy="1066800"/>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panose="020B0604020202020204" pitchFamily="34" charset="0"/>
                <a:cs typeface="Arial" panose="020B0604020202020204" pitchFamily="34" charset="0"/>
              </a:rPr>
              <a:t>Our Key areas of focus</a:t>
            </a:r>
          </a:p>
        </p:txBody>
      </p:sp>
      <p:sp>
        <p:nvSpPr>
          <p:cNvPr id="4" name="Title Placeholder 1">
            <a:extLst>
              <a:ext uri="{FF2B5EF4-FFF2-40B4-BE49-F238E27FC236}">
                <a16:creationId xmlns:a16="http://schemas.microsoft.com/office/drawing/2014/main" id="{F3813608-70C9-4CCD-BCA5-5FC1FE8E97C7}"/>
              </a:ext>
            </a:extLst>
          </p:cNvPr>
          <p:cNvSpPr txBox="1">
            <a:spLocks/>
          </p:cNvSpPr>
          <p:nvPr/>
        </p:nvSpPr>
        <p:spPr>
          <a:xfrm>
            <a:off x="6394450" y="1572226"/>
            <a:ext cx="13564800" cy="3352800"/>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panose="020B0604020202020204" pitchFamily="34" charset="0"/>
                <a:cs typeface="Arial" panose="020B0604020202020204" pitchFamily="34" charset="0"/>
              </a:rPr>
              <a:t>Emotional Health and Well-being</a:t>
            </a:r>
          </a:p>
          <a:p>
            <a:r>
              <a:rPr lang="en-GB" b="1" dirty="0">
                <a:latin typeface="Arial" panose="020B0604020202020204" pitchFamily="34" charset="0"/>
                <a:cs typeface="Arial" panose="020B0604020202020204" pitchFamily="34" charset="0"/>
              </a:rPr>
              <a:t>Fighting child poverty</a:t>
            </a:r>
          </a:p>
          <a:p>
            <a:r>
              <a:rPr lang="en-GB" b="1" dirty="0">
                <a:latin typeface="Arial" panose="020B0604020202020204" pitchFamily="34" charset="0"/>
                <a:cs typeface="Arial" panose="020B0604020202020204" pitchFamily="34" charset="0"/>
              </a:rPr>
              <a:t>Reducing adolescent risk</a:t>
            </a:r>
          </a:p>
        </p:txBody>
      </p:sp>
    </p:spTree>
    <p:extLst>
      <p:ext uri="{BB962C8B-B14F-4D97-AF65-F5344CB8AC3E}">
        <p14:creationId xmlns:p14="http://schemas.microsoft.com/office/powerpoint/2010/main" val="148227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17FB7D5-7164-634D-8E21-EF6636D60F35}"/>
              </a:ext>
            </a:extLst>
          </p:cNvPr>
          <p:cNvSpPr txBox="1">
            <a:spLocks/>
          </p:cNvSpPr>
          <p:nvPr/>
        </p:nvSpPr>
        <p:spPr>
          <a:xfrm>
            <a:off x="4337050" y="930275"/>
            <a:ext cx="13564800" cy="98537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a:cs typeface="Arial"/>
              </a:rPr>
              <a:t>We work directly to support the most vulnerable</a:t>
            </a:r>
          </a:p>
          <a:p>
            <a:r>
              <a:rPr lang="en-GB" b="1" dirty="0">
                <a:latin typeface="Arial"/>
                <a:cs typeface="Arial"/>
              </a:rPr>
              <a:t>young people </a:t>
            </a:r>
            <a:endParaRPr lang="en-GB" b="1" dirty="0">
              <a:latin typeface="Arial" panose="020B0604020202020204" pitchFamily="34" charset="0"/>
              <a:cs typeface="Arial" panose="020B0604020202020204" pitchFamily="34" charset="0"/>
            </a:endParaRPr>
          </a:p>
        </p:txBody>
      </p:sp>
      <p:sp>
        <p:nvSpPr>
          <p:cNvPr id="3" name="TextBox 7"/>
          <p:cNvSpPr txBox="1">
            <a:spLocks noChangeArrowheads="1"/>
          </p:cNvSpPr>
          <p:nvPr/>
        </p:nvSpPr>
        <p:spPr bwMode="auto">
          <a:xfrm>
            <a:off x="4413250" y="2301875"/>
            <a:ext cx="15316200" cy="80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r>
              <a:rPr lang="en-US" altLang="en-US" sz="3400" dirty="0"/>
              <a:t>By providing support for victims of criminal and sexual exploitation and those that go missing from home.</a:t>
            </a:r>
            <a:endParaRPr lang="en-GB" altLang="en-US" sz="3400" dirty="0"/>
          </a:p>
          <a:p>
            <a:r>
              <a:rPr lang="en-US" altLang="en-US" sz="3400" dirty="0"/>
              <a:t>By supporting and advocating for unaccompanied asylum-seekers and victims of trafficking.</a:t>
            </a:r>
            <a:endParaRPr lang="en-GB" altLang="en-US" sz="3400" dirty="0"/>
          </a:p>
          <a:p>
            <a:r>
              <a:rPr lang="en-US" altLang="en-US" sz="3400" dirty="0"/>
              <a:t>By providing life-changing therapy and counselling for teenagers and young adults struggling with mental and emotional health issues.</a:t>
            </a:r>
            <a:endParaRPr lang="en-GB" altLang="en-US" sz="3400" dirty="0"/>
          </a:p>
          <a:p>
            <a:r>
              <a:rPr lang="en-US" altLang="en-US" sz="3400" dirty="0"/>
              <a:t>By leading the only annual survey of young people’s well-being across England and Wales.</a:t>
            </a:r>
            <a:endParaRPr lang="en-GB" altLang="en-US" sz="3400" dirty="0"/>
          </a:p>
          <a:p>
            <a:r>
              <a:rPr lang="en-US" altLang="en-US" sz="3400" dirty="0"/>
              <a:t>By supporting teenagers at risk of harm through domestic violence, or parental and teenage substance misuse.</a:t>
            </a:r>
            <a:endParaRPr lang="en-GB" altLang="en-US" sz="3400" dirty="0"/>
          </a:p>
        </p:txBody>
      </p:sp>
    </p:spTree>
    <p:extLst>
      <p:ext uri="{BB962C8B-B14F-4D97-AF65-F5344CB8AC3E}">
        <p14:creationId xmlns:p14="http://schemas.microsoft.com/office/powerpoint/2010/main" val="218037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17FB7D5-7164-634D-8E21-EF6636D60F35}"/>
              </a:ext>
            </a:extLst>
          </p:cNvPr>
          <p:cNvSpPr txBox="1">
            <a:spLocks/>
          </p:cNvSpPr>
          <p:nvPr/>
        </p:nvSpPr>
        <p:spPr>
          <a:xfrm>
            <a:off x="4337050" y="930275"/>
            <a:ext cx="13564800" cy="98537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a:cs typeface="Arial"/>
              </a:rPr>
              <a:t>Our impact</a:t>
            </a:r>
            <a:endParaRPr lang="en-GB" b="1" dirty="0">
              <a:latin typeface="Arial" panose="020B0604020202020204" pitchFamily="34" charset="0"/>
              <a:cs typeface="Arial" panose="020B0604020202020204" pitchFamily="34" charset="0"/>
            </a:endParaRPr>
          </a:p>
        </p:txBody>
      </p:sp>
      <p:sp>
        <p:nvSpPr>
          <p:cNvPr id="3" name="TextBox 7"/>
          <p:cNvSpPr txBox="1">
            <a:spLocks noChangeArrowheads="1"/>
          </p:cNvSpPr>
          <p:nvPr/>
        </p:nvSpPr>
        <p:spPr bwMode="auto">
          <a:xfrm>
            <a:off x="3956050" y="2225675"/>
            <a:ext cx="1539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SzTx/>
              <a:buFontTx/>
              <a:buNone/>
            </a:pPr>
            <a:r>
              <a:rPr lang="en-GB" altLang="en-US" sz="3600" b="1" i="1" dirty="0"/>
              <a:t>Our work is child centric, holistic, and responsive to young people. We confront and challenge hard truths. We will build a strong movement of partners and supporters who share our ambition</a:t>
            </a:r>
          </a:p>
        </p:txBody>
      </p:sp>
      <p:sp>
        <p:nvSpPr>
          <p:cNvPr id="4" name="Rectangle 8"/>
          <p:cNvSpPr>
            <a:spLocks noChangeArrowheads="1"/>
          </p:cNvSpPr>
          <p:nvPr/>
        </p:nvSpPr>
        <p:spPr bwMode="auto">
          <a:xfrm>
            <a:off x="4184650" y="3977015"/>
            <a:ext cx="86868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SzTx/>
            </a:pPr>
            <a:r>
              <a:rPr lang="en-GB" altLang="en-US" sz="3200" dirty="0"/>
              <a:t>This year we worked with 40,000 young people through direct practice and youth engagement</a:t>
            </a:r>
          </a:p>
          <a:p>
            <a:pPr eaLnBrk="1" hangingPunct="1">
              <a:lnSpc>
                <a:spcPct val="100000"/>
              </a:lnSpc>
              <a:spcBef>
                <a:spcPct val="0"/>
              </a:spcBef>
              <a:spcAft>
                <a:spcPct val="0"/>
              </a:spcAft>
              <a:buSzTx/>
            </a:pPr>
            <a:r>
              <a:rPr lang="en-GB" altLang="en-US" sz="3200" dirty="0"/>
              <a:t>We reached 350,000 young people through systems change work</a:t>
            </a:r>
          </a:p>
          <a:p>
            <a:pPr eaLnBrk="1" hangingPunct="1">
              <a:lnSpc>
                <a:spcPct val="100000"/>
              </a:lnSpc>
              <a:spcBef>
                <a:spcPct val="0"/>
              </a:spcBef>
              <a:spcAft>
                <a:spcPct val="0"/>
              </a:spcAft>
              <a:buSzTx/>
            </a:pPr>
            <a:r>
              <a:rPr lang="en-GB" altLang="en-US" sz="3200" dirty="0"/>
              <a:t>We worked with 13,363 professionals</a:t>
            </a:r>
          </a:p>
          <a:p>
            <a:pPr eaLnBrk="1" hangingPunct="1">
              <a:lnSpc>
                <a:spcPct val="100000"/>
              </a:lnSpc>
              <a:spcBef>
                <a:spcPct val="0"/>
              </a:spcBef>
              <a:spcAft>
                <a:spcPct val="0"/>
              </a:spcAft>
              <a:buSzTx/>
            </a:pPr>
            <a:r>
              <a:rPr lang="en-GB" altLang="en-US" sz="3200" dirty="0"/>
              <a:t>87% of young people said they were happy with our services and 89% felt they could trust their worker</a:t>
            </a:r>
          </a:p>
          <a:p>
            <a:pPr eaLnBrk="1" hangingPunct="1">
              <a:lnSpc>
                <a:spcPct val="100000"/>
              </a:lnSpc>
              <a:spcBef>
                <a:spcPct val="0"/>
              </a:spcBef>
              <a:spcAft>
                <a:spcPct val="0"/>
              </a:spcAft>
              <a:buSzTx/>
            </a:pPr>
            <a:r>
              <a:rPr lang="en-GB" altLang="en-US" sz="3200" dirty="0"/>
              <a:t>Delivered 8 million policy impacts for young people through our campaigning and policy</a:t>
            </a:r>
          </a:p>
          <a:p>
            <a:pPr eaLnBrk="1" hangingPunct="1">
              <a:lnSpc>
                <a:spcPct val="100000"/>
              </a:lnSpc>
              <a:spcBef>
                <a:spcPct val="0"/>
              </a:spcBef>
              <a:spcAft>
                <a:spcPct val="0"/>
              </a:spcAft>
              <a:buSzTx/>
            </a:pPr>
            <a:r>
              <a:rPr lang="en-GB" altLang="en-US" sz="3200" dirty="0"/>
              <a:t>9307 volunteers gave half a million volunteering hours</a:t>
            </a:r>
          </a:p>
          <a:p>
            <a:pPr eaLnBrk="1" hangingPunct="1">
              <a:lnSpc>
                <a:spcPct val="100000"/>
              </a:lnSpc>
              <a:spcBef>
                <a:spcPct val="0"/>
              </a:spcBef>
              <a:spcAft>
                <a:spcPct val="0"/>
              </a:spcAft>
              <a:buSzTx/>
            </a:pPr>
            <a:r>
              <a:rPr lang="en-GB" altLang="en-US" sz="3200" dirty="0"/>
              <a:t>We have 132,000 supporters</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64159" y="5121275"/>
            <a:ext cx="731159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79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517FB7D5-7164-634D-8E21-EF6636D60F35}"/>
              </a:ext>
            </a:extLst>
          </p:cNvPr>
          <p:cNvSpPr txBox="1">
            <a:spLocks/>
          </p:cNvSpPr>
          <p:nvPr/>
        </p:nvSpPr>
        <p:spPr>
          <a:xfrm>
            <a:off x="4337050" y="930275"/>
            <a:ext cx="13564800" cy="98537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GB" b="1" dirty="0">
                <a:latin typeface="Arial"/>
                <a:cs typeface="Arial"/>
              </a:rPr>
              <a:t>How TCS makes an impact to</a:t>
            </a:r>
          </a:p>
          <a:p>
            <a:r>
              <a:rPr lang="en-GB" b="1" dirty="0">
                <a:latin typeface="Arial"/>
                <a:cs typeface="Arial"/>
              </a:rPr>
              <a:t>Change systems…</a:t>
            </a:r>
            <a:endParaRPr lang="en-GB" b="1" dirty="0">
              <a:latin typeface="Arial" panose="020B0604020202020204" pitchFamily="34" charset="0"/>
              <a:cs typeface="Arial" panose="020B0604020202020204" pitchFamily="34" charset="0"/>
            </a:endParaRPr>
          </a:p>
        </p:txBody>
      </p:sp>
      <p:sp>
        <p:nvSpPr>
          <p:cNvPr id="3" name="Rectangle 8"/>
          <p:cNvSpPr>
            <a:spLocks noChangeArrowheads="1"/>
          </p:cNvSpPr>
          <p:nvPr/>
        </p:nvSpPr>
        <p:spPr bwMode="auto">
          <a:xfrm>
            <a:off x="4489450" y="2117636"/>
            <a:ext cx="8686800" cy="895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ts val="1200"/>
              </a:spcBef>
              <a:spcAft>
                <a:spcPts val="1200"/>
              </a:spcAft>
              <a:buSzPct val="120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143000" indent="-228600">
              <a:spcBef>
                <a:spcPts val="1200"/>
              </a:spcBef>
              <a:spcAft>
                <a:spcPts val="1200"/>
              </a:spcAft>
              <a:buSzPct val="120000"/>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1200"/>
              </a:spcBef>
              <a:spcAft>
                <a:spcPts val="1200"/>
              </a:spcAft>
              <a:buSzPct val="120000"/>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SzTx/>
              <a:buNone/>
              <a:defRPr/>
            </a:pPr>
            <a:endParaRPr lang="en-GB" altLang="en-US" sz="3200" dirty="0"/>
          </a:p>
          <a:p>
            <a:pPr marL="285750" indent="-285750" eaLnBrk="1" hangingPunct="1">
              <a:lnSpc>
                <a:spcPct val="100000"/>
              </a:lnSpc>
              <a:spcBef>
                <a:spcPct val="0"/>
              </a:spcBef>
              <a:spcAft>
                <a:spcPct val="0"/>
              </a:spcAft>
              <a:buSzTx/>
              <a:defRPr/>
            </a:pPr>
            <a:r>
              <a:rPr lang="en-GB" altLang="en-US" sz="3200" dirty="0"/>
              <a:t>We secured a change in benefits for care leavers, and £500m for Local Welfare Assistance Schemes </a:t>
            </a:r>
          </a:p>
          <a:p>
            <a:pPr eaLnBrk="1" hangingPunct="1">
              <a:lnSpc>
                <a:spcPct val="100000"/>
              </a:lnSpc>
              <a:spcBef>
                <a:spcPct val="0"/>
              </a:spcBef>
              <a:spcAft>
                <a:spcPct val="0"/>
              </a:spcAft>
              <a:buSzTx/>
              <a:buNone/>
              <a:defRPr/>
            </a:pPr>
            <a:endParaRPr lang="en-GB" altLang="en-US" sz="3200" dirty="0"/>
          </a:p>
          <a:p>
            <a:pPr marL="285750" indent="-285750" eaLnBrk="1" hangingPunct="1">
              <a:lnSpc>
                <a:spcPct val="100000"/>
              </a:lnSpc>
              <a:spcBef>
                <a:spcPct val="0"/>
              </a:spcBef>
              <a:spcAft>
                <a:spcPct val="0"/>
              </a:spcAft>
              <a:buSzTx/>
              <a:defRPr/>
            </a:pPr>
            <a:r>
              <a:rPr lang="en-GB" altLang="en-US" sz="3200" dirty="0"/>
              <a:t>We worked with partners to get children recognised as victims in the DA Bill</a:t>
            </a:r>
          </a:p>
          <a:p>
            <a:pPr eaLnBrk="1" hangingPunct="1">
              <a:lnSpc>
                <a:spcPct val="100000"/>
              </a:lnSpc>
              <a:spcBef>
                <a:spcPct val="0"/>
              </a:spcBef>
              <a:spcAft>
                <a:spcPct val="0"/>
              </a:spcAft>
              <a:buSzTx/>
              <a:buFont typeface="Wingdings" panose="05000000000000000000" pitchFamily="2" charset="2"/>
              <a:buNone/>
              <a:defRPr/>
            </a:pPr>
            <a:endParaRPr lang="en-GB" altLang="en-US" sz="3200" dirty="0"/>
          </a:p>
          <a:p>
            <a:pPr marL="285750" indent="-285750" eaLnBrk="1" hangingPunct="1">
              <a:lnSpc>
                <a:spcPct val="100000"/>
              </a:lnSpc>
              <a:spcBef>
                <a:spcPct val="0"/>
              </a:spcBef>
              <a:spcAft>
                <a:spcPct val="0"/>
              </a:spcAft>
              <a:buSzTx/>
              <a:defRPr/>
            </a:pPr>
            <a:r>
              <a:rPr lang="en-GB" altLang="en-US" sz="3200" dirty="0"/>
              <a:t>Our Disrupting Exploitation programme has been working with the Met Police an trained over 1000 custody officers in London how to spot signs of criminal exploitation of children</a:t>
            </a:r>
          </a:p>
          <a:p>
            <a:pPr eaLnBrk="1" hangingPunct="1">
              <a:lnSpc>
                <a:spcPct val="100000"/>
              </a:lnSpc>
              <a:spcBef>
                <a:spcPct val="0"/>
              </a:spcBef>
              <a:spcAft>
                <a:spcPct val="0"/>
              </a:spcAft>
              <a:buSzTx/>
              <a:buNone/>
              <a:defRPr/>
            </a:pPr>
            <a:endParaRPr lang="en-GB" altLang="en-US" sz="3200" dirty="0"/>
          </a:p>
          <a:p>
            <a:pPr marL="285750" indent="-285750" eaLnBrk="1" hangingPunct="1">
              <a:lnSpc>
                <a:spcPct val="100000"/>
              </a:lnSpc>
              <a:spcBef>
                <a:spcPct val="0"/>
              </a:spcBef>
              <a:spcAft>
                <a:spcPct val="0"/>
              </a:spcAft>
              <a:buSzTx/>
              <a:defRPr/>
            </a:pPr>
            <a:r>
              <a:rPr lang="en-GB" altLang="en-US" sz="3200" dirty="0"/>
              <a:t>Our #LookCloser campaign reached over 20m people</a:t>
            </a:r>
          </a:p>
          <a:p>
            <a:pPr eaLnBrk="1" hangingPunct="1">
              <a:lnSpc>
                <a:spcPct val="100000"/>
              </a:lnSpc>
              <a:spcBef>
                <a:spcPct val="0"/>
              </a:spcBef>
              <a:spcAft>
                <a:spcPct val="0"/>
              </a:spcAft>
              <a:buSzTx/>
              <a:buNone/>
              <a:defRPr/>
            </a:pPr>
            <a:endParaRPr lang="en-GB" altLang="en-US" sz="3200" dirty="0"/>
          </a:p>
          <a:p>
            <a:pPr marL="285750" indent="-285750" eaLnBrk="1" hangingPunct="1">
              <a:lnSpc>
                <a:spcPct val="100000"/>
              </a:lnSpc>
              <a:spcBef>
                <a:spcPct val="0"/>
              </a:spcBef>
              <a:spcAft>
                <a:spcPct val="0"/>
              </a:spcAft>
              <a:buSzTx/>
              <a:defRPr/>
            </a:pPr>
            <a:r>
              <a:rPr lang="en-GB" altLang="en-US" sz="3200" dirty="0"/>
              <a:t>We changed the law on school uniform</a:t>
            </a:r>
          </a:p>
          <a:p>
            <a:pPr eaLnBrk="1" hangingPunct="1">
              <a:lnSpc>
                <a:spcPct val="100000"/>
              </a:lnSpc>
              <a:spcBef>
                <a:spcPct val="0"/>
              </a:spcBef>
              <a:spcAft>
                <a:spcPct val="0"/>
              </a:spcAft>
              <a:buSzTx/>
              <a:buNone/>
              <a:defRPr/>
            </a:pPr>
            <a:endParaRPr lang="en-GB" altLang="en-US" sz="32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38250" y="7173837"/>
            <a:ext cx="5587221" cy="377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2650" y="401713"/>
            <a:ext cx="4419600" cy="6243562"/>
          </a:xfrm>
          <a:prstGeom prst="rect">
            <a:avLst/>
          </a:prstGeom>
        </p:spPr>
      </p:pic>
    </p:spTree>
    <p:extLst>
      <p:ext uri="{BB962C8B-B14F-4D97-AF65-F5344CB8AC3E}">
        <p14:creationId xmlns:p14="http://schemas.microsoft.com/office/powerpoint/2010/main" val="80509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41;p86" descr="A screenshot of a cell phone&#10;&#10;Description automatically generated"/>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3879850" y="320675"/>
            <a:ext cx="15087600" cy="10329012"/>
          </a:xfrm>
          <a:prstGeom prst="rect">
            <a:avLst/>
          </a:prstGeom>
          <a:noFill/>
        </p:spPr>
      </p:pic>
    </p:spTree>
    <p:extLst>
      <p:ext uri="{BB962C8B-B14F-4D97-AF65-F5344CB8AC3E}">
        <p14:creationId xmlns:p14="http://schemas.microsoft.com/office/powerpoint/2010/main" val="360947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70F4-73F9-C942-A359-78F47696F8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479676" y="4759325"/>
            <a:ext cx="11309352" cy="1790700"/>
          </a:xfrm>
          <a:prstGeom prst="rect">
            <a:avLst/>
          </a:prstGeom>
        </p:spPr>
      </p:pic>
      <p:sp>
        <p:nvSpPr>
          <p:cNvPr id="8" name="TextBox 7">
            <a:extLst>
              <a:ext uri="{FF2B5EF4-FFF2-40B4-BE49-F238E27FC236}">
                <a16:creationId xmlns:a16="http://schemas.microsoft.com/office/drawing/2014/main" id="{FC3D5509-87C2-604A-A5F9-73AF587FD372}"/>
              </a:ext>
            </a:extLst>
          </p:cNvPr>
          <p:cNvSpPr txBox="1"/>
          <p:nvPr/>
        </p:nvSpPr>
        <p:spPr>
          <a:xfrm>
            <a:off x="12728103" y="777875"/>
            <a:ext cx="6858000" cy="1446550"/>
          </a:xfrm>
          <a:prstGeom prst="rect">
            <a:avLst/>
          </a:prstGeom>
          <a:noFill/>
        </p:spPr>
        <p:txBody>
          <a:bodyPr wrap="square" rtlCol="0">
            <a:noAutofit/>
          </a:bodyPr>
          <a:lstStyle/>
          <a:p>
            <a:pPr algn="ctr"/>
            <a:r>
              <a:rPr lang="en-GB" sz="8800" b="1" dirty="0">
                <a:solidFill>
                  <a:schemeClr val="bg1"/>
                </a:solidFill>
                <a:latin typeface="Arial" panose="020B0604020202020204" pitchFamily="34" charset="0"/>
                <a:cs typeface="Arial" panose="020B0604020202020204" pitchFamily="34" charset="0"/>
              </a:rPr>
              <a:t>Good</a:t>
            </a:r>
          </a:p>
          <a:p>
            <a:pPr algn="ctr"/>
            <a:r>
              <a:rPr lang="en-GB" sz="8800" b="1" dirty="0">
                <a:solidFill>
                  <a:schemeClr val="bg1"/>
                </a:solidFill>
                <a:latin typeface="Arial" panose="020B0604020202020204" pitchFamily="34" charset="0"/>
                <a:cs typeface="Arial" panose="020B0604020202020204" pitchFamily="34" charset="0"/>
              </a:rPr>
              <a:t>Childhood</a:t>
            </a:r>
          </a:p>
          <a:p>
            <a:pPr algn="ctr"/>
            <a:r>
              <a:rPr lang="en-GB" sz="8800" b="1" dirty="0">
                <a:solidFill>
                  <a:schemeClr val="bg1"/>
                </a:solidFill>
                <a:latin typeface="Arial" panose="020B0604020202020204" pitchFamily="34" charset="0"/>
                <a:cs typeface="Arial" panose="020B0604020202020204" pitchFamily="34" charset="0"/>
              </a:rPr>
              <a:t>Report</a:t>
            </a:r>
          </a:p>
        </p:txBody>
      </p:sp>
    </p:spTree>
    <p:extLst>
      <p:ext uri="{BB962C8B-B14F-4D97-AF65-F5344CB8AC3E}">
        <p14:creationId xmlns:p14="http://schemas.microsoft.com/office/powerpoint/2010/main" val="541087859"/>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FFEB00"/>
      </a:accent1>
      <a:accent2>
        <a:srgbClr val="F28500"/>
      </a:accent2>
      <a:accent3>
        <a:srgbClr val="FF5177"/>
      </a:accent3>
      <a:accent4>
        <a:srgbClr val="FF6B89"/>
      </a:accent4>
      <a:accent5>
        <a:srgbClr val="F69700"/>
      </a:accent5>
      <a:accent6>
        <a:srgbClr val="FFEB00"/>
      </a:accent6>
      <a:hlink>
        <a:srgbClr val="F28500"/>
      </a:hlink>
      <a:folHlink>
        <a:srgbClr val="F285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1" spcCol="360000" rtlCol="0">
        <a:noAutofit/>
      </a:bodyPr>
      <a:lstStyle>
        <a:defPPr algn="l">
          <a:spcBef>
            <a:spcPts val="1800"/>
          </a:spcBef>
          <a:spcAft>
            <a:spcPts val="1800"/>
          </a:spcAft>
          <a:defRPr sz="2200" b="1" i="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PtemplateBasic [Read-Only]" id="{58F64271-C6DE-4E4E-8E14-A466A7D1FC95}" vid="{4A4BE61C-73C0-4731-A4DD-883C21C571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9B69AF1B85D34E8755F01568D5A25A" ma:contentTypeVersion="15" ma:contentTypeDescription="Create a new document." ma:contentTypeScope="" ma:versionID="b37a5695e0973a659e08a4cd7f7b4a2c">
  <xsd:schema xmlns:xsd="http://www.w3.org/2001/XMLSchema" xmlns:xs="http://www.w3.org/2001/XMLSchema" xmlns:p="http://schemas.microsoft.com/office/2006/metadata/properties" xmlns:ns2="39fb9fbb-b945-4a89-a2ed-3d9fb0d97330" xmlns:ns3="f281940e-b84c-4997-8c49-9a2e42bebec9" targetNamespace="http://schemas.microsoft.com/office/2006/metadata/properties" ma:root="true" ma:fieldsID="5635d1b1052bc4050a71c8691d12dca7" ns2:_="" ns3:_="">
    <xsd:import namespace="39fb9fbb-b945-4a89-a2ed-3d9fb0d97330"/>
    <xsd:import namespace="f281940e-b84c-4997-8c49-9a2e42bebe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National_x002f_local" minOccurs="0"/>
                <xsd:element ref="ns2:Documenttype" minOccurs="0"/>
                <xsd:element ref="ns2:Status" minOccurs="0"/>
                <xsd:element ref="ns2:PolicyorResearch" minOccurs="0"/>
                <xsd:element ref="ns2:Project"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b9fbb-b945-4a89-a2ed-3d9fb0d9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National_x002f_local" ma:index="14" nillable="true" ma:displayName="National/local" ma:format="Dropdown" ma:internalName="National_x002f_local">
      <xsd:simpleType>
        <xsd:restriction base="dms:Choice">
          <xsd:enumeration value="National"/>
          <xsd:enumeration value="Local"/>
        </xsd:restriction>
      </xsd:simpleType>
    </xsd:element>
    <xsd:element name="Documenttype" ma:index="15" nillable="true" ma:displayName="Document type" ma:format="Dropdown" ma:internalName="Documenttype">
      <xsd:simpleType>
        <xsd:union memberTypes="dms:Text">
          <xsd:simpleType>
            <xsd:restriction base="dms:Choice">
              <xsd:enumeration value="Briefing"/>
              <xsd:enumeration value="Report"/>
              <xsd:enumeration value="Consultation response"/>
              <xsd:enumeration value="Case study"/>
              <xsd:enumeration value="Blog"/>
              <xsd:enumeration value="Statement"/>
              <xsd:enumeration value="Team admin"/>
              <xsd:enumeration value="Team planning"/>
              <xsd:enumeration value="Parliamentary briefing"/>
              <xsd:enumeration value="Funding application"/>
            </xsd:restriction>
          </xsd:simpleType>
        </xsd:union>
      </xsd:simpleType>
    </xsd:element>
    <xsd:element name="Status" ma:index="16" nillable="true" ma:displayName="Status" ma:format="Dropdown" ma:internalName="Status">
      <xsd:simpleType>
        <xsd:restriction base="dms:Choice">
          <xsd:enumeration value="Working"/>
          <xsd:enumeration value="Draft"/>
          <xsd:enumeration value="Final "/>
        </xsd:restriction>
      </xsd:simpleType>
    </xsd:element>
    <xsd:element name="PolicyorResearch" ma:index="17" nillable="true" ma:displayName="Policy or Research " ma:format="Dropdown" ma:internalName="PolicyorResearch">
      <xsd:simpleType>
        <xsd:restriction base="dms:Choice">
          <xsd:enumeration value="Policy "/>
          <xsd:enumeration value="Research "/>
        </xsd:restriction>
      </xsd:simpleType>
    </xsd:element>
    <xsd:element name="Project" ma:index="18" nillable="true" ma:displayName="Project " ma:format="Dropdown" ma:internalName="Project">
      <xsd:simpleType>
        <xsd:restriction base="dms:Text">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81940e-b84c-4997-8c49-9a2e42bebe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ational_x002f_local xmlns="39fb9fbb-b945-4a89-a2ed-3d9fb0d97330" xsi:nil="true"/>
    <Documenttype xmlns="39fb9fbb-b945-4a89-a2ed-3d9fb0d97330" xsi:nil="true"/>
    <Status xmlns="39fb9fbb-b945-4a89-a2ed-3d9fb0d97330" xsi:nil="true"/>
    <Project xmlns="39fb9fbb-b945-4a89-a2ed-3d9fb0d97330" xsi:nil="true"/>
    <PolicyorResearch xmlns="39fb9fbb-b945-4a89-a2ed-3d9fb0d97330" xsi:nil="true"/>
    <SharedWithUsers xmlns="f281940e-b84c-4997-8c49-9a2e42bebec9">
      <UserInfo>
        <DisplayName>Louise Moore</DisplayName>
        <AccountId>806</AccountId>
        <AccountType/>
      </UserInfo>
      <UserInfo>
        <DisplayName>Richard Crellin</DisplayName>
        <AccountId>26</AccountId>
        <AccountType/>
      </UserInfo>
      <UserInfo>
        <DisplayName>Alexandra Turner</DisplayName>
        <AccountId>197</AccountId>
        <AccountType/>
      </UserInfo>
    </SharedWithUsers>
  </documentManagement>
</p:properties>
</file>

<file path=customXml/itemProps1.xml><?xml version="1.0" encoding="utf-8"?>
<ds:datastoreItem xmlns:ds="http://schemas.openxmlformats.org/officeDocument/2006/customXml" ds:itemID="{8EB21543-00F2-4DCA-90C0-4ADC32574780}">
  <ds:schemaRefs>
    <ds:schemaRef ds:uri="http://schemas.microsoft.com/sharepoint/v3/contenttype/forms"/>
  </ds:schemaRefs>
</ds:datastoreItem>
</file>

<file path=customXml/itemProps2.xml><?xml version="1.0" encoding="utf-8"?>
<ds:datastoreItem xmlns:ds="http://schemas.openxmlformats.org/officeDocument/2006/customXml" ds:itemID="{8902841C-FFC8-409E-83D7-668968575F81}">
  <ds:schemaRefs>
    <ds:schemaRef ds:uri="39fb9fbb-b945-4a89-a2ed-3d9fb0d97330"/>
    <ds:schemaRef ds:uri="f281940e-b84c-4997-8c49-9a2e42bebe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78F0C5-473C-4FCE-A630-AD68B8ABF8A0}">
  <ds:schemaRefs>
    <ds:schemaRef ds:uri="http://schemas.microsoft.com/office/2006/documentManagement/types"/>
    <ds:schemaRef ds:uri="http://purl.org/dc/elements/1.1/"/>
    <ds:schemaRef ds:uri="f281940e-b84c-4997-8c49-9a2e42bebec9"/>
    <ds:schemaRef ds:uri="39fb9fbb-b945-4a89-a2ed-3d9fb0d97330"/>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1693</Words>
  <Application>Microsoft Office PowerPoint</Application>
  <PresentationFormat>Custom</PresentationFormat>
  <Paragraphs>138</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 in children’s well-being 2018-19  (from Understanding Society)</vt:lpstr>
      <vt:lpstr>PowerPoint Presentation</vt:lpstr>
      <vt:lpstr>Variations in symptoms of mental ill-health at age 17, by children’s characteristics at age 14</vt:lpstr>
      <vt:lpstr>Proportion of young people with poor outcomes at age 17, according to life satisfaction at age 11 and 14</vt:lpstr>
      <vt:lpstr>Good Childhood Report 2020</vt:lpstr>
      <vt:lpstr>PowerPoint Presentation</vt:lpstr>
      <vt:lpstr>Children’s reflections: How well coped with pandemic</vt:lpstr>
      <vt:lpstr>Looking to the future: worries in own life</vt:lpstr>
      <vt:lpstr>Children’s well-being in 2021 (from TCS household survey)</vt:lpstr>
      <vt:lpstr>PowerPoint Presentation</vt:lpstr>
      <vt:lpstr>Conclusions</vt:lpstr>
      <vt:lpstr>Policy recommendations</vt:lpstr>
      <vt:lpstr>PowerPoint Presentation</vt:lpstr>
      <vt:lpstr>PowerPoint Presentation</vt:lpstr>
      <vt:lpstr>PowerPoint Presentation</vt:lpstr>
    </vt:vector>
  </TitlesOfParts>
  <Company>NIIT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Turner</dc:creator>
  <cp:lastModifiedBy>Holly Davy</cp:lastModifiedBy>
  <cp:revision>7</cp:revision>
  <dcterms:created xsi:type="dcterms:W3CDTF">2020-08-21T09:45:57Z</dcterms:created>
  <dcterms:modified xsi:type="dcterms:W3CDTF">2022-03-25T14:52:22Z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0x0101004E9B69AF1B85D34E8755F01568D5A25A</vt:lpwstr>
  </property>
</Properties>
</file>