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6" r:id="rId1"/>
    <p:sldMasterId id="2147483706" r:id="rId2"/>
    <p:sldMasterId id="2147483712" r:id="rId3"/>
    <p:sldMasterId id="2147483724" r:id="rId4"/>
    <p:sldMasterId id="2147483797" r:id="rId5"/>
  </p:sldMasterIdLst>
  <p:notesMasterIdLst>
    <p:notesMasterId r:id="rId34"/>
  </p:notesMasterIdLst>
  <p:handoutMasterIdLst>
    <p:handoutMasterId r:id="rId35"/>
  </p:handoutMasterIdLst>
  <p:sldIdLst>
    <p:sldId id="446" r:id="rId6"/>
    <p:sldId id="2145707945" r:id="rId7"/>
    <p:sldId id="455" r:id="rId8"/>
    <p:sldId id="458" r:id="rId9"/>
    <p:sldId id="2145707941" r:id="rId10"/>
    <p:sldId id="2145707947" r:id="rId11"/>
    <p:sldId id="456" r:id="rId12"/>
    <p:sldId id="2145707931" r:id="rId13"/>
    <p:sldId id="2145707920" r:id="rId14"/>
    <p:sldId id="2145707932" r:id="rId15"/>
    <p:sldId id="2145707935" r:id="rId16"/>
    <p:sldId id="309" r:id="rId17"/>
    <p:sldId id="299" r:id="rId18"/>
    <p:sldId id="2145707940" r:id="rId19"/>
    <p:sldId id="457" r:id="rId20"/>
    <p:sldId id="459" r:id="rId21"/>
    <p:sldId id="2145707937" r:id="rId22"/>
    <p:sldId id="2145707938" r:id="rId23"/>
    <p:sldId id="2145707939" r:id="rId24"/>
    <p:sldId id="2145707942" r:id="rId25"/>
    <p:sldId id="2145707943" r:id="rId26"/>
    <p:sldId id="2145707944" r:id="rId27"/>
    <p:sldId id="460" r:id="rId28"/>
    <p:sldId id="453" r:id="rId29"/>
    <p:sldId id="462" r:id="rId30"/>
    <p:sldId id="463" r:id="rId31"/>
    <p:sldId id="2145707946" r:id="rId32"/>
    <p:sldId id="214570793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85A0A9"/>
    <a:srgbClr val="8C5896"/>
    <a:srgbClr val="7C6560"/>
    <a:srgbClr val="29282D"/>
    <a:srgbClr val="E288B6"/>
    <a:srgbClr val="D75078"/>
    <a:srgbClr val="B38F6A"/>
    <a:srgbClr val="6667AB"/>
    <a:srgbClr val="BBB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4"/>
    <p:restoredTop sz="94637"/>
  </p:normalViewPr>
  <p:slideViewPr>
    <p:cSldViewPr snapToGrid="0">
      <p:cViewPr varScale="1">
        <p:scale>
          <a:sx n="88" d="100"/>
          <a:sy n="88" d="100"/>
        </p:scale>
        <p:origin x="200" y="464"/>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nhs-my.sharepoint.com/personal/r_jakeman_nhs_net/Documents/Documents/Inequalities/Data/Condition%20by%20Locality%20and%20Syste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3200" dirty="0"/>
              <a:t>Condition</a:t>
            </a:r>
            <a:r>
              <a:rPr lang="en-GB" sz="3200" baseline="0" dirty="0"/>
              <a:t> Prevalence 19/20 </a:t>
            </a:r>
            <a:endParaRPr lang="en-GB"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Norfolk &amp; Waveney</c:v>
                </c:pt>
              </c:strCache>
            </c:strRef>
          </c:tx>
          <c:spPr>
            <a:solidFill>
              <a:schemeClr val="accent1"/>
            </a:solidFill>
            <a:ln>
              <a:noFill/>
            </a:ln>
            <a:effectLst/>
          </c:spPr>
          <c:invertIfNegative val="0"/>
          <c:cat>
            <c:strRef>
              <c:f>Sheet1!$A$2:$A$23</c:f>
              <c:strCache>
                <c:ptCount val="22"/>
                <c:pt idx="0">
                  <c:v>Asthma</c:v>
                </c:pt>
                <c:pt idx="1">
                  <c:v>Atrial fibrillation</c:v>
                </c:pt>
                <c:pt idx="2">
                  <c:v>Cancer</c:v>
                </c:pt>
                <c:pt idx="3">
                  <c:v>Cardiovascular disease – primary prevention</c:v>
                </c:pt>
                <c:pt idx="4">
                  <c:v>Chronic kidney disease</c:v>
                </c:pt>
                <c:pt idx="5">
                  <c:v>Chronic obstructive pulmonary disease</c:v>
                </c:pt>
                <c:pt idx="6">
                  <c:v>Dementia</c:v>
                </c:pt>
                <c:pt idx="7">
                  <c:v>Depression</c:v>
                </c:pt>
                <c:pt idx="8">
                  <c:v>Diabetes mellitus</c:v>
                </c:pt>
                <c:pt idx="9">
                  <c:v>Epilepsy</c:v>
                </c:pt>
                <c:pt idx="10">
                  <c:v>Heart failure</c:v>
                </c:pt>
                <c:pt idx="11">
                  <c:v>Heart Failure due to Left Ventricular Systolic Dysfunction</c:v>
                </c:pt>
                <c:pt idx="12">
                  <c:v>Hypertension</c:v>
                </c:pt>
                <c:pt idx="13">
                  <c:v>Learning Disability</c:v>
                </c:pt>
                <c:pt idx="14">
                  <c:v>Mental health</c:v>
                </c:pt>
                <c:pt idx="15">
                  <c:v>Obesity</c:v>
                </c:pt>
                <c:pt idx="16">
                  <c:v>Osteoporosis: secondary prevention of fragility fractures</c:v>
                </c:pt>
                <c:pt idx="17">
                  <c:v>Palliative care</c:v>
                </c:pt>
                <c:pt idx="18">
                  <c:v>Peripheral arterial disease</c:v>
                </c:pt>
                <c:pt idx="19">
                  <c:v>Rheumatoid arthritis</c:v>
                </c:pt>
                <c:pt idx="20">
                  <c:v>Secondary prevention of coronary heart disease</c:v>
                </c:pt>
                <c:pt idx="21">
                  <c:v>Stroke and transient ischaemic attack</c:v>
                </c:pt>
              </c:strCache>
            </c:strRef>
          </c:cat>
          <c:val>
            <c:numRef>
              <c:f>Sheet1!$B$2:$B$23</c:f>
              <c:numCache>
                <c:formatCode>General</c:formatCode>
                <c:ptCount val="22"/>
                <c:pt idx="0">
                  <c:v>7.5</c:v>
                </c:pt>
                <c:pt idx="1">
                  <c:v>2.7</c:v>
                </c:pt>
                <c:pt idx="2">
                  <c:v>3.9</c:v>
                </c:pt>
                <c:pt idx="3">
                  <c:v>1.36</c:v>
                </c:pt>
                <c:pt idx="4">
                  <c:v>3.6</c:v>
                </c:pt>
                <c:pt idx="5">
                  <c:v>2.2999999999999998</c:v>
                </c:pt>
                <c:pt idx="6">
                  <c:v>1</c:v>
                </c:pt>
                <c:pt idx="7">
                  <c:v>11.3</c:v>
                </c:pt>
                <c:pt idx="8">
                  <c:v>7.6</c:v>
                </c:pt>
                <c:pt idx="9">
                  <c:v>0.9</c:v>
                </c:pt>
                <c:pt idx="10">
                  <c:v>0.9</c:v>
                </c:pt>
                <c:pt idx="11">
                  <c:v>0</c:v>
                </c:pt>
                <c:pt idx="12">
                  <c:v>16.3</c:v>
                </c:pt>
                <c:pt idx="13">
                  <c:v>0.69</c:v>
                </c:pt>
                <c:pt idx="14">
                  <c:v>0.94</c:v>
                </c:pt>
                <c:pt idx="15">
                  <c:v>11.4</c:v>
                </c:pt>
                <c:pt idx="16">
                  <c:v>0.48</c:v>
                </c:pt>
                <c:pt idx="17">
                  <c:v>0.51</c:v>
                </c:pt>
                <c:pt idx="18">
                  <c:v>0.66</c:v>
                </c:pt>
                <c:pt idx="19">
                  <c:v>0.99</c:v>
                </c:pt>
                <c:pt idx="20">
                  <c:v>3.7</c:v>
                </c:pt>
                <c:pt idx="21">
                  <c:v>2.2999999999999998</c:v>
                </c:pt>
              </c:numCache>
            </c:numRef>
          </c:val>
          <c:extLst>
            <c:ext xmlns:c16="http://schemas.microsoft.com/office/drawing/2014/chart" uri="{C3380CC4-5D6E-409C-BE32-E72D297353CC}">
              <c16:uniqueId val="{00000000-FF29-4DCB-B72F-B4087AA29DD6}"/>
            </c:ext>
          </c:extLst>
        </c:ser>
        <c:ser>
          <c:idx val="1"/>
          <c:order val="1"/>
          <c:tx>
            <c:strRef>
              <c:f>Sheet1!$C$1</c:f>
              <c:strCache>
                <c:ptCount val="1"/>
                <c:pt idx="0">
                  <c:v>West Norfolk</c:v>
                </c:pt>
              </c:strCache>
            </c:strRef>
          </c:tx>
          <c:spPr>
            <a:solidFill>
              <a:schemeClr val="accent2"/>
            </a:solidFill>
            <a:ln>
              <a:noFill/>
            </a:ln>
            <a:effectLst/>
          </c:spPr>
          <c:invertIfNegative val="0"/>
          <c:cat>
            <c:strRef>
              <c:f>Sheet1!$A$2:$A$23</c:f>
              <c:strCache>
                <c:ptCount val="22"/>
                <c:pt idx="0">
                  <c:v>Asthma</c:v>
                </c:pt>
                <c:pt idx="1">
                  <c:v>Atrial fibrillation</c:v>
                </c:pt>
                <c:pt idx="2">
                  <c:v>Cancer</c:v>
                </c:pt>
                <c:pt idx="3">
                  <c:v>Cardiovascular disease – primary prevention</c:v>
                </c:pt>
                <c:pt idx="4">
                  <c:v>Chronic kidney disease</c:v>
                </c:pt>
                <c:pt idx="5">
                  <c:v>Chronic obstructive pulmonary disease</c:v>
                </c:pt>
                <c:pt idx="6">
                  <c:v>Dementia</c:v>
                </c:pt>
                <c:pt idx="7">
                  <c:v>Depression</c:v>
                </c:pt>
                <c:pt idx="8">
                  <c:v>Diabetes mellitus</c:v>
                </c:pt>
                <c:pt idx="9">
                  <c:v>Epilepsy</c:v>
                </c:pt>
                <c:pt idx="10">
                  <c:v>Heart failure</c:v>
                </c:pt>
                <c:pt idx="11">
                  <c:v>Heart Failure due to Left Ventricular Systolic Dysfunction</c:v>
                </c:pt>
                <c:pt idx="12">
                  <c:v>Hypertension</c:v>
                </c:pt>
                <c:pt idx="13">
                  <c:v>Learning Disability</c:v>
                </c:pt>
                <c:pt idx="14">
                  <c:v>Mental health</c:v>
                </c:pt>
                <c:pt idx="15">
                  <c:v>Obesity</c:v>
                </c:pt>
                <c:pt idx="16">
                  <c:v>Osteoporosis: secondary prevention of fragility fractures</c:v>
                </c:pt>
                <c:pt idx="17">
                  <c:v>Palliative care</c:v>
                </c:pt>
                <c:pt idx="18">
                  <c:v>Peripheral arterial disease</c:v>
                </c:pt>
                <c:pt idx="19">
                  <c:v>Rheumatoid arthritis</c:v>
                </c:pt>
                <c:pt idx="20">
                  <c:v>Secondary prevention of coronary heart disease</c:v>
                </c:pt>
                <c:pt idx="21">
                  <c:v>Stroke and transient ischaemic attack</c:v>
                </c:pt>
              </c:strCache>
            </c:strRef>
          </c:cat>
          <c:val>
            <c:numRef>
              <c:f>Sheet1!$C$2:$C$23</c:f>
              <c:numCache>
                <c:formatCode>General</c:formatCode>
                <c:ptCount val="22"/>
                <c:pt idx="0">
                  <c:v>7.64</c:v>
                </c:pt>
                <c:pt idx="1">
                  <c:v>3.2</c:v>
                </c:pt>
                <c:pt idx="2">
                  <c:v>4.16</c:v>
                </c:pt>
                <c:pt idx="3">
                  <c:v>1.25</c:v>
                </c:pt>
                <c:pt idx="4">
                  <c:v>4.43</c:v>
                </c:pt>
                <c:pt idx="5">
                  <c:v>2.63</c:v>
                </c:pt>
                <c:pt idx="6">
                  <c:v>1</c:v>
                </c:pt>
                <c:pt idx="7">
                  <c:v>10.87</c:v>
                </c:pt>
                <c:pt idx="8">
                  <c:v>8.85</c:v>
                </c:pt>
                <c:pt idx="9">
                  <c:v>0.82</c:v>
                </c:pt>
                <c:pt idx="10">
                  <c:v>1.05</c:v>
                </c:pt>
                <c:pt idx="11">
                  <c:v>0</c:v>
                </c:pt>
                <c:pt idx="12">
                  <c:v>18.3</c:v>
                </c:pt>
                <c:pt idx="13">
                  <c:v>0.65</c:v>
                </c:pt>
                <c:pt idx="14">
                  <c:v>0.75</c:v>
                </c:pt>
                <c:pt idx="15">
                  <c:v>12.2</c:v>
                </c:pt>
                <c:pt idx="16">
                  <c:v>0.4</c:v>
                </c:pt>
                <c:pt idx="17">
                  <c:v>0.46</c:v>
                </c:pt>
                <c:pt idx="18">
                  <c:v>0.64</c:v>
                </c:pt>
                <c:pt idx="19">
                  <c:v>1.1000000000000001</c:v>
                </c:pt>
                <c:pt idx="20">
                  <c:v>4.3499999999999996</c:v>
                </c:pt>
                <c:pt idx="21">
                  <c:v>2.74</c:v>
                </c:pt>
              </c:numCache>
            </c:numRef>
          </c:val>
          <c:extLst>
            <c:ext xmlns:c16="http://schemas.microsoft.com/office/drawing/2014/chart" uri="{C3380CC4-5D6E-409C-BE32-E72D297353CC}">
              <c16:uniqueId val="{00000001-FF29-4DCB-B72F-B4087AA29DD6}"/>
            </c:ext>
          </c:extLst>
        </c:ser>
        <c:dLbls>
          <c:showLegendKey val="0"/>
          <c:showVal val="0"/>
          <c:showCatName val="0"/>
          <c:showSerName val="0"/>
          <c:showPercent val="0"/>
          <c:showBubbleSize val="0"/>
        </c:dLbls>
        <c:gapWidth val="219"/>
        <c:overlap val="-27"/>
        <c:axId val="1650182799"/>
        <c:axId val="1541003903"/>
      </c:barChart>
      <c:catAx>
        <c:axId val="165018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1003903"/>
        <c:crosses val="autoZero"/>
        <c:auto val="1"/>
        <c:lblAlgn val="ctr"/>
        <c:lblOffset val="100"/>
        <c:noMultiLvlLbl val="0"/>
      </c:catAx>
      <c:valAx>
        <c:axId val="1541003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018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3/22/22</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3/22/22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2ABFC5-586E-4279-87D8-F58161C65409}" type="slidenum">
              <a:rPr lang="en-GB" smtClean="0"/>
              <a:t>8</a:t>
            </a:fld>
            <a:endParaRPr lang="en-GB"/>
          </a:p>
        </p:txBody>
      </p:sp>
    </p:spTree>
    <p:extLst>
      <p:ext uri="{BB962C8B-B14F-4D97-AF65-F5344CB8AC3E}">
        <p14:creationId xmlns:p14="http://schemas.microsoft.com/office/powerpoint/2010/main" val="6244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population health Kevin Fenton PDF</a:t>
            </a:r>
            <a:endParaRPr lang="en-GB" sz="1200" dirty="0"/>
          </a:p>
          <a:p>
            <a:pPr algn="l"/>
            <a:endParaRPr lang="en-GB" sz="1200" dirty="0"/>
          </a:p>
        </p:txBody>
      </p:sp>
      <p:sp>
        <p:nvSpPr>
          <p:cNvPr id="4" name="Slide Number Placeholder 3"/>
          <p:cNvSpPr>
            <a:spLocks noGrp="1"/>
          </p:cNvSpPr>
          <p:nvPr>
            <p:ph type="sldNum" sz="quarter" idx="5"/>
          </p:nvPr>
        </p:nvSpPr>
        <p:spPr/>
        <p:txBody>
          <a:bodyPr/>
          <a:lstStyle/>
          <a:p>
            <a:fld id="{5DFD43F0-85D1-40F6-8B00-7BFA87B42DF2}" type="slidenum">
              <a:rPr lang="en-GB" smtClean="0"/>
              <a:t>11</a:t>
            </a:fld>
            <a:endParaRPr lang="en-GB"/>
          </a:p>
        </p:txBody>
      </p:sp>
    </p:spTree>
    <p:extLst>
      <p:ext uri="{BB962C8B-B14F-4D97-AF65-F5344CB8AC3E}">
        <p14:creationId xmlns:p14="http://schemas.microsoft.com/office/powerpoint/2010/main" val="22396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7AEB339-A07E-4687-811C-EC8BDAA5C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C174F26D-0E33-4087-966E-5FA20CF807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0484" name="Slide Number Placeholder 3">
            <a:extLst>
              <a:ext uri="{FF2B5EF4-FFF2-40B4-BE49-F238E27FC236}">
                <a16:creationId xmlns:a16="http://schemas.microsoft.com/office/drawing/2014/main" id="{2093FE9D-3CD0-4F70-B8F5-4C5646142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A0A4A01-B5E9-4FE4-BD18-C26FA7D0457A}" type="slidenum">
              <a:rPr lang="en-US" altLang="en-US" smtClean="0"/>
              <a:pPr/>
              <a:t>13</a:t>
            </a:fld>
            <a:endParaRPr lang="en-US" altLang="en-US"/>
          </a:p>
        </p:txBody>
      </p:sp>
    </p:spTree>
    <p:extLst>
      <p:ext uri="{BB962C8B-B14F-4D97-AF65-F5344CB8AC3E}">
        <p14:creationId xmlns:p14="http://schemas.microsoft.com/office/powerpoint/2010/main" val="206774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217537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8938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10904-DE8F-4B8E-99C6-5AFA03672FFA}" type="datetimeFigureOut">
              <a:rPr lang="en-US" smtClean="0"/>
              <a:t>3/22/22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773816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05421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544713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552301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326550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195700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760846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3/22/22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225172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3/22/22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885480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3/22/22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70438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10904-DE8F-4B8E-99C6-5AFA03672FFA}" type="datetimeFigureOut">
              <a:rPr lang="en-US" smtClean="0"/>
              <a:t>3/22/22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980732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3/22/22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21363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3/22/22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280118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513156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194000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9502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766727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85345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dirty="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10904-DE8F-4B8E-99C6-5AFA03672FFA}" type="datetimeFigureOut">
              <a:rPr lang="en-US" smtClean="0"/>
              <a:t>3/22/22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739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3/22/22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21733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31278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0839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5.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3/22/22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 id="2147483779" r:id="rId6"/>
    <p:sldLayoutId id="2147483780" r:id="rId7"/>
    <p:sldLayoutId id="2147483781" r:id="rId8"/>
    <p:sldLayoutId id="2147483776" r:id="rId9"/>
    <p:sldLayoutId id="2147483778" r:id="rId10"/>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3/22/22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3/22/22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3/22/22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 id="2147483753" r:id="rId3"/>
    <p:sldLayoutId id="2147483754" r:id="rId4"/>
    <p:sldLayoutId id="2147483755" r:id="rId5"/>
    <p:sldLayoutId id="2147483756" r:id="rId6"/>
    <p:sldLayoutId id="2147483757" r:id="rId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3/22/22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406638831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hyperlink" Target="https://www.afpe.org.uk/physical-education/afpe-quality-mark-for-pe-a-sport/" TargetMode="External"/><Relationship Id="rId3" Type="http://schemas.openxmlformats.org/officeDocument/2006/relationships/image" Target="../media/image15.png"/><Relationship Id="rId7" Type="http://schemas.openxmlformats.org/officeDocument/2006/relationships/hyperlink" Target="https://www.yourschoolgames.com/app/" TargetMode="External"/><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hyperlink" Target="mailto:joanne.thompson@activenorfolk.org" TargetMode="External"/><Relationship Id="rId5" Type="http://schemas.openxmlformats.org/officeDocument/2006/relationships/hyperlink" Target="https://www.activenorfolk.org/app/uploads/2021/04/Activity_In_schools_resource_page.pdf" TargetMode="External"/><Relationship Id="rId4" Type="http://schemas.openxmlformats.org/officeDocument/2006/relationships/hyperlink" Target="https://www.youthsporttrust.org/" TargetMode="Externa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34.xml"/><Relationship Id="rId6" Type="http://schemas.openxmlformats.org/officeDocument/2006/relationships/image" Target="../media/image23.jpeg"/><Relationship Id="rId5" Type="http://schemas.openxmlformats.org/officeDocument/2006/relationships/image" Target="../media/image22.tiff"/><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33.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hsporttrust.org/"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5A0A9">
            <a:alpha val="89000"/>
          </a:srgbClr>
        </a:solidFill>
        <a:effectLst/>
      </p:bgPr>
    </p:bg>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cstate="screen">
            <a:grayscl/>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241300" y="469900"/>
            <a:ext cx="8420100" cy="2724334"/>
          </a:xfrm>
        </p:spPr>
        <p:txBody>
          <a:bodyPr anchor="t" anchorCtr="0">
            <a:normAutofit/>
          </a:bodyPr>
          <a:lstStyle/>
          <a:p>
            <a:r>
              <a:rPr lang="en-US" sz="6000" dirty="0"/>
              <a:t>PE and Sport at school</a:t>
            </a:r>
            <a:br>
              <a:rPr lang="en-US" sz="6000" dirty="0"/>
            </a:br>
            <a:br>
              <a:rPr lang="en-US" sz="6000" dirty="0"/>
            </a:br>
            <a:r>
              <a:rPr lang="en-US" sz="6000" dirty="0"/>
              <a:t>JUST DO IT!</a:t>
            </a:r>
          </a:p>
        </p:txBody>
      </p:sp>
      <p:pic>
        <p:nvPicPr>
          <p:cNvPr id="3" name="Picture 2">
            <a:extLst>
              <a:ext uri="{FF2B5EF4-FFF2-40B4-BE49-F238E27FC236}">
                <a16:creationId xmlns:a16="http://schemas.microsoft.com/office/drawing/2014/main" id="{96C15C4A-F4A1-2F47-9AE0-4FA3D4A2E424}"/>
              </a:ext>
            </a:extLst>
          </p:cNvPr>
          <p:cNvPicPr>
            <a:picLocks noChangeAspect="1"/>
          </p:cNvPicPr>
          <p:nvPr/>
        </p:nvPicPr>
        <p:blipFill>
          <a:blip r:embed="rId4"/>
          <a:stretch>
            <a:fillRect/>
          </a:stretch>
        </p:blipFill>
        <p:spPr>
          <a:xfrm>
            <a:off x="4885030" y="1320800"/>
            <a:ext cx="6047941" cy="4356099"/>
          </a:xfrm>
          <a:prstGeom prst="rect">
            <a:avLst/>
          </a:prstGeom>
        </p:spPr>
      </p:pic>
      <p:pic>
        <p:nvPicPr>
          <p:cNvPr id="6" name="Picture 5">
            <a:extLst>
              <a:ext uri="{FF2B5EF4-FFF2-40B4-BE49-F238E27FC236}">
                <a16:creationId xmlns:a16="http://schemas.microsoft.com/office/drawing/2014/main" id="{9E48646D-1656-3B4C-BDD3-98BCE2B2BD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14808" y="3205163"/>
            <a:ext cx="3797300" cy="2847975"/>
          </a:xfrm>
          <a:prstGeom prst="rect">
            <a:avLst/>
          </a:prstGeom>
        </p:spPr>
      </p:pic>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F8A957-FFF4-4D89-863D-8E82B587EBC6}"/>
              </a:ext>
            </a:extLst>
          </p:cNvPr>
          <p:cNvPicPr>
            <a:picLocks noChangeAspect="1"/>
          </p:cNvPicPr>
          <p:nvPr/>
        </p:nvPicPr>
        <p:blipFill>
          <a:blip r:embed="rId2"/>
          <a:stretch>
            <a:fillRect/>
          </a:stretch>
        </p:blipFill>
        <p:spPr>
          <a:xfrm>
            <a:off x="1661310" y="448881"/>
            <a:ext cx="9013539" cy="6149423"/>
          </a:xfrm>
          <a:prstGeom prst="rect">
            <a:avLst/>
          </a:prstGeom>
        </p:spPr>
      </p:pic>
    </p:spTree>
    <p:extLst>
      <p:ext uri="{BB962C8B-B14F-4D97-AF65-F5344CB8AC3E}">
        <p14:creationId xmlns:p14="http://schemas.microsoft.com/office/powerpoint/2010/main" val="328659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8BDD43E-D423-174B-B242-C97061FA9039}"/>
              </a:ext>
            </a:extLst>
          </p:cNvPr>
          <p:cNvSpPr txBox="1">
            <a:spLocks/>
          </p:cNvSpPr>
          <p:nvPr/>
        </p:nvSpPr>
        <p:spPr>
          <a:xfrm>
            <a:off x="805218" y="765604"/>
            <a:ext cx="11163868" cy="410331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a:p>
            <a:pPr marL="257175" indent="-257175" algn="l">
              <a:buFont typeface="Arial" panose="020B0604020202020204" pitchFamily="34" charset="0"/>
              <a:buChar char="•"/>
            </a:pPr>
            <a:endParaRPr lang="en-GB" dirty="0"/>
          </a:p>
          <a:p>
            <a:pPr marL="257175" indent="-257175" algn="l">
              <a:buFont typeface="Arial" panose="020B0604020202020204" pitchFamily="34" charset="0"/>
              <a:buChar char="•"/>
            </a:pPr>
            <a:endParaRPr lang="en-GB" sz="1800" dirty="0"/>
          </a:p>
          <a:p>
            <a:pPr marL="257175" indent="-257175" algn="l">
              <a:buFont typeface="Arial" panose="020B0604020202020204" pitchFamily="34" charset="0"/>
              <a:buChar char="•"/>
            </a:pPr>
            <a:endParaRPr lang="en-GB" sz="1800" dirty="0"/>
          </a:p>
        </p:txBody>
      </p:sp>
      <p:sp>
        <p:nvSpPr>
          <p:cNvPr id="8" name="Text Placeholder 7">
            <a:extLst>
              <a:ext uri="{FF2B5EF4-FFF2-40B4-BE49-F238E27FC236}">
                <a16:creationId xmlns:a16="http://schemas.microsoft.com/office/drawing/2014/main" id="{231CF047-F9A6-48E1-99F2-AB899CBB062E}"/>
              </a:ext>
            </a:extLst>
          </p:cNvPr>
          <p:cNvSpPr>
            <a:spLocks noGrp="1"/>
          </p:cNvSpPr>
          <p:nvPr>
            <p:ph type="body" sz="quarter" idx="10"/>
          </p:nvPr>
        </p:nvSpPr>
        <p:spPr/>
        <p:txBody>
          <a:bodyPr/>
          <a:lstStyle/>
          <a:p>
            <a:r>
              <a:rPr lang="en-GB" dirty="0"/>
              <a:t>Variation by socio economic status</a:t>
            </a:r>
          </a:p>
        </p:txBody>
      </p:sp>
      <p:pic>
        <p:nvPicPr>
          <p:cNvPr id="11" name="Picture 10" descr="Timeline&#10;&#10;Description automatically generated">
            <a:extLst>
              <a:ext uri="{FF2B5EF4-FFF2-40B4-BE49-F238E27FC236}">
                <a16:creationId xmlns:a16="http://schemas.microsoft.com/office/drawing/2014/main" id="{A390CF47-A691-4B5F-90A3-E7742D6895A7}"/>
              </a:ext>
            </a:extLst>
          </p:cNvPr>
          <p:cNvPicPr>
            <a:picLocks noChangeAspect="1"/>
          </p:cNvPicPr>
          <p:nvPr/>
        </p:nvPicPr>
        <p:blipFill>
          <a:blip r:embed="rId3"/>
          <a:stretch>
            <a:fillRect/>
          </a:stretch>
        </p:blipFill>
        <p:spPr>
          <a:xfrm>
            <a:off x="1074038" y="1583266"/>
            <a:ext cx="8575966" cy="4326099"/>
          </a:xfrm>
          <a:prstGeom prst="rect">
            <a:avLst/>
          </a:prstGeom>
        </p:spPr>
      </p:pic>
      <p:sp>
        <p:nvSpPr>
          <p:cNvPr id="9" name="TextBox 8">
            <a:extLst>
              <a:ext uri="{FF2B5EF4-FFF2-40B4-BE49-F238E27FC236}">
                <a16:creationId xmlns:a16="http://schemas.microsoft.com/office/drawing/2014/main" id="{A0FC11C7-4C8D-4DD3-92CD-6BCB3F0F50DA}"/>
              </a:ext>
            </a:extLst>
          </p:cNvPr>
          <p:cNvSpPr txBox="1"/>
          <p:nvPr/>
        </p:nvSpPr>
        <p:spPr>
          <a:xfrm>
            <a:off x="3455582" y="6129821"/>
            <a:ext cx="8226902" cy="369332"/>
          </a:xfrm>
          <a:prstGeom prst="rect">
            <a:avLst/>
          </a:prstGeom>
          <a:noFill/>
        </p:spPr>
        <p:txBody>
          <a:bodyPr wrap="square">
            <a:spAutoFit/>
          </a:bodyPr>
          <a:lstStyle/>
          <a:p>
            <a:r>
              <a:rPr lang="en-GB" dirty="0"/>
              <a:t>Adapted from: Southwark.gov.uk/</a:t>
            </a:r>
            <a:r>
              <a:rPr lang="en-GB" dirty="0" err="1"/>
              <a:t>publichealth</a:t>
            </a:r>
            <a:r>
              <a:rPr lang="en-GB" dirty="0"/>
              <a:t> using PHE PHOF data </a:t>
            </a:r>
          </a:p>
        </p:txBody>
      </p:sp>
    </p:spTree>
    <p:extLst>
      <p:ext uri="{BB962C8B-B14F-4D97-AF65-F5344CB8AC3E}">
        <p14:creationId xmlns:p14="http://schemas.microsoft.com/office/powerpoint/2010/main" val="1500843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94DBD1-6523-460C-B95A-36150EA7971A}"/>
              </a:ext>
            </a:extLst>
          </p:cNvPr>
          <p:cNvSpPr txBox="1"/>
          <p:nvPr/>
        </p:nvSpPr>
        <p:spPr>
          <a:xfrm>
            <a:off x="1908175" y="2082800"/>
            <a:ext cx="4298950" cy="1323439"/>
          </a:xfrm>
          <a:prstGeom prst="rect">
            <a:avLst/>
          </a:prstGeom>
          <a:noFill/>
        </p:spPr>
        <p:txBody>
          <a:bodyPr>
            <a:spAutoFit/>
          </a:bodyPr>
          <a:lstStyle/>
          <a:p>
            <a:pPr defTabSz="685800">
              <a:defRPr/>
            </a:pPr>
            <a:r>
              <a:rPr lang="en-GB" sz="1600" dirty="0">
                <a:solidFill>
                  <a:prstClr val="black"/>
                </a:solidFill>
                <a:latin typeface="Calibri" panose="020F0502020204030204"/>
              </a:rPr>
              <a:t>You want to live here – Wootton:</a:t>
            </a:r>
          </a:p>
          <a:p>
            <a:pPr defTabSz="685800">
              <a:defRPr/>
            </a:pPr>
            <a:endParaRPr lang="en-GB" sz="1600" dirty="0">
              <a:solidFill>
                <a:prstClr val="black"/>
              </a:solidFill>
              <a:latin typeface="Calibri" panose="020F0502020204030204"/>
            </a:endParaRPr>
          </a:p>
          <a:p>
            <a:pPr marL="214313" indent="-214313" defTabSz="685800">
              <a:buFont typeface="Arial" panose="020B0604020202020204" pitchFamily="34" charset="0"/>
              <a:buChar char="•"/>
              <a:defRPr/>
            </a:pPr>
            <a:r>
              <a:rPr lang="en-GB" sz="1600" dirty="0">
                <a:solidFill>
                  <a:prstClr val="black"/>
                </a:solidFill>
                <a:latin typeface="Calibri" panose="020F0502020204030204"/>
              </a:rPr>
              <a:t>Life expectancy  83 </a:t>
            </a:r>
            <a:r>
              <a:rPr lang="en-GB" sz="1600" dirty="0" err="1">
                <a:solidFill>
                  <a:prstClr val="black"/>
                </a:solidFill>
                <a:latin typeface="Calibri" panose="020F0502020204030204"/>
              </a:rPr>
              <a:t>yrs</a:t>
            </a:r>
            <a:r>
              <a:rPr lang="en-GB" sz="1600" dirty="0">
                <a:solidFill>
                  <a:prstClr val="black"/>
                </a:solidFill>
                <a:latin typeface="Calibri" panose="020F0502020204030204"/>
              </a:rPr>
              <a:t> male/ 86 </a:t>
            </a:r>
            <a:r>
              <a:rPr lang="en-GB" sz="1600" dirty="0" err="1">
                <a:solidFill>
                  <a:prstClr val="black"/>
                </a:solidFill>
                <a:latin typeface="Calibri" panose="020F0502020204030204"/>
              </a:rPr>
              <a:t>yrs</a:t>
            </a:r>
            <a:r>
              <a:rPr lang="en-GB" sz="1600" dirty="0">
                <a:solidFill>
                  <a:prstClr val="black"/>
                </a:solidFill>
                <a:latin typeface="Calibri" panose="020F0502020204030204"/>
              </a:rPr>
              <a:t> female</a:t>
            </a:r>
          </a:p>
          <a:p>
            <a:pPr marL="214313" indent="-214313" defTabSz="685800">
              <a:buFont typeface="Arial" panose="020B0604020202020204" pitchFamily="34" charset="0"/>
              <a:buChar char="•"/>
              <a:defRPr/>
            </a:pPr>
            <a:r>
              <a:rPr lang="en-GB" sz="1600" dirty="0">
                <a:solidFill>
                  <a:prstClr val="black"/>
                </a:solidFill>
                <a:latin typeface="Calibri" panose="020F0502020204030204"/>
              </a:rPr>
              <a:t>Healthy life expectancy 69 </a:t>
            </a:r>
            <a:r>
              <a:rPr lang="en-GB" sz="1600" dirty="0" err="1">
                <a:solidFill>
                  <a:prstClr val="black"/>
                </a:solidFill>
                <a:latin typeface="Calibri" panose="020F0502020204030204"/>
              </a:rPr>
              <a:t>yrs</a:t>
            </a:r>
            <a:r>
              <a:rPr lang="en-GB" sz="1600" dirty="0">
                <a:solidFill>
                  <a:prstClr val="black"/>
                </a:solidFill>
                <a:latin typeface="Calibri" panose="020F0502020204030204"/>
              </a:rPr>
              <a:t> male/ 71 </a:t>
            </a:r>
            <a:r>
              <a:rPr lang="en-GB" sz="1600" dirty="0" err="1">
                <a:solidFill>
                  <a:prstClr val="black"/>
                </a:solidFill>
                <a:latin typeface="Calibri" panose="020F0502020204030204"/>
              </a:rPr>
              <a:t>yrs</a:t>
            </a:r>
            <a:r>
              <a:rPr lang="en-GB" sz="1600" dirty="0">
                <a:solidFill>
                  <a:prstClr val="black"/>
                </a:solidFill>
                <a:latin typeface="Calibri" panose="020F0502020204030204"/>
              </a:rPr>
              <a:t> female</a:t>
            </a:r>
          </a:p>
        </p:txBody>
      </p:sp>
      <p:pic>
        <p:nvPicPr>
          <p:cNvPr id="17411" name="Picture 5">
            <a:extLst>
              <a:ext uri="{FF2B5EF4-FFF2-40B4-BE49-F238E27FC236}">
                <a16:creationId xmlns:a16="http://schemas.microsoft.com/office/drawing/2014/main" id="{9CDEACEB-7C85-4066-BC02-7BE6793F00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6313" y="985839"/>
            <a:ext cx="1949450"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D6630605-B279-42CC-8607-8AADE7C45EA0}"/>
              </a:ext>
            </a:extLst>
          </p:cNvPr>
          <p:cNvSpPr/>
          <p:nvPr/>
        </p:nvSpPr>
        <p:spPr>
          <a:xfrm rot="20582180">
            <a:off x="5892801" y="1720851"/>
            <a:ext cx="3236913" cy="35401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endParaRPr>
          </a:p>
        </p:txBody>
      </p:sp>
      <p:sp>
        <p:nvSpPr>
          <p:cNvPr id="9" name="TextBox 8">
            <a:extLst>
              <a:ext uri="{FF2B5EF4-FFF2-40B4-BE49-F238E27FC236}">
                <a16:creationId xmlns:a16="http://schemas.microsoft.com/office/drawing/2014/main" id="{FF74DDB9-8CB5-46C8-8AF5-6333B220E1E6}"/>
              </a:ext>
            </a:extLst>
          </p:cNvPr>
          <p:cNvSpPr txBox="1"/>
          <p:nvPr/>
        </p:nvSpPr>
        <p:spPr>
          <a:xfrm>
            <a:off x="1908176" y="4687889"/>
            <a:ext cx="4640263" cy="1077218"/>
          </a:xfrm>
          <a:prstGeom prst="rect">
            <a:avLst/>
          </a:prstGeom>
          <a:noFill/>
        </p:spPr>
        <p:txBody>
          <a:bodyPr>
            <a:spAutoFit/>
          </a:bodyPr>
          <a:lstStyle/>
          <a:p>
            <a:pPr defTabSz="685800">
              <a:defRPr/>
            </a:pPr>
            <a:r>
              <a:rPr lang="en-GB" sz="1600" dirty="0">
                <a:solidFill>
                  <a:prstClr val="black"/>
                </a:solidFill>
                <a:latin typeface="Calibri" panose="020F0502020204030204"/>
              </a:rPr>
              <a:t>You don’t want to live here – North Lynn:</a:t>
            </a:r>
          </a:p>
          <a:p>
            <a:pPr defTabSz="685800">
              <a:defRPr/>
            </a:pPr>
            <a:endParaRPr lang="en-GB" sz="1600" dirty="0">
              <a:solidFill>
                <a:prstClr val="black"/>
              </a:solidFill>
              <a:latin typeface="Calibri" panose="020F0502020204030204"/>
            </a:endParaRPr>
          </a:p>
          <a:p>
            <a:pPr marL="214313" indent="-214313" defTabSz="685800">
              <a:buFont typeface="Arial" panose="020B0604020202020204" pitchFamily="34" charset="0"/>
              <a:buChar char="•"/>
              <a:defRPr/>
            </a:pPr>
            <a:r>
              <a:rPr lang="en-GB" sz="1600" dirty="0">
                <a:solidFill>
                  <a:prstClr val="black"/>
                </a:solidFill>
                <a:latin typeface="Calibri" panose="020F0502020204030204"/>
              </a:rPr>
              <a:t>Life expectancy 75 </a:t>
            </a:r>
            <a:r>
              <a:rPr lang="en-GB" sz="1600" dirty="0" err="1">
                <a:solidFill>
                  <a:prstClr val="black"/>
                </a:solidFill>
                <a:latin typeface="Calibri" panose="020F0502020204030204"/>
              </a:rPr>
              <a:t>yrs</a:t>
            </a:r>
            <a:r>
              <a:rPr lang="en-GB" sz="1600" dirty="0">
                <a:solidFill>
                  <a:prstClr val="black"/>
                </a:solidFill>
                <a:latin typeface="Calibri" panose="020F0502020204030204"/>
              </a:rPr>
              <a:t> male/ 77 </a:t>
            </a:r>
            <a:r>
              <a:rPr lang="en-GB" sz="1600" dirty="0" err="1">
                <a:solidFill>
                  <a:prstClr val="black"/>
                </a:solidFill>
                <a:latin typeface="Calibri" panose="020F0502020204030204"/>
              </a:rPr>
              <a:t>yrs</a:t>
            </a:r>
            <a:r>
              <a:rPr lang="en-GB" sz="1600" dirty="0">
                <a:solidFill>
                  <a:prstClr val="black"/>
                </a:solidFill>
                <a:latin typeface="Calibri" panose="020F0502020204030204"/>
              </a:rPr>
              <a:t> female</a:t>
            </a:r>
          </a:p>
          <a:p>
            <a:pPr marL="214313" indent="-214313" defTabSz="685800">
              <a:buFont typeface="Arial" panose="020B0604020202020204" pitchFamily="34" charset="0"/>
              <a:buChar char="•"/>
              <a:defRPr/>
            </a:pPr>
            <a:r>
              <a:rPr lang="en-GB" sz="1600" dirty="0">
                <a:solidFill>
                  <a:prstClr val="black"/>
                </a:solidFill>
                <a:latin typeface="Calibri" panose="020F0502020204030204"/>
              </a:rPr>
              <a:t>Healthy life expectancy 55 </a:t>
            </a:r>
            <a:r>
              <a:rPr lang="en-GB" sz="1600" dirty="0" err="1">
                <a:solidFill>
                  <a:prstClr val="black"/>
                </a:solidFill>
                <a:latin typeface="Calibri" panose="020F0502020204030204"/>
              </a:rPr>
              <a:t>yrs</a:t>
            </a:r>
            <a:r>
              <a:rPr lang="en-GB" sz="1600" dirty="0">
                <a:solidFill>
                  <a:prstClr val="black"/>
                </a:solidFill>
                <a:latin typeface="Calibri" panose="020F0502020204030204"/>
              </a:rPr>
              <a:t> male/ 56 </a:t>
            </a:r>
            <a:r>
              <a:rPr lang="en-GB" sz="1600" dirty="0" err="1">
                <a:solidFill>
                  <a:prstClr val="black"/>
                </a:solidFill>
                <a:latin typeface="Calibri" panose="020F0502020204030204"/>
              </a:rPr>
              <a:t>yrs</a:t>
            </a:r>
            <a:r>
              <a:rPr lang="en-GB" sz="1600" dirty="0">
                <a:solidFill>
                  <a:prstClr val="black"/>
                </a:solidFill>
                <a:latin typeface="Calibri" panose="020F0502020204030204"/>
              </a:rPr>
              <a:t> female</a:t>
            </a:r>
          </a:p>
        </p:txBody>
      </p:sp>
      <p:sp>
        <p:nvSpPr>
          <p:cNvPr id="8" name="Down Arrow 7">
            <a:extLst>
              <a:ext uri="{FF2B5EF4-FFF2-40B4-BE49-F238E27FC236}">
                <a16:creationId xmlns:a16="http://schemas.microsoft.com/office/drawing/2014/main" id="{B3423DFF-738F-4947-ABC0-3FBFEAE9F409}"/>
              </a:ext>
            </a:extLst>
          </p:cNvPr>
          <p:cNvSpPr/>
          <p:nvPr/>
        </p:nvSpPr>
        <p:spPr>
          <a:xfrm rot="16923898">
            <a:off x="7145339" y="4060826"/>
            <a:ext cx="339725" cy="25304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endParaRPr>
          </a:p>
        </p:txBody>
      </p:sp>
      <p:sp>
        <p:nvSpPr>
          <p:cNvPr id="10" name="Oval 9">
            <a:extLst>
              <a:ext uri="{FF2B5EF4-FFF2-40B4-BE49-F238E27FC236}">
                <a16:creationId xmlns:a16="http://schemas.microsoft.com/office/drawing/2014/main" id="{6C9E97E4-04AB-4B07-BB10-524D31E231A3}"/>
              </a:ext>
            </a:extLst>
          </p:cNvPr>
          <p:cNvSpPr/>
          <p:nvPr/>
        </p:nvSpPr>
        <p:spPr>
          <a:xfrm>
            <a:off x="5122863" y="3065464"/>
            <a:ext cx="3200400" cy="141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dirty="0">
                <a:solidFill>
                  <a:prstClr val="white"/>
                </a:solidFill>
              </a:rPr>
              <a:t>Fewer than 2 miles apart but a life expectancy gap of 8-9 years and a healthy life expectancy gap of 14-15 years</a:t>
            </a:r>
          </a:p>
        </p:txBody>
      </p:sp>
      <p:sp>
        <p:nvSpPr>
          <p:cNvPr id="11" name="Title 1">
            <a:extLst>
              <a:ext uri="{FF2B5EF4-FFF2-40B4-BE49-F238E27FC236}">
                <a16:creationId xmlns:a16="http://schemas.microsoft.com/office/drawing/2014/main" id="{F90B0393-EE4F-470D-BAEE-6AE9EE033E0A}"/>
              </a:ext>
            </a:extLst>
          </p:cNvPr>
          <p:cNvSpPr txBox="1">
            <a:spLocks/>
          </p:cNvSpPr>
          <p:nvPr/>
        </p:nvSpPr>
        <p:spPr>
          <a:xfrm>
            <a:off x="1981200" y="274638"/>
            <a:ext cx="82296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altLang="en-US" sz="4400" b="1" dirty="0">
                <a:solidFill>
                  <a:schemeClr val="accent5"/>
                </a:solidFill>
                <a:latin typeface="Arial" panose="020B0604020202020204" pitchFamily="34" charset="0"/>
                <a:ea typeface="MS PGothic" panose="020B0600070205080204" pitchFamily="34" charset="-128"/>
                <a:cs typeface="Arial" panose="020B0604020202020204" pitchFamily="34" charset="0"/>
              </a:rPr>
              <a:t>Example</a:t>
            </a:r>
          </a:p>
        </p:txBody>
      </p:sp>
    </p:spTree>
    <p:extLst>
      <p:ext uri="{BB962C8B-B14F-4D97-AF65-F5344CB8AC3E}">
        <p14:creationId xmlns:p14="http://schemas.microsoft.com/office/powerpoint/2010/main" val="232300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7">
            <a:extLst>
              <a:ext uri="{FF2B5EF4-FFF2-40B4-BE49-F238E27FC236}">
                <a16:creationId xmlns:a16="http://schemas.microsoft.com/office/drawing/2014/main" id="{DC20D509-1DDB-415C-9EE4-93B107396DC5}"/>
              </a:ext>
            </a:extLst>
          </p:cNvPr>
          <p:cNvSpPr>
            <a:spLocks noGrp="1"/>
          </p:cNvSpPr>
          <p:nvPr>
            <p:ph idx="1"/>
          </p:nvPr>
        </p:nvSpPr>
        <p:spPr>
          <a:xfrm>
            <a:off x="1998663" y="3429000"/>
            <a:ext cx="8229600" cy="2952750"/>
          </a:xfrm>
        </p:spPr>
        <p:txBody>
          <a:bodyPr>
            <a:normAutofit fontScale="92500" lnSpcReduction="10000"/>
          </a:bodyPr>
          <a:lstStyle/>
          <a:p>
            <a:pPr marL="0" indent="0">
              <a:buNone/>
              <a:defRPr/>
            </a:pPr>
            <a:endParaRPr lang="en-US" altLang="en-US" sz="2000" dirty="0">
              <a:solidFill>
                <a:prstClr val="black"/>
              </a:solidFill>
              <a:latin typeface="Arial" panose="020B0604020202020204" pitchFamily="34" charset="0"/>
              <a:cs typeface="Arial" panose="020B0604020202020204" pitchFamily="34" charset="0"/>
            </a:endParaRPr>
          </a:p>
          <a:p>
            <a:pPr>
              <a:defRPr/>
            </a:pPr>
            <a:endParaRPr lang="en-US" altLang="en-US" sz="2000" dirty="0">
              <a:solidFill>
                <a:prstClr val="black"/>
              </a:solidFill>
              <a:latin typeface="Arial" panose="020B0604020202020204" pitchFamily="34" charset="0"/>
              <a:cs typeface="Arial" panose="020B0604020202020204" pitchFamily="34" charset="0"/>
            </a:endParaRPr>
          </a:p>
          <a:p>
            <a:pPr>
              <a:defRPr/>
            </a:pPr>
            <a:endParaRPr lang="en-US" altLang="en-US" sz="1200" dirty="0">
              <a:solidFill>
                <a:prstClr val="black"/>
              </a:solidFill>
              <a:latin typeface="Arial" panose="020B0604020202020204" pitchFamily="34" charset="0"/>
              <a:cs typeface="Arial" panose="020B0604020202020204" pitchFamily="34" charset="0"/>
            </a:endParaRPr>
          </a:p>
          <a:p>
            <a:pPr>
              <a:defRPr/>
            </a:pPr>
            <a:endParaRPr lang="en-US" altLang="en-US" sz="1200" dirty="0">
              <a:solidFill>
                <a:prstClr val="black"/>
              </a:solidFill>
              <a:latin typeface="Arial" panose="020B0604020202020204" pitchFamily="34" charset="0"/>
              <a:cs typeface="Arial" panose="020B0604020202020204" pitchFamily="34" charset="0"/>
            </a:endParaRPr>
          </a:p>
          <a:p>
            <a:pPr>
              <a:defRPr/>
            </a:pPr>
            <a:endParaRPr lang="en-US" altLang="en-US" sz="1200" dirty="0">
              <a:solidFill>
                <a:prstClr val="black"/>
              </a:solidFill>
              <a:latin typeface="Arial" panose="020B0604020202020204" pitchFamily="34" charset="0"/>
              <a:cs typeface="Arial" panose="020B0604020202020204" pitchFamily="34" charset="0"/>
            </a:endParaRPr>
          </a:p>
          <a:p>
            <a:pPr>
              <a:defRPr/>
            </a:pPr>
            <a:r>
              <a:rPr lang="en-US" altLang="en-US" sz="1200" dirty="0">
                <a:solidFill>
                  <a:prstClr val="black"/>
                </a:solidFill>
                <a:latin typeface="Arial" panose="020B0604020202020204" pitchFamily="34" charset="0"/>
                <a:cs typeface="Arial" panose="020B0604020202020204" pitchFamily="34" charset="0"/>
              </a:rPr>
              <a:t>Our </a:t>
            </a:r>
            <a:r>
              <a:rPr lang="en-US" altLang="en-US" sz="1200" b="1" dirty="0">
                <a:solidFill>
                  <a:prstClr val="black"/>
                </a:solidFill>
                <a:latin typeface="Arial" panose="020B0604020202020204" pitchFamily="34" charset="0"/>
                <a:cs typeface="Arial" panose="020B0604020202020204" pitchFamily="34" charset="0"/>
              </a:rPr>
              <a:t>five</a:t>
            </a:r>
            <a:r>
              <a:rPr lang="en-US" altLang="en-US" sz="1200" dirty="0">
                <a:solidFill>
                  <a:prstClr val="black"/>
                </a:solidFill>
                <a:latin typeface="Arial" panose="020B0604020202020204" pitchFamily="34" charset="0"/>
                <a:cs typeface="Arial" panose="020B0604020202020204" pitchFamily="34" charset="0"/>
              </a:rPr>
              <a:t> key health issues appear to be:</a:t>
            </a:r>
          </a:p>
          <a:p>
            <a:pPr lvl="1">
              <a:defRPr/>
            </a:pPr>
            <a:r>
              <a:rPr lang="en-GB" altLang="en-US" sz="1200" dirty="0">
                <a:solidFill>
                  <a:prstClr val="black"/>
                </a:solidFill>
                <a:latin typeface="Arial" panose="020B0604020202020204" pitchFamily="34" charset="0"/>
                <a:cs typeface="Arial" panose="020B0604020202020204" pitchFamily="34" charset="0"/>
              </a:rPr>
              <a:t>Hypertension</a:t>
            </a:r>
          </a:p>
          <a:p>
            <a:pPr lvl="1">
              <a:defRPr/>
            </a:pPr>
            <a:r>
              <a:rPr lang="en-GB" altLang="en-US" sz="1200" dirty="0">
                <a:solidFill>
                  <a:prstClr val="black"/>
                </a:solidFill>
                <a:latin typeface="Arial" panose="020B0604020202020204" pitchFamily="34" charset="0"/>
                <a:cs typeface="Arial" panose="020B0604020202020204" pitchFamily="34" charset="0"/>
              </a:rPr>
              <a:t>Obesity </a:t>
            </a:r>
          </a:p>
          <a:p>
            <a:pPr lvl="1">
              <a:defRPr/>
            </a:pPr>
            <a:r>
              <a:rPr lang="en-GB" altLang="en-US" sz="1200" dirty="0">
                <a:solidFill>
                  <a:prstClr val="black"/>
                </a:solidFill>
                <a:latin typeface="Arial" panose="020B0604020202020204" pitchFamily="34" charset="0"/>
                <a:cs typeface="Arial" panose="020B0604020202020204" pitchFamily="34" charset="0"/>
              </a:rPr>
              <a:t>Depression</a:t>
            </a:r>
            <a:endParaRPr lang="en-GB" altLang="en-US" sz="1200" dirty="0">
              <a:solidFill>
                <a:srgbClr val="FF0000"/>
              </a:solidFill>
              <a:latin typeface="Arial" panose="020B0604020202020204" pitchFamily="34" charset="0"/>
              <a:cs typeface="Arial" panose="020B0604020202020204" pitchFamily="34" charset="0"/>
            </a:endParaRPr>
          </a:p>
          <a:p>
            <a:pPr lvl="1">
              <a:defRPr/>
            </a:pPr>
            <a:r>
              <a:rPr lang="en-GB" altLang="en-US" sz="1200" dirty="0">
                <a:solidFill>
                  <a:prstClr val="black"/>
                </a:solidFill>
                <a:latin typeface="Arial" panose="020B0604020202020204" pitchFamily="34" charset="0"/>
                <a:cs typeface="Arial" panose="020B0604020202020204" pitchFamily="34" charset="0"/>
              </a:rPr>
              <a:t>Diabetes </a:t>
            </a:r>
          </a:p>
          <a:p>
            <a:pPr lvl="1">
              <a:defRPr/>
            </a:pPr>
            <a:r>
              <a:rPr lang="en-US" altLang="en-US" sz="1200" dirty="0">
                <a:latin typeface="Arial" panose="020B0604020202020204" pitchFamily="34" charset="0"/>
                <a:cs typeface="Arial" panose="020B0604020202020204" pitchFamily="34" charset="0"/>
              </a:rPr>
              <a:t>Asthma</a:t>
            </a:r>
          </a:p>
          <a:p>
            <a:pPr marL="457200" lvl="1" indent="0">
              <a:buNone/>
              <a:defRPr/>
            </a:pPr>
            <a:r>
              <a:rPr lang="en-US" altLang="en-US" sz="1200" dirty="0">
                <a:solidFill>
                  <a:prstClr val="black"/>
                </a:solidFill>
                <a:latin typeface="Arial" panose="020B0604020202020204" pitchFamily="34" charset="0"/>
                <a:cs typeface="Arial" panose="020B0604020202020204" pitchFamily="34" charset="0"/>
              </a:rPr>
              <a:t>These are all broadly considered </a:t>
            </a:r>
            <a:r>
              <a:rPr lang="en-US" altLang="en-US" sz="1200" b="1" dirty="0">
                <a:solidFill>
                  <a:prstClr val="black"/>
                </a:solidFill>
                <a:latin typeface="Arial" panose="020B0604020202020204" pitchFamily="34" charset="0"/>
                <a:cs typeface="Arial" panose="020B0604020202020204" pitchFamily="34" charset="0"/>
              </a:rPr>
              <a:t>avoidable </a:t>
            </a:r>
            <a:r>
              <a:rPr lang="en-US" altLang="en-US" sz="1200" dirty="0">
                <a:solidFill>
                  <a:prstClr val="black"/>
                </a:solidFill>
                <a:latin typeface="Arial" panose="020B0604020202020204" pitchFamily="34" charset="0"/>
                <a:cs typeface="Arial" panose="020B0604020202020204" pitchFamily="34" charset="0"/>
              </a:rPr>
              <a:t>- they will be contributing to admissions &amp; early mortality </a:t>
            </a:r>
          </a:p>
          <a:p>
            <a:pPr marL="0" indent="0">
              <a:buNone/>
              <a:defRPr/>
            </a:pPr>
            <a:endParaRPr lang="en-US" altLang="en-US" dirty="0">
              <a:latin typeface="Arial" panose="020B0604020202020204" pitchFamily="34" charset="0"/>
              <a:cs typeface="Arial" panose="020B0604020202020204" pitchFamily="34" charset="0"/>
            </a:endParaRPr>
          </a:p>
        </p:txBody>
      </p:sp>
      <p:sp>
        <p:nvSpPr>
          <p:cNvPr id="19460" name="TextBox 2">
            <a:extLst>
              <a:ext uri="{FF2B5EF4-FFF2-40B4-BE49-F238E27FC236}">
                <a16:creationId xmlns:a16="http://schemas.microsoft.com/office/drawing/2014/main" id="{512B5407-DF6D-40AA-9ED5-2461CB25DDFF}"/>
              </a:ext>
            </a:extLst>
          </p:cNvPr>
          <p:cNvSpPr txBox="1">
            <a:spLocks noChangeArrowheads="1"/>
          </p:cNvSpPr>
          <p:nvPr/>
        </p:nvSpPr>
        <p:spPr bwMode="auto">
          <a:xfrm>
            <a:off x="1703388" y="6381750"/>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en-GB" altLang="en-US" sz="1400">
                <a:latin typeface="Calibri" panose="020F0502020204030204" pitchFamily="34" charset="0"/>
              </a:rPr>
              <a:t>Sources: PHE Fingertips, NCCG (GP data</a:t>
            </a:r>
            <a:r>
              <a:rPr lang="en-GB" altLang="en-US" sz="1800">
                <a:latin typeface="Calibri" panose="020F0502020204030204" pitchFamily="34" charset="0"/>
              </a:rPr>
              <a:t>)</a:t>
            </a:r>
          </a:p>
        </p:txBody>
      </p:sp>
      <p:graphicFrame>
        <p:nvGraphicFramePr>
          <p:cNvPr id="6" name="Chart 5">
            <a:extLst>
              <a:ext uri="{FF2B5EF4-FFF2-40B4-BE49-F238E27FC236}">
                <a16:creationId xmlns:a16="http://schemas.microsoft.com/office/drawing/2014/main" id="{AF249FD8-9126-4B3F-BDE6-581BAB6371B1}"/>
              </a:ext>
            </a:extLst>
          </p:cNvPr>
          <p:cNvGraphicFramePr>
            <a:graphicFrameLocks/>
          </p:cNvGraphicFramePr>
          <p:nvPr>
            <p:extLst/>
          </p:nvPr>
        </p:nvGraphicFramePr>
        <p:xfrm>
          <a:off x="2263775" y="805165"/>
          <a:ext cx="7964488" cy="3991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1364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99A-5837-3748-BE52-A50390FEAE07}"/>
              </a:ext>
            </a:extLst>
          </p:cNvPr>
          <p:cNvSpPr>
            <a:spLocks noGrp="1"/>
          </p:cNvSpPr>
          <p:nvPr>
            <p:ph type="title"/>
          </p:nvPr>
        </p:nvSpPr>
        <p:spPr/>
        <p:txBody>
          <a:bodyPr/>
          <a:lstStyle/>
          <a:p>
            <a:r>
              <a:rPr lang="en-GB" dirty="0"/>
              <a:t>What the data doesn’t yet tell us!</a:t>
            </a:r>
          </a:p>
        </p:txBody>
      </p:sp>
      <p:pic>
        <p:nvPicPr>
          <p:cNvPr id="4" name="Picture 3">
            <a:extLst>
              <a:ext uri="{FF2B5EF4-FFF2-40B4-BE49-F238E27FC236}">
                <a16:creationId xmlns:a16="http://schemas.microsoft.com/office/drawing/2014/main" id="{D24B3C81-41F1-D748-94AD-E2884CEDB294}"/>
              </a:ext>
            </a:extLst>
          </p:cNvPr>
          <p:cNvPicPr>
            <a:picLocks noChangeAspect="1"/>
          </p:cNvPicPr>
          <p:nvPr/>
        </p:nvPicPr>
        <p:blipFill>
          <a:blip r:embed="rId2"/>
          <a:stretch>
            <a:fillRect/>
          </a:stretch>
        </p:blipFill>
        <p:spPr>
          <a:xfrm>
            <a:off x="2820284" y="2408558"/>
            <a:ext cx="6448647" cy="3611242"/>
          </a:xfrm>
          <a:prstGeom prst="rect">
            <a:avLst/>
          </a:prstGeom>
        </p:spPr>
      </p:pic>
    </p:spTree>
    <p:extLst>
      <p:ext uri="{BB962C8B-B14F-4D97-AF65-F5344CB8AC3E}">
        <p14:creationId xmlns:p14="http://schemas.microsoft.com/office/powerpoint/2010/main" val="169796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16407B5-4A21-9347-9006-62ED340B5EB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21008" y="3061471"/>
            <a:ext cx="3062176" cy="1722474"/>
          </a:xfrm>
        </p:spPr>
      </p:pic>
      <p:sp>
        <p:nvSpPr>
          <p:cNvPr id="3" name="Title 2">
            <a:extLst>
              <a:ext uri="{FF2B5EF4-FFF2-40B4-BE49-F238E27FC236}">
                <a16:creationId xmlns:a16="http://schemas.microsoft.com/office/drawing/2014/main" id="{F1D87AC9-968F-E348-B66C-7B8E4178A67D}"/>
              </a:ext>
            </a:extLst>
          </p:cNvPr>
          <p:cNvSpPr>
            <a:spLocks noGrp="1"/>
          </p:cNvSpPr>
          <p:nvPr>
            <p:ph type="title"/>
          </p:nvPr>
        </p:nvSpPr>
        <p:spPr>
          <a:xfrm>
            <a:off x="457201" y="643271"/>
            <a:ext cx="6581554" cy="1371600"/>
          </a:xfrm>
        </p:spPr>
        <p:txBody>
          <a:bodyPr/>
          <a:lstStyle/>
          <a:p>
            <a:r>
              <a:rPr lang="en-GB" b="1" dirty="0">
                <a:solidFill>
                  <a:schemeClr val="tx1"/>
                </a:solidFill>
              </a:rPr>
              <a:t>Culture , Schemes and paperwork</a:t>
            </a:r>
          </a:p>
        </p:txBody>
      </p:sp>
      <p:pic>
        <p:nvPicPr>
          <p:cNvPr id="17" name="Picture 16">
            <a:extLst>
              <a:ext uri="{FF2B5EF4-FFF2-40B4-BE49-F238E27FC236}">
                <a16:creationId xmlns:a16="http://schemas.microsoft.com/office/drawing/2014/main" id="{BAE55BE2-FEA5-2E45-8B0F-D52F01B195D0}"/>
              </a:ext>
            </a:extLst>
          </p:cNvPr>
          <p:cNvPicPr>
            <a:picLocks noChangeAspect="1"/>
          </p:cNvPicPr>
          <p:nvPr/>
        </p:nvPicPr>
        <p:blipFill>
          <a:blip r:embed="rId3"/>
          <a:stretch>
            <a:fillRect/>
          </a:stretch>
        </p:blipFill>
        <p:spPr>
          <a:xfrm>
            <a:off x="3779347" y="1669512"/>
            <a:ext cx="4691363" cy="3302075"/>
          </a:xfrm>
          <a:prstGeom prst="rect">
            <a:avLst/>
          </a:prstGeom>
        </p:spPr>
      </p:pic>
      <p:sp>
        <p:nvSpPr>
          <p:cNvPr id="2" name="TextBox 1">
            <a:extLst>
              <a:ext uri="{FF2B5EF4-FFF2-40B4-BE49-F238E27FC236}">
                <a16:creationId xmlns:a16="http://schemas.microsoft.com/office/drawing/2014/main" id="{EC031412-3C67-3A4D-855A-C73FF77E5527}"/>
              </a:ext>
            </a:extLst>
          </p:cNvPr>
          <p:cNvSpPr txBox="1"/>
          <p:nvPr/>
        </p:nvSpPr>
        <p:spPr>
          <a:xfrm>
            <a:off x="296535" y="2157194"/>
            <a:ext cx="3556000" cy="646331"/>
          </a:xfrm>
          <a:prstGeom prst="rect">
            <a:avLst/>
          </a:prstGeom>
          <a:noFill/>
        </p:spPr>
        <p:txBody>
          <a:bodyPr wrap="square" rtlCol="0">
            <a:spAutoFit/>
          </a:bodyPr>
          <a:lstStyle/>
          <a:p>
            <a:r>
              <a:rPr lang="en-GB" dirty="0">
                <a:hlinkClick r:id="rId4"/>
              </a:rPr>
              <a:t>https://www.youthsporttrust.org/</a:t>
            </a:r>
            <a:endParaRPr lang="en-GB" dirty="0"/>
          </a:p>
          <a:p>
            <a:endParaRPr lang="en-GB" dirty="0"/>
          </a:p>
        </p:txBody>
      </p:sp>
      <p:sp>
        <p:nvSpPr>
          <p:cNvPr id="5" name="Rectangle 4">
            <a:hlinkClick r:id="rId5"/>
            <a:extLst>
              <a:ext uri="{FF2B5EF4-FFF2-40B4-BE49-F238E27FC236}">
                <a16:creationId xmlns:a16="http://schemas.microsoft.com/office/drawing/2014/main" id="{E9B32F0E-6EAC-3045-8AE6-2620AEB15F23}"/>
              </a:ext>
            </a:extLst>
          </p:cNvPr>
          <p:cNvSpPr/>
          <p:nvPr/>
        </p:nvSpPr>
        <p:spPr>
          <a:xfrm>
            <a:off x="6567040" y="1091375"/>
            <a:ext cx="6096000" cy="646331"/>
          </a:xfrm>
          <a:prstGeom prst="rect">
            <a:avLst/>
          </a:prstGeom>
        </p:spPr>
        <p:txBody>
          <a:bodyPr>
            <a:spAutoFit/>
          </a:bodyPr>
          <a:lstStyle/>
          <a:p>
            <a:r>
              <a:rPr lang="en-GB" dirty="0">
                <a:hlinkClick r:id="rId6"/>
              </a:rPr>
              <a:t>joanne.thompson@activenorfolk.org</a:t>
            </a:r>
            <a:endParaRPr lang="en-GB" dirty="0"/>
          </a:p>
          <a:p>
            <a:endParaRPr lang="en-GB" dirty="0"/>
          </a:p>
        </p:txBody>
      </p:sp>
      <p:sp>
        <p:nvSpPr>
          <p:cNvPr id="6" name="TextBox 5">
            <a:extLst>
              <a:ext uri="{FF2B5EF4-FFF2-40B4-BE49-F238E27FC236}">
                <a16:creationId xmlns:a16="http://schemas.microsoft.com/office/drawing/2014/main" id="{59565960-2138-2645-BF61-0572A9EF7F2D}"/>
              </a:ext>
            </a:extLst>
          </p:cNvPr>
          <p:cNvSpPr txBox="1"/>
          <p:nvPr/>
        </p:nvSpPr>
        <p:spPr>
          <a:xfrm>
            <a:off x="6125029" y="522514"/>
            <a:ext cx="5036457" cy="584775"/>
          </a:xfrm>
          <a:prstGeom prst="rect">
            <a:avLst/>
          </a:prstGeom>
          <a:noFill/>
        </p:spPr>
        <p:txBody>
          <a:bodyPr wrap="square" rtlCol="0">
            <a:spAutoFit/>
          </a:bodyPr>
          <a:lstStyle/>
          <a:p>
            <a:r>
              <a:rPr lang="en-GB" sz="3200" dirty="0">
                <a:hlinkClick r:id="rId5">
                  <a:extLst>
                    <a:ext uri="{A12FA001-AC4F-418D-AE19-62706E023703}">
                      <ahyp:hlinkClr xmlns:ahyp="http://schemas.microsoft.com/office/drawing/2018/hyperlinkcolor" val="tx"/>
                    </a:ext>
                  </a:extLst>
                </a:hlinkClick>
              </a:rPr>
              <a:t>Active Norfolk Resources</a:t>
            </a:r>
            <a:endParaRPr lang="en-GB" sz="3200" dirty="0"/>
          </a:p>
        </p:txBody>
      </p:sp>
      <p:sp>
        <p:nvSpPr>
          <p:cNvPr id="7" name="TextBox 6">
            <a:extLst>
              <a:ext uri="{FF2B5EF4-FFF2-40B4-BE49-F238E27FC236}">
                <a16:creationId xmlns:a16="http://schemas.microsoft.com/office/drawing/2014/main" id="{C39BB5C7-FC05-594D-9D23-B94F834E69AE}"/>
              </a:ext>
            </a:extLst>
          </p:cNvPr>
          <p:cNvSpPr txBox="1"/>
          <p:nvPr/>
        </p:nvSpPr>
        <p:spPr>
          <a:xfrm>
            <a:off x="409524" y="4921728"/>
            <a:ext cx="2685143" cy="923330"/>
          </a:xfrm>
          <a:prstGeom prst="rect">
            <a:avLst/>
          </a:prstGeom>
          <a:noFill/>
        </p:spPr>
        <p:txBody>
          <a:bodyPr wrap="square" rtlCol="0">
            <a:spAutoFit/>
          </a:bodyPr>
          <a:lstStyle/>
          <a:p>
            <a:r>
              <a:rPr lang="en-GB" dirty="0">
                <a:hlinkClick r:id="rId7"/>
              </a:rPr>
              <a:t>https://www.yourschoolgames.com/app/</a:t>
            </a:r>
            <a:endParaRPr lang="en-GB" dirty="0"/>
          </a:p>
          <a:p>
            <a:endParaRPr lang="en-GB" dirty="0"/>
          </a:p>
        </p:txBody>
      </p:sp>
      <p:sp>
        <p:nvSpPr>
          <p:cNvPr id="8" name="TextBox 7">
            <a:extLst>
              <a:ext uri="{FF2B5EF4-FFF2-40B4-BE49-F238E27FC236}">
                <a16:creationId xmlns:a16="http://schemas.microsoft.com/office/drawing/2014/main" id="{2D05CF85-C6B6-EE4F-9D98-8571CC6B3A84}"/>
              </a:ext>
            </a:extLst>
          </p:cNvPr>
          <p:cNvSpPr txBox="1"/>
          <p:nvPr/>
        </p:nvSpPr>
        <p:spPr>
          <a:xfrm>
            <a:off x="7662869" y="5253635"/>
            <a:ext cx="4529131" cy="923330"/>
          </a:xfrm>
          <a:prstGeom prst="rect">
            <a:avLst/>
          </a:prstGeom>
          <a:noFill/>
        </p:spPr>
        <p:txBody>
          <a:bodyPr wrap="square" rtlCol="0">
            <a:spAutoFit/>
          </a:bodyPr>
          <a:lstStyle/>
          <a:p>
            <a:pPr algn="ctr"/>
            <a:r>
              <a:rPr lang="en-GB" dirty="0">
                <a:hlinkClick r:id="rId8"/>
              </a:rPr>
              <a:t>https://www.afpe.org.uk/physical-education/afpe-quality-mark-for-pe-a-sport/</a:t>
            </a:r>
            <a:endParaRPr lang="en-GB" dirty="0"/>
          </a:p>
          <a:p>
            <a:pPr algn="ctr"/>
            <a:endParaRPr lang="en-GB" dirty="0"/>
          </a:p>
        </p:txBody>
      </p:sp>
      <p:pic>
        <p:nvPicPr>
          <p:cNvPr id="11" name="Picture 10">
            <a:extLst>
              <a:ext uri="{FF2B5EF4-FFF2-40B4-BE49-F238E27FC236}">
                <a16:creationId xmlns:a16="http://schemas.microsoft.com/office/drawing/2014/main" id="{2DE1A669-E05E-374C-8C48-06315CD28088}"/>
              </a:ext>
            </a:extLst>
          </p:cNvPr>
          <p:cNvPicPr>
            <a:picLocks noChangeAspect="1"/>
          </p:cNvPicPr>
          <p:nvPr/>
        </p:nvPicPr>
        <p:blipFill>
          <a:blip r:embed="rId9"/>
          <a:stretch>
            <a:fillRect/>
          </a:stretch>
        </p:blipFill>
        <p:spPr>
          <a:xfrm>
            <a:off x="8897257" y="2014871"/>
            <a:ext cx="2594325" cy="3034517"/>
          </a:xfrm>
          <a:prstGeom prst="rect">
            <a:avLst/>
          </a:prstGeom>
        </p:spPr>
      </p:pic>
    </p:spTree>
    <p:extLst>
      <p:ext uri="{BB962C8B-B14F-4D97-AF65-F5344CB8AC3E}">
        <p14:creationId xmlns:p14="http://schemas.microsoft.com/office/powerpoint/2010/main" val="3709569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44AAFD-B099-A745-9101-723C6C312624}"/>
              </a:ext>
            </a:extLst>
          </p:cNvPr>
          <p:cNvSpPr>
            <a:spLocks noGrp="1"/>
          </p:cNvSpPr>
          <p:nvPr>
            <p:ph type="pic" sz="quarter" idx="13"/>
          </p:nvPr>
        </p:nvSpPr>
        <p:spPr/>
      </p:sp>
      <p:sp>
        <p:nvSpPr>
          <p:cNvPr id="6" name="Title 5">
            <a:extLst>
              <a:ext uri="{FF2B5EF4-FFF2-40B4-BE49-F238E27FC236}">
                <a16:creationId xmlns:a16="http://schemas.microsoft.com/office/drawing/2014/main" id="{88287976-6665-6043-9CA7-5BDC8A956DF3}"/>
              </a:ext>
            </a:extLst>
          </p:cNvPr>
          <p:cNvSpPr>
            <a:spLocks noGrp="1"/>
          </p:cNvSpPr>
          <p:nvPr>
            <p:ph type="title"/>
          </p:nvPr>
        </p:nvSpPr>
        <p:spPr>
          <a:xfrm>
            <a:off x="876300" y="516636"/>
            <a:ext cx="6581554" cy="1371600"/>
          </a:xfrm>
        </p:spPr>
        <p:txBody>
          <a:bodyPr/>
          <a:lstStyle/>
          <a:p>
            <a:r>
              <a:rPr lang="en-GB" dirty="0"/>
              <a:t>What are the barriers?</a:t>
            </a:r>
          </a:p>
        </p:txBody>
      </p:sp>
      <p:sp>
        <p:nvSpPr>
          <p:cNvPr id="4" name="TextBox 3">
            <a:extLst>
              <a:ext uri="{FF2B5EF4-FFF2-40B4-BE49-F238E27FC236}">
                <a16:creationId xmlns:a16="http://schemas.microsoft.com/office/drawing/2014/main" id="{8DAD6045-757C-8149-81FF-A8D12B62CEF2}"/>
              </a:ext>
            </a:extLst>
          </p:cNvPr>
          <p:cNvSpPr txBox="1"/>
          <p:nvPr/>
        </p:nvSpPr>
        <p:spPr>
          <a:xfrm>
            <a:off x="4762500" y="2019300"/>
            <a:ext cx="2870786" cy="3170099"/>
          </a:xfrm>
          <a:prstGeom prst="rect">
            <a:avLst/>
          </a:prstGeom>
          <a:noFill/>
        </p:spPr>
        <p:txBody>
          <a:bodyPr wrap="none" rtlCol="0">
            <a:spAutoFit/>
          </a:bodyPr>
          <a:lstStyle/>
          <a:p>
            <a:pPr marL="571500" indent="-571500">
              <a:buFont typeface="Arial" panose="020B0604020202020204" pitchFamily="34" charset="0"/>
              <a:buChar char="•"/>
            </a:pPr>
            <a:r>
              <a:rPr lang="en-GB" sz="4000" dirty="0">
                <a:solidFill>
                  <a:srgbClr val="FFFF00"/>
                </a:solidFill>
              </a:rPr>
              <a:t>Resources</a:t>
            </a:r>
          </a:p>
          <a:p>
            <a:pPr marL="571500" indent="-571500">
              <a:buFont typeface="Arial" panose="020B0604020202020204" pitchFamily="34" charset="0"/>
              <a:buChar char="•"/>
            </a:pPr>
            <a:r>
              <a:rPr lang="en-GB" sz="4000" dirty="0">
                <a:solidFill>
                  <a:srgbClr val="FFFF00"/>
                </a:solidFill>
              </a:rPr>
              <a:t>Staffing</a:t>
            </a:r>
          </a:p>
          <a:p>
            <a:pPr marL="571500" indent="-571500">
              <a:buFont typeface="Arial" panose="020B0604020202020204" pitchFamily="34" charset="0"/>
              <a:buChar char="•"/>
            </a:pPr>
            <a:r>
              <a:rPr lang="en-GB" sz="4000" dirty="0">
                <a:solidFill>
                  <a:srgbClr val="FFFF00"/>
                </a:solidFill>
              </a:rPr>
              <a:t>Space</a:t>
            </a:r>
          </a:p>
          <a:p>
            <a:pPr marL="571500" indent="-571500">
              <a:buFont typeface="Arial" panose="020B0604020202020204" pitchFamily="34" charset="0"/>
              <a:buChar char="•"/>
            </a:pPr>
            <a:r>
              <a:rPr lang="en-GB" sz="4000" dirty="0">
                <a:solidFill>
                  <a:srgbClr val="FFFF00"/>
                </a:solidFill>
              </a:rPr>
              <a:t>Weather</a:t>
            </a:r>
          </a:p>
          <a:p>
            <a:pPr marL="571500" indent="-571500">
              <a:buFont typeface="Arial" panose="020B0604020202020204" pitchFamily="34" charset="0"/>
              <a:buChar char="•"/>
            </a:pPr>
            <a:r>
              <a:rPr lang="en-GB" sz="4000" dirty="0">
                <a:solidFill>
                  <a:srgbClr val="FFFF00"/>
                </a:solidFill>
              </a:rPr>
              <a:t>Excuses?</a:t>
            </a:r>
            <a:endParaRPr lang="en-GB" sz="4000" dirty="0"/>
          </a:p>
        </p:txBody>
      </p:sp>
    </p:spTree>
    <p:extLst>
      <p:ext uri="{BB962C8B-B14F-4D97-AF65-F5344CB8AC3E}">
        <p14:creationId xmlns:p14="http://schemas.microsoft.com/office/powerpoint/2010/main" val="746169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ED5F81-391B-1046-972B-A47961A3A23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scene3d>
            <a:camera prst="orthographicFront">
              <a:rot lat="0" lon="0" rev="0"/>
            </a:camera>
            <a:lightRig rig="threePt" dir="t"/>
          </a:scene3d>
        </p:spPr>
      </p:pic>
      <p:sp>
        <p:nvSpPr>
          <p:cNvPr id="3" name="Title 2">
            <a:extLst>
              <a:ext uri="{FF2B5EF4-FFF2-40B4-BE49-F238E27FC236}">
                <a16:creationId xmlns:a16="http://schemas.microsoft.com/office/drawing/2014/main" id="{3CA73E96-A811-E746-BC85-5CB71BB92EB4}"/>
              </a:ext>
            </a:extLst>
          </p:cNvPr>
          <p:cNvSpPr>
            <a:spLocks noGrp="1"/>
          </p:cNvSpPr>
          <p:nvPr>
            <p:ph type="title"/>
          </p:nvPr>
        </p:nvSpPr>
        <p:spPr/>
        <p:txBody>
          <a:bodyPr/>
          <a:lstStyle/>
          <a:p>
            <a:r>
              <a:rPr lang="en-GB" b="1" dirty="0"/>
              <a:t>Resources</a:t>
            </a:r>
          </a:p>
        </p:txBody>
      </p:sp>
      <p:sp>
        <p:nvSpPr>
          <p:cNvPr id="4" name="Text Placeholder 3">
            <a:extLst>
              <a:ext uri="{FF2B5EF4-FFF2-40B4-BE49-F238E27FC236}">
                <a16:creationId xmlns:a16="http://schemas.microsoft.com/office/drawing/2014/main" id="{24440095-5E65-AB49-8FA0-24B156863CB3}"/>
              </a:ext>
            </a:extLst>
          </p:cNvPr>
          <p:cNvSpPr>
            <a:spLocks noGrp="1"/>
          </p:cNvSpPr>
          <p:nvPr>
            <p:ph type="body" sz="quarter" idx="14"/>
          </p:nvPr>
        </p:nvSpPr>
        <p:spPr/>
        <p:txBody>
          <a:bodyPr/>
          <a:lstStyle/>
          <a:p>
            <a:endParaRPr lang="en-GB" dirty="0"/>
          </a:p>
        </p:txBody>
      </p:sp>
      <p:sp>
        <p:nvSpPr>
          <p:cNvPr id="5" name="Text Placeholder 4">
            <a:extLst>
              <a:ext uri="{FF2B5EF4-FFF2-40B4-BE49-F238E27FC236}">
                <a16:creationId xmlns:a16="http://schemas.microsoft.com/office/drawing/2014/main" id="{97DBAD1A-B94D-6B44-BF6C-6345CCC9D443}"/>
              </a:ext>
            </a:extLst>
          </p:cNvPr>
          <p:cNvSpPr>
            <a:spLocks noGrp="1"/>
          </p:cNvSpPr>
          <p:nvPr>
            <p:ph type="body" sz="quarter" idx="15"/>
          </p:nvPr>
        </p:nvSpPr>
        <p:spPr/>
        <p:txBody>
          <a:bodyPr/>
          <a:lstStyle/>
          <a:p>
            <a:endParaRPr lang="en-GB" dirty="0"/>
          </a:p>
        </p:txBody>
      </p:sp>
      <p:pic>
        <p:nvPicPr>
          <p:cNvPr id="6" name="Picture 5">
            <a:extLst>
              <a:ext uri="{FF2B5EF4-FFF2-40B4-BE49-F238E27FC236}">
                <a16:creationId xmlns:a16="http://schemas.microsoft.com/office/drawing/2014/main" id="{36A22789-30D8-CC46-AE1F-827F65D01C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76" y="3362733"/>
            <a:ext cx="2669568" cy="2894022"/>
          </a:xfrm>
          <a:prstGeom prst="rect">
            <a:avLst/>
          </a:prstGeom>
        </p:spPr>
      </p:pic>
    </p:spTree>
    <p:extLst>
      <p:ext uri="{BB962C8B-B14F-4D97-AF65-F5344CB8AC3E}">
        <p14:creationId xmlns:p14="http://schemas.microsoft.com/office/powerpoint/2010/main" val="3460296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D59D84-1577-744D-9DED-98EEF89DB331}"/>
              </a:ext>
            </a:extLst>
          </p:cNvPr>
          <p:cNvSpPr>
            <a:spLocks noGrp="1"/>
          </p:cNvSpPr>
          <p:nvPr>
            <p:ph type="pic" sz="quarter" idx="13"/>
          </p:nvPr>
        </p:nvSpPr>
        <p:spPr/>
      </p:sp>
      <p:sp>
        <p:nvSpPr>
          <p:cNvPr id="3" name="Title 2">
            <a:extLst>
              <a:ext uri="{FF2B5EF4-FFF2-40B4-BE49-F238E27FC236}">
                <a16:creationId xmlns:a16="http://schemas.microsoft.com/office/drawing/2014/main" id="{21DA5FAD-774F-914E-A842-7DEAB2782042}"/>
              </a:ext>
            </a:extLst>
          </p:cNvPr>
          <p:cNvSpPr>
            <a:spLocks noGrp="1"/>
          </p:cNvSpPr>
          <p:nvPr>
            <p:ph type="title"/>
          </p:nvPr>
        </p:nvSpPr>
        <p:spPr/>
        <p:txBody>
          <a:bodyPr/>
          <a:lstStyle/>
          <a:p>
            <a:r>
              <a:rPr lang="en-GB" dirty="0"/>
              <a:t>staffing</a:t>
            </a:r>
          </a:p>
        </p:txBody>
      </p:sp>
      <p:sp>
        <p:nvSpPr>
          <p:cNvPr id="4" name="Text Placeholder 3">
            <a:extLst>
              <a:ext uri="{FF2B5EF4-FFF2-40B4-BE49-F238E27FC236}">
                <a16:creationId xmlns:a16="http://schemas.microsoft.com/office/drawing/2014/main" id="{58CA4F37-24A3-0A45-A2BF-44197FBBA8B1}"/>
              </a:ext>
            </a:extLst>
          </p:cNvPr>
          <p:cNvSpPr>
            <a:spLocks noGrp="1"/>
          </p:cNvSpPr>
          <p:nvPr>
            <p:ph type="body" sz="quarter" idx="14"/>
          </p:nvPr>
        </p:nvSpPr>
        <p:spPr/>
        <p:txBody>
          <a:bodyPr/>
          <a:lstStyle/>
          <a:p>
            <a:endParaRPr lang="en-GB" dirty="0"/>
          </a:p>
        </p:txBody>
      </p:sp>
      <p:sp>
        <p:nvSpPr>
          <p:cNvPr id="5" name="Text Placeholder 4">
            <a:extLst>
              <a:ext uri="{FF2B5EF4-FFF2-40B4-BE49-F238E27FC236}">
                <a16:creationId xmlns:a16="http://schemas.microsoft.com/office/drawing/2014/main" id="{52C9EE5C-80C8-1F41-9F71-F33D85F06F7B}"/>
              </a:ext>
            </a:extLst>
          </p:cNvPr>
          <p:cNvSpPr>
            <a:spLocks noGrp="1"/>
          </p:cNvSpPr>
          <p:nvPr>
            <p:ph type="body" sz="quarter" idx="15"/>
          </p:nvPr>
        </p:nvSpPr>
        <p:spPr/>
        <p:txBody>
          <a:bodyPr/>
          <a:lstStyle/>
          <a:p>
            <a:endParaRPr lang="en-GB" dirty="0"/>
          </a:p>
        </p:txBody>
      </p:sp>
      <p:pic>
        <p:nvPicPr>
          <p:cNvPr id="6" name="Picture 5">
            <a:extLst>
              <a:ext uri="{FF2B5EF4-FFF2-40B4-BE49-F238E27FC236}">
                <a16:creationId xmlns:a16="http://schemas.microsoft.com/office/drawing/2014/main" id="{F6A4A261-94B3-0145-A4AA-C18263760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1351" y="365125"/>
            <a:ext cx="6361725" cy="3350508"/>
          </a:xfrm>
          <a:prstGeom prst="rect">
            <a:avLst/>
          </a:prstGeom>
        </p:spPr>
      </p:pic>
      <p:pic>
        <p:nvPicPr>
          <p:cNvPr id="10" name="Picture 9">
            <a:extLst>
              <a:ext uri="{FF2B5EF4-FFF2-40B4-BE49-F238E27FC236}">
                <a16:creationId xmlns:a16="http://schemas.microsoft.com/office/drawing/2014/main" id="{AFF58142-ECAF-014B-86B7-EE80C0F4FE60}"/>
              </a:ext>
            </a:extLst>
          </p:cNvPr>
          <p:cNvPicPr>
            <a:picLocks noChangeAspect="1"/>
          </p:cNvPicPr>
          <p:nvPr/>
        </p:nvPicPr>
        <p:blipFill>
          <a:blip r:embed="rId3"/>
          <a:stretch>
            <a:fillRect/>
          </a:stretch>
        </p:blipFill>
        <p:spPr>
          <a:xfrm>
            <a:off x="8974274" y="3478765"/>
            <a:ext cx="3063802" cy="3063802"/>
          </a:xfrm>
          <a:prstGeom prst="rect">
            <a:avLst/>
          </a:prstGeom>
        </p:spPr>
      </p:pic>
      <p:pic>
        <p:nvPicPr>
          <p:cNvPr id="13" name="Picture 12">
            <a:extLst>
              <a:ext uri="{FF2B5EF4-FFF2-40B4-BE49-F238E27FC236}">
                <a16:creationId xmlns:a16="http://schemas.microsoft.com/office/drawing/2014/main" id="{664AE9A4-EBD6-2F4D-B178-7997C6119084}"/>
              </a:ext>
            </a:extLst>
          </p:cNvPr>
          <p:cNvPicPr>
            <a:picLocks noChangeAspect="1"/>
          </p:cNvPicPr>
          <p:nvPr/>
        </p:nvPicPr>
        <p:blipFill>
          <a:blip r:embed="rId4"/>
          <a:stretch>
            <a:fillRect/>
          </a:stretch>
        </p:blipFill>
        <p:spPr>
          <a:xfrm>
            <a:off x="3436428" y="3478765"/>
            <a:ext cx="2744915" cy="2949505"/>
          </a:xfrm>
          <a:prstGeom prst="rect">
            <a:avLst/>
          </a:prstGeom>
        </p:spPr>
      </p:pic>
      <p:pic>
        <p:nvPicPr>
          <p:cNvPr id="12" name="Picture 11">
            <a:extLst>
              <a:ext uri="{FF2B5EF4-FFF2-40B4-BE49-F238E27FC236}">
                <a16:creationId xmlns:a16="http://schemas.microsoft.com/office/drawing/2014/main" id="{387DB9FB-0C7D-F64D-A322-26F1A210189E}"/>
              </a:ext>
            </a:extLst>
          </p:cNvPr>
          <p:cNvPicPr>
            <a:picLocks noChangeAspect="1"/>
          </p:cNvPicPr>
          <p:nvPr/>
        </p:nvPicPr>
        <p:blipFill>
          <a:blip r:embed="rId5"/>
          <a:stretch>
            <a:fillRect/>
          </a:stretch>
        </p:blipFill>
        <p:spPr>
          <a:xfrm>
            <a:off x="787969" y="2475894"/>
            <a:ext cx="1866978" cy="3043645"/>
          </a:xfrm>
          <a:prstGeom prst="rect">
            <a:avLst/>
          </a:prstGeom>
        </p:spPr>
      </p:pic>
      <p:pic>
        <p:nvPicPr>
          <p:cNvPr id="14" name="Picture 13">
            <a:extLst>
              <a:ext uri="{FF2B5EF4-FFF2-40B4-BE49-F238E27FC236}">
                <a16:creationId xmlns:a16="http://schemas.microsoft.com/office/drawing/2014/main" id="{8757BA30-B243-A74E-8A9D-409359A3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1205" y="4264908"/>
            <a:ext cx="2177210" cy="2107428"/>
          </a:xfrm>
          <a:prstGeom prst="rect">
            <a:avLst/>
          </a:prstGeom>
        </p:spPr>
      </p:pic>
    </p:spTree>
    <p:extLst>
      <p:ext uri="{BB962C8B-B14F-4D97-AF65-F5344CB8AC3E}">
        <p14:creationId xmlns:p14="http://schemas.microsoft.com/office/powerpoint/2010/main" val="34114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0FE6EEA-FA08-2141-AF93-6C2A7525222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E4190E4-4766-6A46-ACEC-C91F450F96E1}"/>
              </a:ext>
            </a:extLst>
          </p:cNvPr>
          <p:cNvSpPr>
            <a:spLocks noGrp="1"/>
          </p:cNvSpPr>
          <p:nvPr>
            <p:ph type="title"/>
          </p:nvPr>
        </p:nvSpPr>
        <p:spPr/>
        <p:txBody>
          <a:bodyPr/>
          <a:lstStyle/>
          <a:p>
            <a:r>
              <a:rPr lang="en-GB" b="1" dirty="0"/>
              <a:t>Space</a:t>
            </a:r>
            <a:r>
              <a:rPr lang="en-GB" dirty="0"/>
              <a:t> </a:t>
            </a:r>
          </a:p>
        </p:txBody>
      </p:sp>
      <p:sp>
        <p:nvSpPr>
          <p:cNvPr id="4" name="Text Placeholder 3">
            <a:extLst>
              <a:ext uri="{FF2B5EF4-FFF2-40B4-BE49-F238E27FC236}">
                <a16:creationId xmlns:a16="http://schemas.microsoft.com/office/drawing/2014/main" id="{40986E9A-CBF2-8B4F-AD05-55C4BAB3BE12}"/>
              </a:ext>
            </a:extLst>
          </p:cNvPr>
          <p:cNvSpPr>
            <a:spLocks noGrp="1"/>
          </p:cNvSpPr>
          <p:nvPr>
            <p:ph type="body" sz="quarter" idx="14"/>
          </p:nvPr>
        </p:nvSpPr>
        <p:spPr/>
        <p:txBody>
          <a:bodyPr/>
          <a:lstStyle/>
          <a:p>
            <a:endParaRPr lang="en-GB"/>
          </a:p>
        </p:txBody>
      </p:sp>
      <p:sp>
        <p:nvSpPr>
          <p:cNvPr id="5" name="Text Placeholder 4">
            <a:extLst>
              <a:ext uri="{FF2B5EF4-FFF2-40B4-BE49-F238E27FC236}">
                <a16:creationId xmlns:a16="http://schemas.microsoft.com/office/drawing/2014/main" id="{CE8150A7-D9B4-9343-AF2B-C1B2166D159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68489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280AF-CFB5-FB46-A4BA-3B1EC5FE4608}"/>
              </a:ext>
            </a:extLst>
          </p:cNvPr>
          <p:cNvSpPr>
            <a:spLocks noGrp="1"/>
          </p:cNvSpPr>
          <p:nvPr>
            <p:ph type="title"/>
          </p:nvPr>
        </p:nvSpPr>
        <p:spPr/>
        <p:txBody>
          <a:bodyPr/>
          <a:lstStyle/>
          <a:p>
            <a:endParaRPr lang="en-GB" dirty="0"/>
          </a:p>
        </p:txBody>
      </p:sp>
      <p:pic>
        <p:nvPicPr>
          <p:cNvPr id="4" name="Picture Placeholder 4">
            <a:extLst>
              <a:ext uri="{FF2B5EF4-FFF2-40B4-BE49-F238E27FC236}">
                <a16:creationId xmlns:a16="http://schemas.microsoft.com/office/drawing/2014/main" id="{ED3EC584-1642-3F43-BA46-30FD28D196B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 y="0"/>
            <a:ext cx="12191999" cy="6858000"/>
          </a:xfrm>
        </p:spPr>
      </p:pic>
      <p:pic>
        <p:nvPicPr>
          <p:cNvPr id="9" name="Picture 8">
            <a:extLst>
              <a:ext uri="{FF2B5EF4-FFF2-40B4-BE49-F238E27FC236}">
                <a16:creationId xmlns:a16="http://schemas.microsoft.com/office/drawing/2014/main" id="{5D791901-8EFF-5644-BC0F-C7ADC3DD993A}"/>
              </a:ext>
            </a:extLst>
          </p:cNvPr>
          <p:cNvPicPr>
            <a:picLocks noChangeAspect="1"/>
          </p:cNvPicPr>
          <p:nvPr/>
        </p:nvPicPr>
        <p:blipFill>
          <a:blip r:embed="rId3"/>
          <a:stretch>
            <a:fillRect/>
          </a:stretch>
        </p:blipFill>
        <p:spPr>
          <a:xfrm>
            <a:off x="306276" y="2915928"/>
            <a:ext cx="3583551" cy="2076079"/>
          </a:xfrm>
          <a:prstGeom prst="rect">
            <a:avLst/>
          </a:prstGeom>
        </p:spPr>
      </p:pic>
      <p:sp>
        <p:nvSpPr>
          <p:cNvPr id="10" name="Rectangle 9">
            <a:extLst>
              <a:ext uri="{FF2B5EF4-FFF2-40B4-BE49-F238E27FC236}">
                <a16:creationId xmlns:a16="http://schemas.microsoft.com/office/drawing/2014/main" id="{F652C8FF-FDD7-3046-8B24-59BE7A871485}"/>
              </a:ext>
            </a:extLst>
          </p:cNvPr>
          <p:cNvSpPr/>
          <p:nvPr/>
        </p:nvSpPr>
        <p:spPr>
          <a:xfrm>
            <a:off x="457199" y="5342429"/>
            <a:ext cx="3432629" cy="646331"/>
          </a:xfrm>
          <a:prstGeom prst="rect">
            <a:avLst/>
          </a:prstGeom>
        </p:spPr>
        <p:txBody>
          <a:bodyPr wrap="square">
            <a:spAutoFit/>
          </a:bodyPr>
          <a:lstStyle/>
          <a:p>
            <a:r>
              <a:rPr lang="en-GB" sz="3600" b="1" dirty="0"/>
              <a:t>My Background</a:t>
            </a:r>
          </a:p>
        </p:txBody>
      </p:sp>
    </p:spTree>
    <p:extLst>
      <p:ext uri="{BB962C8B-B14F-4D97-AF65-F5344CB8AC3E}">
        <p14:creationId xmlns:p14="http://schemas.microsoft.com/office/powerpoint/2010/main" val="3586866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5B1E9BB-5DD2-314F-8101-5577FA9E016F}"/>
              </a:ext>
            </a:extLst>
          </p:cNvPr>
          <p:cNvSpPr>
            <a:spLocks noGrp="1"/>
          </p:cNvSpPr>
          <p:nvPr>
            <p:ph type="pic" sz="quarter" idx="13"/>
          </p:nvPr>
        </p:nvSpPr>
        <p:spPr/>
      </p:sp>
      <p:sp>
        <p:nvSpPr>
          <p:cNvPr id="3" name="Title 2">
            <a:extLst>
              <a:ext uri="{FF2B5EF4-FFF2-40B4-BE49-F238E27FC236}">
                <a16:creationId xmlns:a16="http://schemas.microsoft.com/office/drawing/2014/main" id="{F9F85EFA-33B8-A64E-8767-6DB5C4E85CCA}"/>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7376CD8A-87E0-D046-AD35-B5A6B19F9C63}"/>
              </a:ext>
            </a:extLst>
          </p:cNvPr>
          <p:cNvSpPr>
            <a:spLocks noGrp="1"/>
          </p:cNvSpPr>
          <p:nvPr>
            <p:ph type="body" sz="quarter" idx="14"/>
          </p:nvPr>
        </p:nvSpPr>
        <p:spPr/>
        <p:txBody>
          <a:bodyPr/>
          <a:lstStyle/>
          <a:p>
            <a:endParaRPr lang="en-GB" dirty="0"/>
          </a:p>
        </p:txBody>
      </p:sp>
      <p:sp>
        <p:nvSpPr>
          <p:cNvPr id="5" name="Text Placeholder 4">
            <a:extLst>
              <a:ext uri="{FF2B5EF4-FFF2-40B4-BE49-F238E27FC236}">
                <a16:creationId xmlns:a16="http://schemas.microsoft.com/office/drawing/2014/main" id="{4D7FD680-BCD8-4644-AB9B-70AA2BBC3B0D}"/>
              </a:ext>
            </a:extLst>
          </p:cNvPr>
          <p:cNvSpPr>
            <a:spLocks noGrp="1"/>
          </p:cNvSpPr>
          <p:nvPr>
            <p:ph type="body" sz="quarter" idx="15"/>
          </p:nvPr>
        </p:nvSpPr>
        <p:spPr/>
        <p:txBody>
          <a:bodyPr/>
          <a:lstStyle/>
          <a:p>
            <a:endParaRPr lang="en-GB"/>
          </a:p>
        </p:txBody>
      </p:sp>
      <p:pic>
        <p:nvPicPr>
          <p:cNvPr id="6" name="Picture 5">
            <a:extLst>
              <a:ext uri="{FF2B5EF4-FFF2-40B4-BE49-F238E27FC236}">
                <a16:creationId xmlns:a16="http://schemas.microsoft.com/office/drawing/2014/main" id="{30D3D179-6D76-DD40-A390-BC35876ABEDC}"/>
              </a:ext>
            </a:extLst>
          </p:cNvPr>
          <p:cNvPicPr>
            <a:picLocks noChangeAspect="1"/>
          </p:cNvPicPr>
          <p:nvPr/>
        </p:nvPicPr>
        <p:blipFill>
          <a:blip r:embed="rId2"/>
          <a:stretch>
            <a:fillRect/>
          </a:stretch>
        </p:blipFill>
        <p:spPr>
          <a:xfrm>
            <a:off x="1651000" y="319886"/>
            <a:ext cx="8953500" cy="6262644"/>
          </a:xfrm>
          <a:prstGeom prst="rect">
            <a:avLst/>
          </a:prstGeom>
        </p:spPr>
      </p:pic>
    </p:spTree>
    <p:extLst>
      <p:ext uri="{BB962C8B-B14F-4D97-AF65-F5344CB8AC3E}">
        <p14:creationId xmlns:p14="http://schemas.microsoft.com/office/powerpoint/2010/main" val="1037982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F1D7888-9A2A-7949-AB75-AA264E1A25CC}"/>
              </a:ext>
            </a:extLst>
          </p:cNvPr>
          <p:cNvSpPr>
            <a:spLocks noGrp="1"/>
          </p:cNvSpPr>
          <p:nvPr>
            <p:ph type="pic" sz="quarter" idx="13"/>
          </p:nvPr>
        </p:nvSpPr>
        <p:spPr/>
      </p:sp>
      <p:sp>
        <p:nvSpPr>
          <p:cNvPr id="3" name="Title 2">
            <a:extLst>
              <a:ext uri="{FF2B5EF4-FFF2-40B4-BE49-F238E27FC236}">
                <a16:creationId xmlns:a16="http://schemas.microsoft.com/office/drawing/2014/main" id="{476DA0D1-9A71-2E47-BA4C-8042F35CC18C}"/>
              </a:ext>
            </a:extLst>
          </p:cNvPr>
          <p:cNvSpPr>
            <a:spLocks noGrp="1"/>
          </p:cNvSpPr>
          <p:nvPr>
            <p:ph type="title"/>
          </p:nvPr>
        </p:nvSpPr>
        <p:spPr>
          <a:xfrm>
            <a:off x="406400" y="457200"/>
            <a:ext cx="2803143" cy="994230"/>
          </a:xfrm>
        </p:spPr>
        <p:txBody>
          <a:bodyPr>
            <a:normAutofit/>
          </a:bodyPr>
          <a:lstStyle/>
          <a:p>
            <a:r>
              <a:rPr lang="en-GB" b="1" dirty="0">
                <a:solidFill>
                  <a:srgbClr val="FFFF00"/>
                </a:solidFill>
              </a:rPr>
              <a:t>Weather</a:t>
            </a:r>
          </a:p>
        </p:txBody>
      </p:sp>
      <p:sp>
        <p:nvSpPr>
          <p:cNvPr id="4" name="Text Placeholder 3">
            <a:extLst>
              <a:ext uri="{FF2B5EF4-FFF2-40B4-BE49-F238E27FC236}">
                <a16:creationId xmlns:a16="http://schemas.microsoft.com/office/drawing/2014/main" id="{A0849FD7-BFE4-8343-9490-EDDA26E84197}"/>
              </a:ext>
            </a:extLst>
          </p:cNvPr>
          <p:cNvSpPr>
            <a:spLocks noGrp="1"/>
          </p:cNvSpPr>
          <p:nvPr>
            <p:ph type="body" sz="quarter" idx="14"/>
          </p:nvPr>
        </p:nvSpPr>
        <p:spPr/>
        <p:txBody>
          <a:bodyPr/>
          <a:lstStyle/>
          <a:p>
            <a:r>
              <a:rPr lang="en-GB" dirty="0"/>
              <a:t>What are the alternative?</a:t>
            </a:r>
          </a:p>
        </p:txBody>
      </p:sp>
      <p:sp>
        <p:nvSpPr>
          <p:cNvPr id="5" name="Text Placeholder 4">
            <a:extLst>
              <a:ext uri="{FF2B5EF4-FFF2-40B4-BE49-F238E27FC236}">
                <a16:creationId xmlns:a16="http://schemas.microsoft.com/office/drawing/2014/main" id="{C79D39FE-742C-DB4F-A90E-961F99DF492D}"/>
              </a:ext>
            </a:extLst>
          </p:cNvPr>
          <p:cNvSpPr>
            <a:spLocks noGrp="1"/>
          </p:cNvSpPr>
          <p:nvPr>
            <p:ph type="body" sz="quarter" idx="15"/>
          </p:nvPr>
        </p:nvSpPr>
        <p:spPr>
          <a:xfrm>
            <a:off x="653795" y="2103991"/>
            <a:ext cx="2555747" cy="668238"/>
          </a:xfrm>
        </p:spPr>
        <p:txBody>
          <a:bodyPr>
            <a:normAutofit/>
          </a:bodyPr>
          <a:lstStyle/>
          <a:p>
            <a:r>
              <a:rPr lang="en-GB" sz="2000" dirty="0"/>
              <a:t>Set the expectation.</a:t>
            </a:r>
          </a:p>
        </p:txBody>
      </p:sp>
      <p:pic>
        <p:nvPicPr>
          <p:cNvPr id="6" name="Picture 5">
            <a:extLst>
              <a:ext uri="{FF2B5EF4-FFF2-40B4-BE49-F238E27FC236}">
                <a16:creationId xmlns:a16="http://schemas.microsoft.com/office/drawing/2014/main" id="{B06F95C0-70C9-FB47-951D-E401812DC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9543" y="457200"/>
            <a:ext cx="8275483" cy="5522977"/>
          </a:xfrm>
          <a:prstGeom prst="rect">
            <a:avLst/>
          </a:prstGeom>
        </p:spPr>
      </p:pic>
    </p:spTree>
    <p:extLst>
      <p:ext uri="{BB962C8B-B14F-4D97-AF65-F5344CB8AC3E}">
        <p14:creationId xmlns:p14="http://schemas.microsoft.com/office/powerpoint/2010/main" val="2946593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294AF53-37B3-704D-AF14-361509792148}"/>
              </a:ext>
            </a:extLst>
          </p:cNvPr>
          <p:cNvSpPr>
            <a:spLocks noGrp="1"/>
          </p:cNvSpPr>
          <p:nvPr>
            <p:ph type="pic" sz="quarter" idx="13"/>
          </p:nvPr>
        </p:nvSpPr>
        <p:spPr/>
      </p:sp>
      <p:sp>
        <p:nvSpPr>
          <p:cNvPr id="3" name="Title 2">
            <a:extLst>
              <a:ext uri="{FF2B5EF4-FFF2-40B4-BE49-F238E27FC236}">
                <a16:creationId xmlns:a16="http://schemas.microsoft.com/office/drawing/2014/main" id="{F78E271A-2BA7-7343-A415-83BDCABAB0FA}"/>
              </a:ext>
            </a:extLst>
          </p:cNvPr>
          <p:cNvSpPr>
            <a:spLocks noGrp="1"/>
          </p:cNvSpPr>
          <p:nvPr>
            <p:ph type="title"/>
          </p:nvPr>
        </p:nvSpPr>
        <p:spPr/>
        <p:txBody>
          <a:bodyPr/>
          <a:lstStyle/>
          <a:p>
            <a:r>
              <a:rPr lang="en-GB" b="1" dirty="0">
                <a:solidFill>
                  <a:srgbClr val="FFFF00"/>
                </a:solidFill>
              </a:rPr>
              <a:t>Excuses</a:t>
            </a:r>
          </a:p>
        </p:txBody>
      </p:sp>
      <p:sp>
        <p:nvSpPr>
          <p:cNvPr id="4" name="Text Placeholder 3">
            <a:extLst>
              <a:ext uri="{FF2B5EF4-FFF2-40B4-BE49-F238E27FC236}">
                <a16:creationId xmlns:a16="http://schemas.microsoft.com/office/drawing/2014/main" id="{CE195E94-01CE-F249-B226-28C3A1F849A6}"/>
              </a:ext>
            </a:extLst>
          </p:cNvPr>
          <p:cNvSpPr>
            <a:spLocks noGrp="1"/>
          </p:cNvSpPr>
          <p:nvPr>
            <p:ph type="body" sz="quarter" idx="14"/>
          </p:nvPr>
        </p:nvSpPr>
        <p:spPr/>
        <p:txBody>
          <a:bodyPr/>
          <a:lstStyle/>
          <a:p>
            <a:endParaRPr lang="en-GB"/>
          </a:p>
        </p:txBody>
      </p:sp>
      <p:sp>
        <p:nvSpPr>
          <p:cNvPr id="5" name="Text Placeholder 4">
            <a:extLst>
              <a:ext uri="{FF2B5EF4-FFF2-40B4-BE49-F238E27FC236}">
                <a16:creationId xmlns:a16="http://schemas.microsoft.com/office/drawing/2014/main" id="{08784240-6891-CE4E-807A-EEA30CE6A41B}"/>
              </a:ext>
            </a:extLst>
          </p:cNvPr>
          <p:cNvSpPr>
            <a:spLocks noGrp="1"/>
          </p:cNvSpPr>
          <p:nvPr>
            <p:ph type="body" sz="quarter" idx="15"/>
          </p:nvPr>
        </p:nvSpPr>
        <p:spPr/>
        <p:txBody>
          <a:bodyPr/>
          <a:lstStyle/>
          <a:p>
            <a:endParaRPr lang="en-GB"/>
          </a:p>
        </p:txBody>
      </p:sp>
      <p:pic>
        <p:nvPicPr>
          <p:cNvPr id="6" name="Picture 5">
            <a:extLst>
              <a:ext uri="{FF2B5EF4-FFF2-40B4-BE49-F238E27FC236}">
                <a16:creationId xmlns:a16="http://schemas.microsoft.com/office/drawing/2014/main" id="{26CA27A2-6D9F-BC48-B598-5D0F5E9434D0}"/>
              </a:ext>
            </a:extLst>
          </p:cNvPr>
          <p:cNvPicPr>
            <a:picLocks noChangeAspect="1"/>
          </p:cNvPicPr>
          <p:nvPr/>
        </p:nvPicPr>
        <p:blipFill>
          <a:blip r:embed="rId2"/>
          <a:stretch>
            <a:fillRect/>
          </a:stretch>
        </p:blipFill>
        <p:spPr>
          <a:xfrm>
            <a:off x="4667249" y="2000249"/>
            <a:ext cx="3126921" cy="3126921"/>
          </a:xfrm>
          <a:prstGeom prst="rect">
            <a:avLst/>
          </a:prstGeom>
        </p:spPr>
      </p:pic>
    </p:spTree>
    <p:extLst>
      <p:ext uri="{BB962C8B-B14F-4D97-AF65-F5344CB8AC3E}">
        <p14:creationId xmlns:p14="http://schemas.microsoft.com/office/powerpoint/2010/main" val="1912935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303D6AE-8439-2C4E-9EF3-F3889ADBB0F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16797" y="4456054"/>
            <a:ext cx="4229395" cy="2379034"/>
          </a:xfrm>
          <a:prstGeom prst="rect">
            <a:avLst/>
          </a:prstGeom>
        </p:spPr>
      </p:pic>
      <p:sp>
        <p:nvSpPr>
          <p:cNvPr id="3" name="Title 2">
            <a:extLst>
              <a:ext uri="{FF2B5EF4-FFF2-40B4-BE49-F238E27FC236}">
                <a16:creationId xmlns:a16="http://schemas.microsoft.com/office/drawing/2014/main" id="{BE02D846-477C-C543-A709-80000A8040B6}"/>
              </a:ext>
            </a:extLst>
          </p:cNvPr>
          <p:cNvSpPr>
            <a:spLocks noGrp="1"/>
          </p:cNvSpPr>
          <p:nvPr>
            <p:ph type="title"/>
          </p:nvPr>
        </p:nvSpPr>
        <p:spPr>
          <a:xfrm>
            <a:off x="571500" y="567436"/>
            <a:ext cx="6581554" cy="1371600"/>
          </a:xfrm>
        </p:spPr>
        <p:txBody>
          <a:bodyPr/>
          <a:lstStyle/>
          <a:p>
            <a:r>
              <a:rPr lang="en-GB" b="1" dirty="0">
                <a:solidFill>
                  <a:schemeClr val="tx1"/>
                </a:solidFill>
              </a:rPr>
              <a:t>Health and wellbeing</a:t>
            </a:r>
          </a:p>
        </p:txBody>
      </p:sp>
      <p:pic>
        <p:nvPicPr>
          <p:cNvPr id="4" name="Picture 3">
            <a:extLst>
              <a:ext uri="{FF2B5EF4-FFF2-40B4-BE49-F238E27FC236}">
                <a16:creationId xmlns:a16="http://schemas.microsoft.com/office/drawing/2014/main" id="{AD0953E6-CF4C-444D-BC40-F625BEEF063F}"/>
              </a:ext>
            </a:extLst>
          </p:cNvPr>
          <p:cNvPicPr>
            <a:picLocks noChangeAspect="1"/>
          </p:cNvPicPr>
          <p:nvPr/>
        </p:nvPicPr>
        <p:blipFill>
          <a:blip r:embed="rId3"/>
          <a:stretch>
            <a:fillRect/>
          </a:stretch>
        </p:blipFill>
        <p:spPr>
          <a:xfrm>
            <a:off x="6504763" y="199136"/>
            <a:ext cx="3860800" cy="2108200"/>
          </a:xfrm>
          <a:prstGeom prst="rect">
            <a:avLst/>
          </a:prstGeom>
        </p:spPr>
      </p:pic>
      <p:pic>
        <p:nvPicPr>
          <p:cNvPr id="5" name="Picture 4">
            <a:extLst>
              <a:ext uri="{FF2B5EF4-FFF2-40B4-BE49-F238E27FC236}">
                <a16:creationId xmlns:a16="http://schemas.microsoft.com/office/drawing/2014/main" id="{9075F152-CED0-B945-86C0-2BE4713143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2082" y="3287724"/>
            <a:ext cx="5098888" cy="3547364"/>
          </a:xfrm>
          <a:prstGeom prst="rect">
            <a:avLst/>
          </a:prstGeom>
        </p:spPr>
      </p:pic>
      <p:pic>
        <p:nvPicPr>
          <p:cNvPr id="6" name="Picture 5">
            <a:extLst>
              <a:ext uri="{FF2B5EF4-FFF2-40B4-BE49-F238E27FC236}">
                <a16:creationId xmlns:a16="http://schemas.microsoft.com/office/drawing/2014/main" id="{F2F0C416-AAEE-694E-9DE7-AA429BB540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797" y="1724693"/>
            <a:ext cx="4461529" cy="2729119"/>
          </a:xfrm>
          <a:prstGeom prst="rect">
            <a:avLst/>
          </a:prstGeom>
        </p:spPr>
      </p:pic>
      <p:pic>
        <p:nvPicPr>
          <p:cNvPr id="8" name="Picture 7">
            <a:extLst>
              <a:ext uri="{FF2B5EF4-FFF2-40B4-BE49-F238E27FC236}">
                <a16:creationId xmlns:a16="http://schemas.microsoft.com/office/drawing/2014/main" id="{FBE048BD-C3FE-BA4E-A39F-43756C784B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4102" y="3050676"/>
            <a:ext cx="3491042" cy="2141640"/>
          </a:xfrm>
          <a:prstGeom prst="rect">
            <a:avLst/>
          </a:prstGeom>
        </p:spPr>
      </p:pic>
    </p:spTree>
    <p:extLst>
      <p:ext uri="{BB962C8B-B14F-4D97-AF65-F5344CB8AC3E}">
        <p14:creationId xmlns:p14="http://schemas.microsoft.com/office/powerpoint/2010/main" val="2230506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9DA358-CAB3-6846-B4AB-AC851E8C65CE}"/>
              </a:ext>
            </a:extLst>
          </p:cNvPr>
          <p:cNvSpPr>
            <a:spLocks noGrp="1"/>
          </p:cNvSpPr>
          <p:nvPr>
            <p:ph type="title"/>
          </p:nvPr>
        </p:nvSpPr>
        <p:spPr/>
        <p:txBody>
          <a:bodyPr>
            <a:normAutofit/>
          </a:bodyPr>
          <a:lstStyle/>
          <a:p>
            <a:r>
              <a:rPr lang="en-GB" dirty="0"/>
              <a:t>Background</a:t>
            </a:r>
            <a:br>
              <a:rPr lang="en-GB" dirty="0"/>
            </a:br>
            <a:endParaRPr lang="en-GB" dirty="0"/>
          </a:p>
        </p:txBody>
      </p:sp>
      <p:sp>
        <p:nvSpPr>
          <p:cNvPr id="5" name="Text Placeholder 4">
            <a:extLst>
              <a:ext uri="{FF2B5EF4-FFF2-40B4-BE49-F238E27FC236}">
                <a16:creationId xmlns:a16="http://schemas.microsoft.com/office/drawing/2014/main" id="{14DFECDA-F98E-A148-82A8-A9EC4F9CCDF0}"/>
              </a:ext>
            </a:extLst>
          </p:cNvPr>
          <p:cNvSpPr>
            <a:spLocks noGrp="1"/>
          </p:cNvSpPr>
          <p:nvPr>
            <p:ph type="body" sz="quarter" idx="15"/>
          </p:nvPr>
        </p:nvSpPr>
        <p:spPr/>
        <p:txBody>
          <a:bodyPr/>
          <a:lstStyle/>
          <a:p>
            <a:endParaRPr lang="en-GB"/>
          </a:p>
        </p:txBody>
      </p:sp>
      <p:graphicFrame>
        <p:nvGraphicFramePr>
          <p:cNvPr id="6" name="Table 5">
            <a:extLst>
              <a:ext uri="{FF2B5EF4-FFF2-40B4-BE49-F238E27FC236}">
                <a16:creationId xmlns:a16="http://schemas.microsoft.com/office/drawing/2014/main" id="{2EB51F5E-FE8C-3C48-AB65-84BD67B4580B}"/>
              </a:ext>
            </a:extLst>
          </p:cNvPr>
          <p:cNvGraphicFramePr>
            <a:graphicFrameLocks noGrp="1"/>
          </p:cNvGraphicFramePr>
          <p:nvPr>
            <p:extLst>
              <p:ext uri="{D42A27DB-BD31-4B8C-83A1-F6EECF244321}">
                <p14:modId xmlns:p14="http://schemas.microsoft.com/office/powerpoint/2010/main" val="2669656291"/>
              </p:ext>
            </p:extLst>
          </p:nvPr>
        </p:nvGraphicFramePr>
        <p:xfrm>
          <a:off x="216372" y="147899"/>
          <a:ext cx="11759256" cy="6726883"/>
        </p:xfrm>
        <a:graphic>
          <a:graphicData uri="http://schemas.openxmlformats.org/drawingml/2006/table">
            <a:tbl>
              <a:tblPr firstRow="1" firstCol="1" bandRow="1"/>
              <a:tblGrid>
                <a:gridCol w="1771599">
                  <a:extLst>
                    <a:ext uri="{9D8B030D-6E8A-4147-A177-3AD203B41FA5}">
                      <a16:colId xmlns:a16="http://schemas.microsoft.com/office/drawing/2014/main" val="4288707108"/>
                    </a:ext>
                  </a:extLst>
                </a:gridCol>
                <a:gridCol w="798511">
                  <a:extLst>
                    <a:ext uri="{9D8B030D-6E8A-4147-A177-3AD203B41FA5}">
                      <a16:colId xmlns:a16="http://schemas.microsoft.com/office/drawing/2014/main" val="255112288"/>
                    </a:ext>
                  </a:extLst>
                </a:gridCol>
                <a:gridCol w="1310498">
                  <a:extLst>
                    <a:ext uri="{9D8B030D-6E8A-4147-A177-3AD203B41FA5}">
                      <a16:colId xmlns:a16="http://schemas.microsoft.com/office/drawing/2014/main" val="1352915812"/>
                    </a:ext>
                  </a:extLst>
                </a:gridCol>
                <a:gridCol w="3111848">
                  <a:extLst>
                    <a:ext uri="{9D8B030D-6E8A-4147-A177-3AD203B41FA5}">
                      <a16:colId xmlns:a16="http://schemas.microsoft.com/office/drawing/2014/main" val="4203415138"/>
                    </a:ext>
                  </a:extLst>
                </a:gridCol>
                <a:gridCol w="1220469">
                  <a:extLst>
                    <a:ext uri="{9D8B030D-6E8A-4147-A177-3AD203B41FA5}">
                      <a16:colId xmlns:a16="http://schemas.microsoft.com/office/drawing/2014/main" val="2016326597"/>
                    </a:ext>
                  </a:extLst>
                </a:gridCol>
                <a:gridCol w="3546331">
                  <a:extLst>
                    <a:ext uri="{9D8B030D-6E8A-4147-A177-3AD203B41FA5}">
                      <a16:colId xmlns:a16="http://schemas.microsoft.com/office/drawing/2014/main" val="3586899100"/>
                    </a:ext>
                  </a:extLst>
                </a:gridCol>
              </a:tblGrid>
              <a:tr h="330344">
                <a:tc>
                  <a:txBody>
                    <a:bodyPr/>
                    <a:lstStyle/>
                    <a:p>
                      <a:pPr algn="ctr">
                        <a:lnSpc>
                          <a:spcPct val="107000"/>
                        </a:lnSpc>
                        <a:spcAft>
                          <a:spcPts val="0"/>
                        </a:spcAft>
                      </a:pPr>
                      <a:r>
                        <a:rPr lang="en-GB" sz="1100" b="1" dirty="0">
                          <a:effectLst/>
                          <a:latin typeface="Comic Sans MS" panose="030F0902030302020204" pitchFamily="66" charset="0"/>
                          <a:ea typeface="Calibri" panose="020F0502020204030204" pitchFamily="34" charset="0"/>
                          <a:cs typeface="Times New Roman" panose="02020603050405020304" pitchFamily="18" charset="0"/>
                        </a:rPr>
                        <a:t>Year Group</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Group Size</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Coach</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5 1/2 weeks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Half Term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6 Weeks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154173"/>
                  </a:ext>
                </a:extLst>
              </a:tr>
              <a:tr h="330344">
                <a:tc>
                  <a:txBody>
                    <a:bodyPr/>
                    <a:lstStyle/>
                    <a:p>
                      <a:pPr>
                        <a:lnSpc>
                          <a:spcPct val="107000"/>
                        </a:lnSpc>
                        <a:spcAft>
                          <a:spcPts val="0"/>
                        </a:spcAft>
                      </a:pPr>
                      <a:r>
                        <a:rPr lang="en-GB" sz="1100" b="1" dirty="0">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SEND GP Monday 9.40 – 10.10 am</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SEN</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Sensory Circuits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Sensory Circuits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549596"/>
                  </a:ext>
                </a:extLst>
              </a:tr>
              <a:tr h="330344">
                <a:tc>
                  <a:txBody>
                    <a:bodyPr/>
                    <a:lstStyle/>
                    <a:p>
                      <a:pPr>
                        <a:lnSpc>
                          <a:spcPct val="107000"/>
                        </a:lnSpc>
                        <a:spcAft>
                          <a:spcPts val="0"/>
                        </a:spcAft>
                      </a:pPr>
                      <a:r>
                        <a:rPr lang="en-GB" sz="1100" b="1" dirty="0">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SEND GP</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Daily</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SEN</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HIVE STAFF</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Sensory Circuits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00B0F0"/>
                          </a:solidFill>
                          <a:effectLst/>
                          <a:latin typeface="Comic Sans MS" panose="030F0902030302020204" pitchFamily="66" charset="0"/>
                          <a:ea typeface="Calibri" panose="020F0502020204030204" pitchFamily="34" charset="0"/>
                          <a:cs typeface="Times New Roman" panose="02020603050405020304" pitchFamily="18" charset="0"/>
                        </a:rPr>
                        <a:t>Sensory Circuits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524286"/>
                  </a:ext>
                </a:extLst>
              </a:tr>
              <a:tr h="330344">
                <a:tc>
                  <a:txBody>
                    <a:bodyPr/>
                    <a:lstStyle/>
                    <a:p>
                      <a:pPr>
                        <a:lnSpc>
                          <a:spcPct val="107000"/>
                        </a:lnSpc>
                        <a:spcAft>
                          <a:spcPts val="0"/>
                        </a:spcAft>
                      </a:pPr>
                      <a:r>
                        <a:rPr lang="en-GB" sz="1100" b="1" dirty="0" err="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Yr</a:t>
                      </a:r>
                      <a:r>
                        <a:rPr lang="en-GB" sz="1100" b="1" dirty="0">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 4/5 Monday 10.45 – 11.45 am</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31</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Tag Rugby</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14</a:t>
                      </a:r>
                      <a:r>
                        <a:rPr lang="en-GB" sz="1100" b="1" baseline="30000">
                          <a:effectLst/>
                          <a:latin typeface="Comic Sans MS" panose="030F0902030302020204" pitchFamily="66" charset="0"/>
                          <a:ea typeface="Calibri" panose="020F0502020204030204" pitchFamily="34" charset="0"/>
                          <a:cs typeface="Times New Roman" panose="02020603050405020304" pitchFamily="18" charset="0"/>
                        </a:rPr>
                        <a:t>th</a:t>
                      </a:r>
                      <a:r>
                        <a:rPr lang="en-GB" sz="1100" b="1">
                          <a:effectLst/>
                          <a:latin typeface="Comic Sans MS" panose="030F0902030302020204" pitchFamily="66" charset="0"/>
                          <a:ea typeface="Calibri" panose="020F0502020204030204" pitchFamily="34" charset="0"/>
                          <a:cs typeface="Times New Roman" panose="02020603050405020304" pitchFamily="18" charset="0"/>
                        </a:rPr>
                        <a:t> February 2021</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Football (3 wks)/ Kwik cricket</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478297"/>
                  </a:ext>
                </a:extLst>
              </a:tr>
              <a:tr h="499437">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Yr 6 Monday 1.30 -3.15pm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25</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Tag Rugby</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18</a:t>
                      </a:r>
                      <a:r>
                        <a:rPr lang="en-GB" sz="1100" b="1" baseline="30000">
                          <a:effectLst/>
                          <a:latin typeface="Comic Sans MS" panose="030F0902030302020204" pitchFamily="66" charset="0"/>
                          <a:ea typeface="Calibri" panose="020F0502020204030204" pitchFamily="34" charset="0"/>
                          <a:cs typeface="Times New Roman" panose="02020603050405020304" pitchFamily="18" charset="0"/>
                        </a:rPr>
                        <a:t>th</a:t>
                      </a:r>
                      <a:r>
                        <a:rPr lang="en-GB" sz="1100" b="1">
                          <a:effectLst/>
                          <a:latin typeface="Comic Sans MS" panose="030F0902030302020204" pitchFamily="66" charset="0"/>
                          <a:ea typeface="Calibri" panose="020F0502020204030204" pitchFamily="34" charset="0"/>
                          <a:cs typeface="Times New Roman" panose="02020603050405020304" pitchFamily="18" charset="0"/>
                        </a:rPr>
                        <a:t> February</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2021</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Football (3 wks)/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Kwik cricket</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947710"/>
                  </a:ext>
                </a:extLst>
              </a:tr>
              <a:tr h="330344">
                <a:tc>
                  <a:txBody>
                    <a:bodyPr/>
                    <a:lstStyle/>
                    <a:p>
                      <a:pPr>
                        <a:lnSpc>
                          <a:spcPct val="107000"/>
                        </a:lnSpc>
                        <a:spcAft>
                          <a:spcPts val="0"/>
                        </a:spcAft>
                      </a:pPr>
                      <a:r>
                        <a:rPr lang="en-GB" sz="1100" b="1">
                          <a:solidFill>
                            <a:srgbClr val="FFC000"/>
                          </a:solidFill>
                          <a:effectLst/>
                          <a:latin typeface="Comic Sans MS" panose="030F0902030302020204" pitchFamily="66" charset="0"/>
                          <a:ea typeface="Calibri" panose="020F0502020204030204" pitchFamily="34" charset="0"/>
                          <a:cs typeface="Times New Roman" panose="02020603050405020304" pitchFamily="18" charset="0"/>
                        </a:rPr>
                        <a:t>Yr 1 Tuesday 9.05 – 10.10 am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902030302020204" pitchFamily="66" charset="0"/>
                          <a:ea typeface="Calibri" panose="020F0502020204030204" pitchFamily="34" charset="0"/>
                          <a:cs typeface="Times New Roman" panose="02020603050405020304" pitchFamily="18" charset="0"/>
                        </a:rPr>
                        <a:t>28</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FFC000"/>
                          </a:solidFill>
                          <a:effectLst/>
                          <a:latin typeface="Comic Sans MS" panose="030F0902030302020204" pitchFamily="66" charset="0"/>
                          <a:ea typeface="Calibri" panose="020F0502020204030204" pitchFamily="34" charset="0"/>
                          <a:cs typeface="Times New Roman" panose="02020603050405020304" pitchFamily="18" charset="0"/>
                        </a:rPr>
                        <a:t>Multi Skills – Balance &amp; Co- ordination</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FFC000"/>
                          </a:solidFill>
                          <a:effectLst/>
                          <a:latin typeface="Comic Sans MS" panose="030F0902030302020204" pitchFamily="66" charset="0"/>
                          <a:ea typeface="Calibri" panose="020F0502020204030204" pitchFamily="34" charset="0"/>
                          <a:cs typeface="Times New Roman" panose="02020603050405020304" pitchFamily="18" charset="0"/>
                        </a:rPr>
                        <a:t>Mini Tennis Skills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104201"/>
                  </a:ext>
                </a:extLst>
              </a:tr>
              <a:tr h="330344">
                <a:tc>
                  <a:txBody>
                    <a:bodyPr/>
                    <a:lstStyle/>
                    <a:p>
                      <a:pPr>
                        <a:lnSpc>
                          <a:spcPct val="107000"/>
                        </a:lnSpc>
                        <a:spcAft>
                          <a:spcPts val="0"/>
                        </a:spcAft>
                      </a:pPr>
                      <a:r>
                        <a:rPr lang="en-GB" sz="1100" b="1" dirty="0" err="1">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Yr</a:t>
                      </a:r>
                      <a:r>
                        <a:rPr lang="en-GB" sz="1100" b="1" dirty="0">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 3/4 Tuesday 10.45 – 11.45 am</a:t>
                      </a:r>
                      <a:endParaRPr lang="en-GB" sz="1100" b="1" dirty="0">
                        <a:solidFill>
                          <a:srgbClr val="FF4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25</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Handball/ Netball</a:t>
                      </a:r>
                      <a:endParaRPr lang="en-GB" sz="1100" b="1" dirty="0">
                        <a:solidFill>
                          <a:srgbClr val="FF40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(Playground)</a:t>
                      </a:r>
                      <a:endParaRPr lang="en-GB" sz="1100" b="1" dirty="0">
                        <a:solidFill>
                          <a:srgbClr val="FF4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dirty="0">
                          <a:solidFill>
                            <a:srgbClr val="FF33CC"/>
                          </a:solidFill>
                          <a:effectLst/>
                          <a:latin typeface="Comic Sans MS" panose="030F0902030302020204" pitchFamily="66" charset="0"/>
                          <a:ea typeface="Calibri" panose="020F0502020204030204" pitchFamily="34" charset="0"/>
                          <a:cs typeface="Times New Roman" panose="02020603050405020304" pitchFamily="18" charset="0"/>
                        </a:rPr>
                        <a:t>Netball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a:solidFill>
                            <a:srgbClr val="FF33CC"/>
                          </a:solidFill>
                          <a:effectLst/>
                          <a:latin typeface="Comic Sans MS" panose="030F0902030302020204" pitchFamily="66" charset="0"/>
                          <a:ea typeface="Calibri" panose="020F0502020204030204" pitchFamily="34" charset="0"/>
                          <a:cs typeface="Times New Roman" panose="02020603050405020304" pitchFamily="18" charset="0"/>
                        </a:rPr>
                        <a:t>(Playground)</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495442"/>
                  </a:ext>
                </a:extLst>
              </a:tr>
              <a:tr h="161251">
                <a:tc>
                  <a:txBody>
                    <a:bodyPr/>
                    <a:lstStyle/>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Yr 4/5 Tuesday 2- 3pm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31</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Hand ball/ Netball (Field</a:t>
                      </a:r>
                      <a:r>
                        <a:rPr lang="en-GB" sz="1100" b="1">
                          <a:effectLst/>
                          <a:latin typeface="Comic Sans MS" panose="030F0902030302020204" pitchFamily="66" charset="0"/>
                          <a:ea typeface="Calibri" panose="020F0502020204030204" pitchFamily="34" charset="0"/>
                          <a:cs typeface="Times New Roman" panose="02020603050405020304" pitchFamily="18" charset="0"/>
                        </a:rPr>
                        <a:t>)</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Mini Tennis (Field)</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160452"/>
                  </a:ext>
                </a:extLst>
              </a:tr>
              <a:tr h="330344">
                <a:tc>
                  <a:txBody>
                    <a:bodyPr/>
                    <a:lstStyle/>
                    <a:p>
                      <a:pPr>
                        <a:lnSpc>
                          <a:spcPct val="107000"/>
                        </a:lnSpc>
                        <a:spcAft>
                          <a:spcPts val="0"/>
                        </a:spcAft>
                      </a:pPr>
                      <a:r>
                        <a:rPr lang="en-GB" sz="1100" b="1">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Yr R Tuesday 1.25 – 1.55pm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20</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Football Fun</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Multi Skills –Catching and Throwing</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6118956"/>
                  </a:ext>
                </a:extLst>
              </a:tr>
              <a:tr h="499437">
                <a:tc>
                  <a:txBody>
                    <a:bodyPr/>
                    <a:lstStyle/>
                    <a:p>
                      <a:pPr>
                        <a:lnSpc>
                          <a:spcPct val="107000"/>
                        </a:lnSpc>
                        <a:spcAft>
                          <a:spcPts val="0"/>
                        </a:spcAft>
                      </a:pPr>
                      <a:r>
                        <a:rPr lang="en-GB" sz="1100" b="1">
                          <a:solidFill>
                            <a:srgbClr val="00DA49"/>
                          </a:solidFill>
                          <a:effectLst/>
                          <a:latin typeface="Comic Sans MS" panose="030F0902030302020204" pitchFamily="66" charset="0"/>
                          <a:ea typeface="Calibri" panose="020F0502020204030204" pitchFamily="34" charset="0"/>
                          <a:cs typeface="Times New Roman" panose="02020603050405020304" pitchFamily="18" charset="0"/>
                        </a:rPr>
                        <a:t>Yr 2/3 Wednesday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solidFill>
                            <a:srgbClr val="00DA49"/>
                          </a:solidFill>
                          <a:effectLst/>
                          <a:latin typeface="Comic Sans MS" panose="030F0902030302020204" pitchFamily="66" charset="0"/>
                          <a:ea typeface="Calibri" panose="020F0502020204030204" pitchFamily="34" charset="0"/>
                          <a:cs typeface="Times New Roman" panose="02020603050405020304" pitchFamily="18" charset="0"/>
                        </a:rPr>
                        <a:t>(PPA cover 8.30 – 11.30am)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25</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100" b="1">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Tag Rugby/Tri Golf</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Tri Golf</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61702"/>
                  </a:ext>
                </a:extLst>
              </a:tr>
              <a:tr h="330344">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Yr 6 1.30 -3.00pm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12 (half group)</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Netball (Playground</a:t>
                      </a:r>
                      <a:r>
                        <a:rPr lang="en-GB" sz="1100" b="1">
                          <a:effectLst/>
                          <a:latin typeface="Comic Sans MS" panose="030F0902030302020204" pitchFamily="66" charset="0"/>
                          <a:ea typeface="Calibri" panose="020F0502020204030204" pitchFamily="34" charset="0"/>
                          <a:cs typeface="Times New Roman" panose="02020603050405020304" pitchFamily="18" charset="0"/>
                        </a:rPr>
                        <a:t>)</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Mini Tennis (Playground)</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45749"/>
                  </a:ext>
                </a:extLst>
              </a:tr>
              <a:tr h="499437">
                <a:tc>
                  <a:txBody>
                    <a:bodyPr/>
                    <a:lstStyle/>
                    <a:p>
                      <a:pPr>
                        <a:lnSpc>
                          <a:spcPct val="107000"/>
                        </a:lnSpc>
                        <a:spcAft>
                          <a:spcPts val="0"/>
                        </a:spcAft>
                      </a:pPr>
                      <a:r>
                        <a:rPr lang="en-GB" sz="1100" b="1" dirty="0" err="1">
                          <a:solidFill>
                            <a:srgbClr val="00DA49"/>
                          </a:solidFill>
                          <a:effectLst/>
                          <a:latin typeface="Comic Sans MS" panose="030F0902030302020204" pitchFamily="66" charset="0"/>
                          <a:ea typeface="Calibri" panose="020F0502020204030204" pitchFamily="34" charset="0"/>
                          <a:cs typeface="Times New Roman" panose="02020603050405020304" pitchFamily="18" charset="0"/>
                        </a:rPr>
                        <a:t>Yr</a:t>
                      </a:r>
                      <a:r>
                        <a:rPr lang="en-GB" sz="1100" b="1" dirty="0">
                          <a:solidFill>
                            <a:srgbClr val="00DA49"/>
                          </a:solidFill>
                          <a:effectLst/>
                          <a:latin typeface="Comic Sans MS" panose="030F0902030302020204" pitchFamily="66" charset="0"/>
                          <a:ea typeface="Calibri" panose="020F0502020204030204" pitchFamily="34" charset="0"/>
                          <a:cs typeface="Times New Roman" panose="02020603050405020304" pitchFamily="18" charset="0"/>
                        </a:rPr>
                        <a:t> 2/3</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a:solidFill>
                            <a:srgbClr val="00DA49"/>
                          </a:solidFill>
                          <a:effectLst/>
                          <a:latin typeface="Comic Sans MS" panose="030F0902030302020204" pitchFamily="66" charset="0"/>
                          <a:ea typeface="Calibri" panose="020F0502020204030204" pitchFamily="34" charset="0"/>
                          <a:cs typeface="Times New Roman" panose="02020603050405020304" pitchFamily="18" charset="0"/>
                        </a:rPr>
                        <a:t>Thursday </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a:solidFill>
                            <a:srgbClr val="00DA49"/>
                          </a:solidFill>
                          <a:effectLst/>
                          <a:latin typeface="Comic Sans MS" panose="030F0902030302020204" pitchFamily="66" charset="0"/>
                          <a:ea typeface="Calibri" panose="020F0502020204030204" pitchFamily="34" charset="0"/>
                          <a:cs typeface="Times New Roman" panose="02020603050405020304" pitchFamily="18" charset="0"/>
                        </a:rPr>
                        <a:t>1 – 3.10pm</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effectLst/>
                          <a:latin typeface="Comic Sans MS" panose="030F0902030302020204" pitchFamily="66" charset="0"/>
                          <a:ea typeface="Calibri" panose="020F0502020204030204" pitchFamily="34" charset="0"/>
                          <a:cs typeface="Times New Roman" panose="02020603050405020304" pitchFamily="18" charset="0"/>
                        </a:rPr>
                        <a:t>25</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Hockey</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Multi Skills – Catching &amp; Throwing</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619331"/>
                  </a:ext>
                </a:extLst>
              </a:tr>
              <a:tr h="422200">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Yr 6 Friday 9 – 10.15am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12 (half Group)</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Netball (Playground)</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Mini Tennis (Playground)</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243311"/>
                  </a:ext>
                </a:extLst>
              </a:tr>
              <a:tr h="330344">
                <a:tc>
                  <a:txBody>
                    <a:bodyPr/>
                    <a:lstStyle/>
                    <a:p>
                      <a:pPr>
                        <a:lnSpc>
                          <a:spcPct val="107000"/>
                        </a:lnSpc>
                        <a:spcAft>
                          <a:spcPts val="0"/>
                        </a:spcAft>
                      </a:pPr>
                      <a:r>
                        <a:rPr lang="en-GB" sz="1100" b="1" dirty="0" err="1">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Yr</a:t>
                      </a:r>
                      <a:r>
                        <a:rPr lang="en-GB" sz="1100" b="1" dirty="0">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 3/4Friday 10.45 -11.45am</a:t>
                      </a:r>
                      <a:endParaRPr lang="en-GB" sz="1100" b="1" dirty="0">
                        <a:solidFill>
                          <a:srgbClr val="FF4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25</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solidFill>
                            <a:srgbClr val="000000"/>
                          </a:solidFill>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Hockey/Tri Golf</a:t>
                      </a:r>
                      <a:endParaRPr lang="en-GB" sz="1100" b="1" dirty="0">
                        <a:solidFill>
                          <a:srgbClr val="FF4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dirty="0">
                          <a:solidFill>
                            <a:srgbClr val="FF40FF"/>
                          </a:solidFill>
                          <a:effectLst/>
                          <a:latin typeface="Comic Sans MS" panose="030F0902030302020204" pitchFamily="66" charset="0"/>
                          <a:ea typeface="Calibri" panose="020F0502020204030204" pitchFamily="34" charset="0"/>
                          <a:cs typeface="Times New Roman" panose="02020603050405020304" pitchFamily="18" charset="0"/>
                        </a:rPr>
                        <a:t>Tri Golf</a:t>
                      </a:r>
                      <a:endParaRPr lang="en-GB" sz="1100" b="1" dirty="0">
                        <a:solidFill>
                          <a:srgbClr val="FF4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850429"/>
                  </a:ext>
                </a:extLst>
              </a:tr>
              <a:tr h="330344">
                <a:tc>
                  <a:txBody>
                    <a:bodyPr/>
                    <a:lstStyle/>
                    <a:p>
                      <a:pPr>
                        <a:lnSpc>
                          <a:spcPct val="107000"/>
                        </a:lnSpc>
                        <a:spcAft>
                          <a:spcPts val="0"/>
                        </a:spcAft>
                      </a:pPr>
                      <a:r>
                        <a:rPr lang="en-GB" sz="1100" b="1">
                          <a:solidFill>
                            <a:srgbClr val="FFC000"/>
                          </a:solidFill>
                          <a:effectLst/>
                          <a:latin typeface="Comic Sans MS" panose="030F0902030302020204" pitchFamily="66" charset="0"/>
                          <a:ea typeface="Calibri" panose="020F0502020204030204" pitchFamily="34" charset="0"/>
                          <a:cs typeface="Times New Roman" panose="02020603050405020304" pitchFamily="18" charset="0"/>
                        </a:rPr>
                        <a:t>Yr 1 Friday 1.15 – 3pm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28</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JA</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FFC000"/>
                          </a:solidFill>
                          <a:effectLst/>
                          <a:latin typeface="Comic Sans MS" panose="030F0902030302020204" pitchFamily="66" charset="0"/>
                          <a:ea typeface="Calibri" panose="020F0502020204030204" pitchFamily="34" charset="0"/>
                          <a:cs typeface="Times New Roman" panose="02020603050405020304" pitchFamily="18" charset="0"/>
                        </a:rPr>
                        <a:t>Multi Skills – Catching &amp; Throwing/ Tri Golf</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a:solidFill>
                            <a:srgbClr val="FFC000"/>
                          </a:solidFill>
                          <a:effectLst/>
                          <a:latin typeface="Comic Sans MS" panose="030F0902030302020204" pitchFamily="66" charset="0"/>
                          <a:ea typeface="Calibri" panose="020F0502020204030204" pitchFamily="34" charset="0"/>
                          <a:cs typeface="Times New Roman" panose="02020603050405020304" pitchFamily="18" charset="0"/>
                        </a:rPr>
                        <a:t>Tri Golf</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849616"/>
                  </a:ext>
                </a:extLst>
              </a:tr>
              <a:tr h="330344">
                <a:tc>
                  <a:txBody>
                    <a:bodyPr/>
                    <a:lstStyle/>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Yr 4/5</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9 -3.00pm</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15 (half Group)</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ICS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Coaching</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Multi Skills/Social skills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GB" sz="1100" b="1" dirty="0">
                          <a:solidFill>
                            <a:srgbClr val="0070C0"/>
                          </a:solidFill>
                          <a:effectLst/>
                          <a:latin typeface="Comic Sans MS" panose="030F0902030302020204" pitchFamily="66" charset="0"/>
                          <a:ea typeface="Calibri" panose="020F0502020204030204" pitchFamily="34" charset="0"/>
                          <a:cs typeface="Times New Roman" panose="02020603050405020304" pitchFamily="18" charset="0"/>
                        </a:rPr>
                        <a:t>Multi Skills/social skills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757668"/>
                  </a:ext>
                </a:extLst>
              </a:tr>
              <a:tr h="668469">
                <a:tc>
                  <a:txBody>
                    <a:bodyPr/>
                    <a:lstStyle/>
                    <a:p>
                      <a:pPr>
                        <a:lnSpc>
                          <a:spcPct val="107000"/>
                        </a:lnSpc>
                        <a:spcAft>
                          <a:spcPts val="0"/>
                        </a:spcAft>
                      </a:pPr>
                      <a:r>
                        <a:rPr lang="en-GB" sz="1100">
                          <a:effectLst/>
                          <a:latin typeface="Comic Sans MS" panose="030F0902030302020204" pitchFamily="66" charset="0"/>
                          <a:ea typeface="Calibri" panose="020F0502020204030204" pitchFamily="34" charset="0"/>
                          <a:cs typeface="Times New Roman" panose="02020603050405020304" pitchFamily="18" charset="0"/>
                        </a:rPr>
                        <a:t>Other/ Competition Dates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n-GB" sz="1100">
                          <a:effectLst/>
                          <a:latin typeface="Comic Sans MS" panose="030F0902030302020204" pitchFamily="66" charset="0"/>
                          <a:ea typeface="Calibri" panose="020F0502020204030204" pitchFamily="34" charset="0"/>
                          <a:cs typeface="Times New Roman" panose="02020603050405020304" pitchFamily="18" charset="0"/>
                        </a:rPr>
                        <a:t>Friday’s AM – Dance TBC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n-GB" sz="1100">
                          <a:effectLst/>
                          <a:latin typeface="Comic Sans MS" panose="030F0902030302020204" pitchFamily="66" charset="0"/>
                          <a:ea typeface="Calibri" panose="020F0502020204030204" pitchFamily="34" charset="0"/>
                          <a:cs typeface="Times New Roman" panose="02020603050405020304" pitchFamily="18" charset="0"/>
                        </a:rPr>
                        <a:t>Yr 5/6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a:effectLst/>
                          <a:latin typeface="Comic Sans MS" panose="030F0902030302020204" pitchFamily="66" charset="0"/>
                          <a:ea typeface="Calibri" panose="020F0502020204030204" pitchFamily="34" charset="0"/>
                          <a:cs typeface="Times New Roman" panose="02020603050405020304" pitchFamily="18" charset="0"/>
                        </a:rPr>
                        <a:t>Kwik cricket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a:effectLst/>
                          <a:latin typeface="Comic Sans MS" panose="030F0902030302020204" pitchFamily="66" charset="0"/>
                          <a:ea typeface="Calibri" panose="020F0502020204030204" pitchFamily="34" charset="0"/>
                          <a:cs typeface="Times New Roman" panose="02020603050405020304" pitchFamily="18" charset="0"/>
                        </a:rPr>
                        <a:t>17/5/22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n-GB" sz="1100" dirty="0" err="1">
                          <a:effectLst/>
                          <a:latin typeface="Comic Sans MS" panose="030F0902030302020204" pitchFamily="66" charset="0"/>
                          <a:ea typeface="Calibri" panose="020F0502020204030204" pitchFamily="34" charset="0"/>
                          <a:cs typeface="Times New Roman" panose="02020603050405020304" pitchFamily="18" charset="0"/>
                        </a:rPr>
                        <a:t>Yr</a:t>
                      </a:r>
                      <a:r>
                        <a:rPr lang="en-GB" sz="1100" dirty="0">
                          <a:effectLst/>
                          <a:latin typeface="Comic Sans MS" panose="030F0902030302020204" pitchFamily="66" charset="0"/>
                          <a:ea typeface="Calibri" panose="020F0502020204030204" pitchFamily="34" charset="0"/>
                          <a:cs typeface="Times New Roman" panose="02020603050405020304" pitchFamily="18" charset="0"/>
                        </a:rPr>
                        <a:t> 3/4 Bee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902030302020204" pitchFamily="66" charset="0"/>
                          <a:ea typeface="Calibri" panose="020F0502020204030204" pitchFamily="34" charset="0"/>
                          <a:cs typeface="Times New Roman" panose="02020603050405020304" pitchFamily="18" charset="0"/>
                        </a:rPr>
                        <a:t>Netball tournament 29/3/22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n-GB" sz="1100" dirty="0" err="1">
                          <a:effectLst/>
                          <a:latin typeface="Comic Sans MS" panose="030F0902030302020204" pitchFamily="66" charset="0"/>
                          <a:ea typeface="Calibri" panose="020F0502020204030204" pitchFamily="34" charset="0"/>
                          <a:cs typeface="Times New Roman" panose="02020603050405020304" pitchFamily="18" charset="0"/>
                        </a:rPr>
                        <a:t>Yr</a:t>
                      </a:r>
                      <a:r>
                        <a:rPr lang="en-GB" sz="1100" dirty="0">
                          <a:effectLst/>
                          <a:latin typeface="Comic Sans MS" panose="030F0902030302020204" pitchFamily="66" charset="0"/>
                          <a:ea typeface="Calibri" panose="020F0502020204030204" pitchFamily="34" charset="0"/>
                          <a:cs typeface="Times New Roman" panose="02020603050405020304" pitchFamily="18" charset="0"/>
                        </a:rPr>
                        <a:t> 1/2, 3/4 Tri Golf festival 17/3/22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9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n-GB" sz="1100" dirty="0" err="1">
                          <a:effectLst/>
                          <a:latin typeface="Comic Sans MS" panose="030F0902030302020204" pitchFamily="66" charset="0"/>
                          <a:ea typeface="Calibri" panose="020F0502020204030204" pitchFamily="34" charset="0"/>
                          <a:cs typeface="Times New Roman" panose="02020603050405020304" pitchFamily="18" charset="0"/>
                        </a:rPr>
                        <a:t>Yr</a:t>
                      </a:r>
                      <a:r>
                        <a:rPr lang="en-GB" sz="1100" dirty="0">
                          <a:effectLst/>
                          <a:latin typeface="Comic Sans MS" panose="030F0902030302020204" pitchFamily="66" charset="0"/>
                          <a:ea typeface="Calibri" panose="020F0502020204030204" pitchFamily="34" charset="0"/>
                          <a:cs typeface="Times New Roman" panose="02020603050405020304" pitchFamily="18" charset="0"/>
                        </a:rPr>
                        <a:t> 5/6 09/02/22 Tag Rugby festival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154" marR="56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67481742"/>
                  </a:ext>
                </a:extLst>
              </a:tr>
            </a:tbl>
          </a:graphicData>
        </a:graphic>
      </p:graphicFrame>
    </p:spTree>
    <p:extLst>
      <p:ext uri="{BB962C8B-B14F-4D97-AF65-F5344CB8AC3E}">
        <p14:creationId xmlns:p14="http://schemas.microsoft.com/office/powerpoint/2010/main" val="2460569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AF6F1DA-9B61-0C41-98AE-BBE8A2C0F4C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425393" y="116114"/>
            <a:ext cx="4928407" cy="2772229"/>
          </a:xfrm>
        </p:spPr>
      </p:pic>
      <p:sp>
        <p:nvSpPr>
          <p:cNvPr id="3" name="Title 2">
            <a:extLst>
              <a:ext uri="{FF2B5EF4-FFF2-40B4-BE49-F238E27FC236}">
                <a16:creationId xmlns:a16="http://schemas.microsoft.com/office/drawing/2014/main" id="{63A1A69A-8594-9E44-97DA-E8C5D9D4950B}"/>
              </a:ext>
            </a:extLst>
          </p:cNvPr>
          <p:cNvSpPr>
            <a:spLocks noGrp="1"/>
          </p:cNvSpPr>
          <p:nvPr>
            <p:ph type="title"/>
          </p:nvPr>
        </p:nvSpPr>
        <p:spPr>
          <a:xfrm>
            <a:off x="838200" y="365125"/>
            <a:ext cx="5040086" cy="1449161"/>
          </a:xfrm>
        </p:spPr>
        <p:txBody>
          <a:bodyPr/>
          <a:lstStyle/>
          <a:p>
            <a:r>
              <a:rPr lang="en-GB" b="1" dirty="0">
                <a:solidFill>
                  <a:schemeClr val="tx1"/>
                </a:solidFill>
              </a:rPr>
              <a:t>Club links and opportunities</a:t>
            </a:r>
          </a:p>
        </p:txBody>
      </p:sp>
      <p:pic>
        <p:nvPicPr>
          <p:cNvPr id="12" name="Picture 11">
            <a:extLst>
              <a:ext uri="{FF2B5EF4-FFF2-40B4-BE49-F238E27FC236}">
                <a16:creationId xmlns:a16="http://schemas.microsoft.com/office/drawing/2014/main" id="{0DEC2222-559D-1D49-9F30-9593F6D120CF}"/>
              </a:ext>
            </a:extLst>
          </p:cNvPr>
          <p:cNvPicPr>
            <a:picLocks noChangeAspect="1"/>
          </p:cNvPicPr>
          <p:nvPr/>
        </p:nvPicPr>
        <p:blipFill>
          <a:blip r:embed="rId3"/>
          <a:stretch>
            <a:fillRect/>
          </a:stretch>
        </p:blipFill>
        <p:spPr>
          <a:xfrm>
            <a:off x="777422" y="1917274"/>
            <a:ext cx="5100864" cy="3249812"/>
          </a:xfrm>
          <a:prstGeom prst="rect">
            <a:avLst/>
          </a:prstGeom>
        </p:spPr>
      </p:pic>
      <p:pic>
        <p:nvPicPr>
          <p:cNvPr id="14" name="Picture 13">
            <a:extLst>
              <a:ext uri="{FF2B5EF4-FFF2-40B4-BE49-F238E27FC236}">
                <a16:creationId xmlns:a16="http://schemas.microsoft.com/office/drawing/2014/main" id="{4F02076A-EA8E-9F43-884E-94BD32D657A0}"/>
              </a:ext>
            </a:extLst>
          </p:cNvPr>
          <p:cNvPicPr>
            <a:picLocks noChangeAspect="1"/>
          </p:cNvPicPr>
          <p:nvPr/>
        </p:nvPicPr>
        <p:blipFill>
          <a:blip r:embed="rId4"/>
          <a:stretch>
            <a:fillRect/>
          </a:stretch>
        </p:blipFill>
        <p:spPr>
          <a:xfrm>
            <a:off x="6676571" y="3156070"/>
            <a:ext cx="4545334" cy="2881873"/>
          </a:xfrm>
          <a:prstGeom prst="rect">
            <a:avLst/>
          </a:prstGeom>
        </p:spPr>
      </p:pic>
    </p:spTree>
    <p:extLst>
      <p:ext uri="{BB962C8B-B14F-4D97-AF65-F5344CB8AC3E}">
        <p14:creationId xmlns:p14="http://schemas.microsoft.com/office/powerpoint/2010/main" val="3587362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ADF19E6-D720-C040-9D15-4B61D10787A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440FE91-C262-0C49-BEAD-8F0B9BF394D0}"/>
              </a:ext>
            </a:extLst>
          </p:cNvPr>
          <p:cNvSpPr>
            <a:spLocks noGrp="1"/>
          </p:cNvSpPr>
          <p:nvPr>
            <p:ph type="title"/>
          </p:nvPr>
        </p:nvSpPr>
        <p:spPr>
          <a:xfrm>
            <a:off x="315686" y="481240"/>
            <a:ext cx="1701800" cy="883103"/>
          </a:xfrm>
        </p:spPr>
        <p:txBody>
          <a:bodyPr>
            <a:normAutofit fontScale="90000"/>
          </a:bodyPr>
          <a:lstStyle/>
          <a:p>
            <a:r>
              <a:rPr lang="en-GB" b="1" dirty="0" err="1">
                <a:solidFill>
                  <a:schemeClr val="accent6"/>
                </a:solidFill>
              </a:rPr>
              <a:t>Covid</a:t>
            </a:r>
            <a:r>
              <a:rPr lang="en-GB" b="1" dirty="0">
                <a:solidFill>
                  <a:schemeClr val="accent6"/>
                </a:solidFill>
              </a:rPr>
              <a:t> 19</a:t>
            </a:r>
          </a:p>
        </p:txBody>
      </p:sp>
      <p:sp>
        <p:nvSpPr>
          <p:cNvPr id="4" name="Text Placeholder 3">
            <a:extLst>
              <a:ext uri="{FF2B5EF4-FFF2-40B4-BE49-F238E27FC236}">
                <a16:creationId xmlns:a16="http://schemas.microsoft.com/office/drawing/2014/main" id="{12295153-44F5-2E4B-A92E-199A1898C11B}"/>
              </a:ext>
            </a:extLst>
          </p:cNvPr>
          <p:cNvSpPr>
            <a:spLocks noGrp="1"/>
          </p:cNvSpPr>
          <p:nvPr>
            <p:ph type="body" sz="quarter" idx="14"/>
          </p:nvPr>
        </p:nvSpPr>
        <p:spPr>
          <a:xfrm>
            <a:off x="7362371" y="1976111"/>
            <a:ext cx="4645152" cy="4197096"/>
          </a:xfrm>
        </p:spPr>
        <p:txBody>
          <a:bodyPr/>
          <a:lstStyle/>
          <a:p>
            <a:endParaRPr lang="en-GB" dirty="0"/>
          </a:p>
        </p:txBody>
      </p:sp>
      <p:sp>
        <p:nvSpPr>
          <p:cNvPr id="5" name="Text Placeholder 4">
            <a:extLst>
              <a:ext uri="{FF2B5EF4-FFF2-40B4-BE49-F238E27FC236}">
                <a16:creationId xmlns:a16="http://schemas.microsoft.com/office/drawing/2014/main" id="{29C7B14F-D320-F04E-9922-4E79CCD92248}"/>
              </a:ext>
            </a:extLst>
          </p:cNvPr>
          <p:cNvSpPr>
            <a:spLocks noGrp="1"/>
          </p:cNvSpPr>
          <p:nvPr>
            <p:ph type="body" sz="quarter" idx="15"/>
          </p:nvPr>
        </p:nvSpPr>
        <p:spPr/>
        <p:txBody>
          <a:bodyPr/>
          <a:lstStyle/>
          <a:p>
            <a:endParaRPr lang="en-GB"/>
          </a:p>
        </p:txBody>
      </p:sp>
      <p:pic>
        <p:nvPicPr>
          <p:cNvPr id="6" name="Picture 5">
            <a:extLst>
              <a:ext uri="{FF2B5EF4-FFF2-40B4-BE49-F238E27FC236}">
                <a16:creationId xmlns:a16="http://schemas.microsoft.com/office/drawing/2014/main" id="{97BCFE6F-A247-184A-B98F-94752D104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3370" y="1129620"/>
            <a:ext cx="1391820" cy="926193"/>
          </a:xfrm>
          <a:prstGeom prst="rect">
            <a:avLst/>
          </a:prstGeom>
        </p:spPr>
      </p:pic>
    </p:spTree>
    <p:extLst>
      <p:ext uri="{BB962C8B-B14F-4D97-AF65-F5344CB8AC3E}">
        <p14:creationId xmlns:p14="http://schemas.microsoft.com/office/powerpoint/2010/main" val="919088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1CAEDEC-95D9-C74C-BA56-858C2328A59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6CEB4F13-8129-8D4E-B95A-62E27BF063B3}"/>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C39C7993-4856-5A44-A7F7-95306B65F11C}"/>
              </a:ext>
            </a:extLst>
          </p:cNvPr>
          <p:cNvSpPr>
            <a:spLocks noGrp="1"/>
          </p:cNvSpPr>
          <p:nvPr>
            <p:ph type="body" sz="quarter" idx="14"/>
          </p:nvPr>
        </p:nvSpPr>
        <p:spPr/>
        <p:txBody>
          <a:bodyPr/>
          <a:lstStyle/>
          <a:p>
            <a:endParaRPr lang="en-GB" dirty="0"/>
          </a:p>
        </p:txBody>
      </p:sp>
      <p:sp>
        <p:nvSpPr>
          <p:cNvPr id="5" name="Text Placeholder 4">
            <a:extLst>
              <a:ext uri="{FF2B5EF4-FFF2-40B4-BE49-F238E27FC236}">
                <a16:creationId xmlns:a16="http://schemas.microsoft.com/office/drawing/2014/main" id="{AE8F5FAD-C126-FC4A-A4CA-54E6FB2A20FE}"/>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576120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0665821-0480-634F-B043-27CDF661F53F}"/>
              </a:ext>
            </a:extLst>
          </p:cNvPr>
          <p:cNvSpPr>
            <a:spLocks noGrp="1"/>
          </p:cNvSpPr>
          <p:nvPr>
            <p:ph type="pic" sz="quarter" idx="13"/>
          </p:nvPr>
        </p:nvSpPr>
        <p:spPr>
          <a:xfrm>
            <a:off x="0" y="-99898"/>
            <a:ext cx="12192000" cy="6858000"/>
          </a:xfrm>
        </p:spPr>
      </p:sp>
      <p:sp>
        <p:nvSpPr>
          <p:cNvPr id="3" name="Title 2">
            <a:extLst>
              <a:ext uri="{FF2B5EF4-FFF2-40B4-BE49-F238E27FC236}">
                <a16:creationId xmlns:a16="http://schemas.microsoft.com/office/drawing/2014/main" id="{199E35E8-C50C-7644-A959-EC1929069B7E}"/>
              </a:ext>
            </a:extLst>
          </p:cNvPr>
          <p:cNvSpPr>
            <a:spLocks noGrp="1"/>
          </p:cNvSpPr>
          <p:nvPr>
            <p:ph type="title"/>
          </p:nvPr>
        </p:nvSpPr>
        <p:spPr>
          <a:xfrm>
            <a:off x="838200" y="365126"/>
            <a:ext cx="10515600" cy="739708"/>
          </a:xfrm>
        </p:spPr>
        <p:txBody>
          <a:bodyPr>
            <a:normAutofit fontScale="90000"/>
          </a:bodyPr>
          <a:lstStyle/>
          <a:p>
            <a:r>
              <a:rPr lang="en-GB" b="1" dirty="0">
                <a:solidFill>
                  <a:srgbClr val="FFFF00"/>
                </a:solidFill>
              </a:rPr>
              <a:t>Key Takeaways </a:t>
            </a:r>
            <a:br>
              <a:rPr lang="en-GB" dirty="0"/>
            </a:br>
            <a:endParaRPr lang="en-GB" dirty="0"/>
          </a:p>
        </p:txBody>
      </p:sp>
      <p:sp>
        <p:nvSpPr>
          <p:cNvPr id="4" name="Text Placeholder 3">
            <a:extLst>
              <a:ext uri="{FF2B5EF4-FFF2-40B4-BE49-F238E27FC236}">
                <a16:creationId xmlns:a16="http://schemas.microsoft.com/office/drawing/2014/main" id="{B5AF69D6-450F-2841-89DF-AABDBEDB1011}"/>
              </a:ext>
            </a:extLst>
          </p:cNvPr>
          <p:cNvSpPr>
            <a:spLocks noGrp="1"/>
          </p:cNvSpPr>
          <p:nvPr>
            <p:ph type="body" sz="quarter" idx="14"/>
          </p:nvPr>
        </p:nvSpPr>
        <p:spPr>
          <a:xfrm>
            <a:off x="630936" y="740229"/>
            <a:ext cx="11024035" cy="5500914"/>
          </a:xfrm>
        </p:spPr>
        <p:txBody>
          <a:bodyPr>
            <a:normAutofit fontScale="70000" lnSpcReduction="20000"/>
          </a:bodyPr>
          <a:lstStyle/>
          <a:p>
            <a:pPr marL="285750" indent="-285750">
              <a:buFont typeface="Arial" panose="020B0604020202020204" pitchFamily="34" charset="0"/>
              <a:buChar char="•"/>
            </a:pPr>
            <a:r>
              <a:rPr lang="en-GB" sz="2900" dirty="0"/>
              <a:t>Use an audit tool such as the School Games Mark/</a:t>
            </a:r>
            <a:r>
              <a:rPr lang="en-GB" sz="2900" dirty="0" err="1"/>
              <a:t>afPE</a:t>
            </a:r>
            <a:r>
              <a:rPr lang="en-GB" sz="2900" dirty="0"/>
              <a:t> Quality Mark to ensure your provision is good.</a:t>
            </a:r>
          </a:p>
          <a:p>
            <a:pPr marL="285750" indent="-285750">
              <a:buFont typeface="Arial" panose="020B0604020202020204" pitchFamily="34" charset="0"/>
              <a:buChar char="•"/>
            </a:pPr>
            <a:r>
              <a:rPr lang="en-GB" sz="2900" dirty="0"/>
              <a:t>Use the ‘Evidencing the Impact of PE’ document from the Youth Sports trust to ensure your paperwork is in order and your sport premium accounted for. </a:t>
            </a:r>
            <a:r>
              <a:rPr lang="en-GB" sz="2900" dirty="0">
                <a:hlinkClick r:id="rId2"/>
              </a:rPr>
              <a:t>https://www.youthsporttrust.org/</a:t>
            </a:r>
            <a:endParaRPr lang="en-GB" sz="2900" dirty="0"/>
          </a:p>
          <a:p>
            <a:pPr marL="285750" indent="-285750">
              <a:buFont typeface="Arial" panose="020B0604020202020204" pitchFamily="34" charset="0"/>
              <a:buChar char="•"/>
            </a:pPr>
            <a:r>
              <a:rPr lang="en-GB" sz="2900" dirty="0"/>
              <a:t>Be wary of schemes.  Make sure someone is monitoring them regularly?  Are children moving enough? Do they go outside often enough, for long enough?</a:t>
            </a:r>
          </a:p>
          <a:p>
            <a:pPr marL="285750" indent="-285750">
              <a:buFont typeface="Arial" panose="020B0604020202020204" pitchFamily="34" charset="0"/>
              <a:buChar char="•"/>
            </a:pPr>
            <a:r>
              <a:rPr lang="en-GB" sz="2900" dirty="0"/>
              <a:t>Look at resources and ask your PE Co-Ordinator for a wish list.  Is there a good space to store resources? Are they accessible? Do you have a good pump for balls?  Do you need a trolley?</a:t>
            </a:r>
          </a:p>
          <a:p>
            <a:pPr marL="285750" indent="-285750">
              <a:buFont typeface="Arial" panose="020B0604020202020204" pitchFamily="34" charset="0"/>
              <a:buChar char="•"/>
            </a:pPr>
            <a:r>
              <a:rPr lang="en-GB" sz="2900" dirty="0"/>
              <a:t>Look at the timetable.  Is PE happening often enough for every year group? Daily mile/workout, lunch activity, after school clubs, yoga, dance, forest schools……</a:t>
            </a:r>
          </a:p>
          <a:p>
            <a:pPr marL="285750" indent="-285750">
              <a:buFont typeface="Arial" panose="020B0604020202020204" pitchFamily="34" charset="0"/>
              <a:buChar char="•"/>
            </a:pPr>
            <a:r>
              <a:rPr lang="en-GB" sz="2900" dirty="0"/>
              <a:t>What is your wet weather plan? Speed stacking, table tennis, air footie, table top games?</a:t>
            </a:r>
          </a:p>
          <a:p>
            <a:pPr marL="285750" indent="-285750">
              <a:buFont typeface="Arial" panose="020B0604020202020204" pitchFamily="34" charset="0"/>
              <a:buChar char="•"/>
            </a:pPr>
            <a:r>
              <a:rPr lang="en-GB" sz="2900" dirty="0"/>
              <a:t>Do you participate in Cluster events and intra school events?  Just take a risk and sign up.</a:t>
            </a:r>
          </a:p>
          <a:p>
            <a:pPr marL="285750" indent="-285750">
              <a:buFont typeface="Arial" panose="020B0604020202020204" pitchFamily="34" charset="0"/>
              <a:buChar char="•"/>
            </a:pPr>
            <a:r>
              <a:rPr lang="en-GB" sz="2900" dirty="0"/>
              <a:t>Make sure senior leadership is involved in monitoring.</a:t>
            </a:r>
          </a:p>
          <a:p>
            <a:pPr marL="285750" indent="-285750">
              <a:buFont typeface="Arial" panose="020B0604020202020204" pitchFamily="34" charset="0"/>
              <a:buChar char="•"/>
            </a:pPr>
            <a:endParaRPr lang="en-GB" sz="2900" dirty="0"/>
          </a:p>
          <a:p>
            <a:pPr marL="285750" indent="-285750">
              <a:buFont typeface="Arial" panose="020B0604020202020204" pitchFamily="34" charset="0"/>
              <a:buChar char="•"/>
            </a:pPr>
            <a:r>
              <a:rPr lang="en-GB" sz="2900" dirty="0"/>
              <a:t>Are you really prepared to give something up that is good to do something even better!  Can you afford not to?</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115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D879587-B9B5-4F40-A2E1-86B3782D143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 y="0"/>
            <a:ext cx="12191999" cy="6857999"/>
          </a:xfrm>
        </p:spPr>
      </p:pic>
      <p:sp>
        <p:nvSpPr>
          <p:cNvPr id="3" name="Title 2">
            <a:extLst>
              <a:ext uri="{FF2B5EF4-FFF2-40B4-BE49-F238E27FC236}">
                <a16:creationId xmlns:a16="http://schemas.microsoft.com/office/drawing/2014/main" id="{BFDEE272-F074-2548-BD0B-831A0A02990F}"/>
              </a:ext>
            </a:extLst>
          </p:cNvPr>
          <p:cNvSpPr>
            <a:spLocks noGrp="1"/>
          </p:cNvSpPr>
          <p:nvPr>
            <p:ph type="title"/>
          </p:nvPr>
        </p:nvSpPr>
        <p:spPr/>
        <p:txBody>
          <a:bodyPr/>
          <a:lstStyle/>
          <a:p>
            <a:r>
              <a:rPr lang="en-GB" b="1" dirty="0"/>
              <a:t>Becoming a head after being a Teacher and </a:t>
            </a:r>
            <a:r>
              <a:rPr lang="en-GB" b="1" dirty="0" err="1"/>
              <a:t>Pe</a:t>
            </a:r>
            <a:r>
              <a:rPr lang="en-GB" b="1" dirty="0"/>
              <a:t> lead</a:t>
            </a:r>
          </a:p>
        </p:txBody>
      </p:sp>
      <p:pic>
        <p:nvPicPr>
          <p:cNvPr id="4" name="image13.png">
            <a:extLst>
              <a:ext uri="{FF2B5EF4-FFF2-40B4-BE49-F238E27FC236}">
                <a16:creationId xmlns:a16="http://schemas.microsoft.com/office/drawing/2014/main" id="{7FA47721-3649-9C44-8CFF-0B316DEE32D9}"/>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3576592" y="1792098"/>
            <a:ext cx="1294130" cy="1755775"/>
          </a:xfrm>
          <a:prstGeom prst="rect">
            <a:avLst/>
          </a:prstGeom>
          <a:ln/>
        </p:spPr>
      </p:pic>
      <p:sp>
        <p:nvSpPr>
          <p:cNvPr id="2" name="TextBox 1">
            <a:extLst>
              <a:ext uri="{FF2B5EF4-FFF2-40B4-BE49-F238E27FC236}">
                <a16:creationId xmlns:a16="http://schemas.microsoft.com/office/drawing/2014/main" id="{08F46E67-FB08-A945-A05A-1D59B27B3863}"/>
              </a:ext>
            </a:extLst>
          </p:cNvPr>
          <p:cNvSpPr txBox="1"/>
          <p:nvPr/>
        </p:nvSpPr>
        <p:spPr>
          <a:xfrm>
            <a:off x="4978400" y="2002971"/>
            <a:ext cx="4339771" cy="1200329"/>
          </a:xfrm>
          <a:prstGeom prst="rect">
            <a:avLst/>
          </a:prstGeom>
          <a:solidFill>
            <a:schemeClr val="tx1">
              <a:lumMod val="50000"/>
              <a:lumOff val="50000"/>
            </a:schemeClr>
          </a:solidFill>
        </p:spPr>
        <p:txBody>
          <a:bodyPr wrap="square" rtlCol="0">
            <a:spAutoFit/>
          </a:bodyPr>
          <a:lstStyle/>
          <a:p>
            <a:pPr algn="ctr"/>
            <a:r>
              <a:rPr lang="en-GB" sz="2400" b="1" i="1" dirty="0">
                <a:solidFill>
                  <a:schemeClr val="bg1"/>
                </a:solidFill>
              </a:rPr>
              <a:t>Ready, Respectful, Safe</a:t>
            </a:r>
            <a:endParaRPr lang="en-GB" sz="2400" b="1" dirty="0">
              <a:solidFill>
                <a:schemeClr val="bg1"/>
              </a:solidFill>
            </a:endParaRPr>
          </a:p>
          <a:p>
            <a:pPr algn="ctr"/>
            <a:r>
              <a:rPr lang="en-GB" sz="2400" b="1" i="1" dirty="0">
                <a:solidFill>
                  <a:schemeClr val="bg1"/>
                </a:solidFill>
              </a:rPr>
              <a:t>Together being the best that we can be in mind, body and spirit!</a:t>
            </a:r>
            <a:endParaRPr lang="en-GB" sz="2400" b="1" dirty="0">
              <a:solidFill>
                <a:schemeClr val="bg1"/>
              </a:solidFill>
            </a:endParaRPr>
          </a:p>
        </p:txBody>
      </p:sp>
    </p:spTree>
    <p:extLst>
      <p:ext uri="{BB962C8B-B14F-4D97-AF65-F5344CB8AC3E}">
        <p14:creationId xmlns:p14="http://schemas.microsoft.com/office/powerpoint/2010/main" val="181999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1E87FB6-F74B-654C-A7AB-A3905826A6E3}"/>
              </a:ext>
            </a:extLst>
          </p:cNvPr>
          <p:cNvSpPr>
            <a:spLocks noGrp="1"/>
          </p:cNvSpPr>
          <p:nvPr>
            <p:ph type="pic" sz="quarter" idx="13"/>
          </p:nvPr>
        </p:nvSpPr>
        <p:spPr/>
      </p:sp>
      <p:sp>
        <p:nvSpPr>
          <p:cNvPr id="4" name="Rectangle 3">
            <a:extLst>
              <a:ext uri="{FF2B5EF4-FFF2-40B4-BE49-F238E27FC236}">
                <a16:creationId xmlns:a16="http://schemas.microsoft.com/office/drawing/2014/main" id="{E94D0A67-7EC1-B242-B733-EE648A9A78A7}"/>
              </a:ext>
            </a:extLst>
          </p:cNvPr>
          <p:cNvSpPr/>
          <p:nvPr/>
        </p:nvSpPr>
        <p:spPr>
          <a:xfrm>
            <a:off x="404038" y="1297171"/>
            <a:ext cx="10887740" cy="5509200"/>
          </a:xfrm>
          <a:prstGeom prst="rect">
            <a:avLst/>
          </a:prstGeom>
        </p:spPr>
        <p:txBody>
          <a:bodyPr wrap="square">
            <a:spAutoFit/>
          </a:bodyPr>
          <a:lstStyle/>
          <a:p>
            <a:r>
              <a:rPr lang="en-GB" sz="3200" b="1" dirty="0">
                <a:solidFill>
                  <a:schemeClr val="bg1"/>
                </a:solidFill>
                <a:latin typeface="Gilroy"/>
              </a:rPr>
              <a:t>Our reports show that children’s physical fitness has suffered from lockdown. School leaders told us that children came back less active and less fit. This highlights the importance of physical education and school sport.</a:t>
            </a:r>
          </a:p>
          <a:p>
            <a:r>
              <a:rPr lang="en-GB" sz="3200" b="1" dirty="0">
                <a:solidFill>
                  <a:schemeClr val="bg1"/>
                </a:solidFill>
                <a:latin typeface="Gilroy"/>
              </a:rPr>
              <a:t>Commenting on the wider value of school sport, she added:</a:t>
            </a:r>
          </a:p>
          <a:p>
            <a:r>
              <a:rPr lang="en-GB" sz="3200" b="1" dirty="0">
                <a:solidFill>
                  <a:schemeClr val="bg1"/>
                </a:solidFill>
                <a:latin typeface="Gilroy"/>
              </a:rPr>
              <a:t>If we look back, school sport was once about finding a new talent, developing teamwork and even building moral fibre, as much as about physical fitness. Now it’s also one of the ways schools contribute to countering childhood obesity – alongside the school canteen, which we expect to serve up healthy, nutritious and affordable meals.</a:t>
            </a:r>
            <a:endParaRPr lang="en-GB" sz="3200" b="1" i="0" dirty="0">
              <a:solidFill>
                <a:schemeClr val="bg1"/>
              </a:solidFill>
              <a:effectLst/>
              <a:latin typeface="Gilroy"/>
            </a:endParaRPr>
          </a:p>
        </p:txBody>
      </p:sp>
      <p:sp>
        <p:nvSpPr>
          <p:cNvPr id="7" name="Rectangle 6">
            <a:extLst>
              <a:ext uri="{FF2B5EF4-FFF2-40B4-BE49-F238E27FC236}">
                <a16:creationId xmlns:a16="http://schemas.microsoft.com/office/drawing/2014/main" id="{C72E0547-F4C4-7040-861A-52FF3F8AB54C}"/>
              </a:ext>
            </a:extLst>
          </p:cNvPr>
          <p:cNvSpPr/>
          <p:nvPr/>
        </p:nvSpPr>
        <p:spPr>
          <a:xfrm>
            <a:off x="351467" y="463920"/>
            <a:ext cx="9728198" cy="584775"/>
          </a:xfrm>
          <a:prstGeom prst="rect">
            <a:avLst/>
          </a:prstGeom>
        </p:spPr>
        <p:txBody>
          <a:bodyPr wrap="square">
            <a:spAutoFit/>
          </a:bodyPr>
          <a:lstStyle/>
          <a:p>
            <a:r>
              <a:rPr lang="en-GB" sz="3200" b="1" i="1" dirty="0">
                <a:solidFill>
                  <a:srgbClr val="FFFF00"/>
                </a:solidFill>
                <a:latin typeface="Gilroy"/>
              </a:rPr>
              <a:t>Ofsted highlights the importance of PE and school sport</a:t>
            </a:r>
            <a:endParaRPr lang="en-GB" sz="3200" b="1" i="1" dirty="0">
              <a:solidFill>
                <a:srgbClr val="FFFF00"/>
              </a:solidFill>
              <a:effectLst/>
              <a:latin typeface="Gilroy"/>
            </a:endParaRPr>
          </a:p>
        </p:txBody>
      </p:sp>
    </p:spTree>
    <p:extLst>
      <p:ext uri="{BB962C8B-B14F-4D97-AF65-F5344CB8AC3E}">
        <p14:creationId xmlns:p14="http://schemas.microsoft.com/office/powerpoint/2010/main" val="44290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E791423-3DA8-AC44-AD12-595477169F65}"/>
              </a:ext>
            </a:extLst>
          </p:cNvPr>
          <p:cNvSpPr>
            <a:spLocks noGrp="1"/>
          </p:cNvSpPr>
          <p:nvPr>
            <p:ph type="pic" sz="quarter" idx="13"/>
          </p:nvPr>
        </p:nvSpPr>
        <p:spPr>
          <a:xfrm>
            <a:off x="170121" y="0"/>
            <a:ext cx="12192000" cy="6858000"/>
          </a:xfrm>
        </p:spPr>
      </p:sp>
      <p:sp>
        <p:nvSpPr>
          <p:cNvPr id="6" name="Rectangle 5">
            <a:extLst>
              <a:ext uri="{FF2B5EF4-FFF2-40B4-BE49-F238E27FC236}">
                <a16:creationId xmlns:a16="http://schemas.microsoft.com/office/drawing/2014/main" id="{0CB9EE8C-2FE0-9548-9A1A-D563E43C6F62}"/>
              </a:ext>
            </a:extLst>
          </p:cNvPr>
          <p:cNvSpPr/>
          <p:nvPr/>
        </p:nvSpPr>
        <p:spPr>
          <a:xfrm>
            <a:off x="630936" y="766672"/>
            <a:ext cx="11277528" cy="1077218"/>
          </a:xfrm>
          <a:prstGeom prst="rect">
            <a:avLst/>
          </a:prstGeom>
        </p:spPr>
        <p:txBody>
          <a:bodyPr wrap="square">
            <a:spAutoFit/>
          </a:bodyPr>
          <a:lstStyle/>
          <a:p>
            <a:r>
              <a:rPr lang="en-GB" sz="3200" b="1" dirty="0">
                <a:solidFill>
                  <a:srgbClr val="FFFF00"/>
                </a:solidFill>
                <a:latin typeface="Open Sans"/>
              </a:rPr>
              <a:t>A “high-quality” PE curriculum goes beyond normal lesson time and is inclusive of all pupils, Ofsted has said.</a:t>
            </a:r>
            <a:endParaRPr lang="en-GB" sz="3200" b="1" dirty="0">
              <a:solidFill>
                <a:srgbClr val="FFFF00"/>
              </a:solidFill>
            </a:endParaRPr>
          </a:p>
        </p:txBody>
      </p:sp>
      <p:sp>
        <p:nvSpPr>
          <p:cNvPr id="8" name="Rectangle 7">
            <a:extLst>
              <a:ext uri="{FF2B5EF4-FFF2-40B4-BE49-F238E27FC236}">
                <a16:creationId xmlns:a16="http://schemas.microsoft.com/office/drawing/2014/main" id="{9D2F5076-F1CD-8A45-A84B-E8A090889EE9}"/>
              </a:ext>
            </a:extLst>
          </p:cNvPr>
          <p:cNvSpPr/>
          <p:nvPr/>
        </p:nvSpPr>
        <p:spPr>
          <a:xfrm>
            <a:off x="630936" y="2056686"/>
            <a:ext cx="11106321" cy="4801314"/>
          </a:xfrm>
          <a:prstGeom prst="rect">
            <a:avLst/>
          </a:prstGeom>
        </p:spPr>
        <p:txBody>
          <a:bodyPr wrap="square">
            <a:spAutoFit/>
          </a:bodyPr>
          <a:lstStyle/>
          <a:p>
            <a:r>
              <a:rPr lang="en-GB" sz="3200" b="1" dirty="0">
                <a:solidFill>
                  <a:schemeClr val="bg1"/>
                </a:solidFill>
                <a:latin typeface="Lora"/>
              </a:rPr>
              <a:t>1. Build a ‘strong foundation’ of fundamental movement skills(FMS)</a:t>
            </a:r>
            <a:r>
              <a:rPr lang="en-GB" sz="3200" dirty="0">
                <a:solidFill>
                  <a:srgbClr val="6F6F6F"/>
                </a:solidFill>
                <a:latin typeface="Open Sans"/>
              </a:rPr>
              <a:t> </a:t>
            </a:r>
            <a:r>
              <a:rPr lang="en-GB" sz="3200" b="1" dirty="0">
                <a:solidFill>
                  <a:schemeClr val="bg1"/>
                </a:solidFill>
                <a:latin typeface="Open Sans"/>
              </a:rPr>
              <a:t>three skill sets: locomotor skills (like running), stability skills (like balancing) and manipulation skills (like catching)</a:t>
            </a:r>
            <a:endParaRPr lang="en-GB" sz="3200" b="1" dirty="0">
              <a:solidFill>
                <a:schemeClr val="bg1"/>
              </a:solidFill>
              <a:latin typeface="Lora"/>
            </a:endParaRPr>
          </a:p>
          <a:p>
            <a:r>
              <a:rPr lang="en-GB" sz="3200" b="1" dirty="0">
                <a:solidFill>
                  <a:schemeClr val="bg1"/>
                </a:solidFill>
                <a:latin typeface="Lora"/>
              </a:rPr>
              <a:t>2. Make sure pupils’ movement is ‘context-related’</a:t>
            </a:r>
            <a:r>
              <a:rPr lang="en-GB" sz="3200" b="1" dirty="0">
                <a:solidFill>
                  <a:schemeClr val="bg1"/>
                </a:solidFill>
              </a:rPr>
              <a:t> </a:t>
            </a:r>
          </a:p>
          <a:p>
            <a:r>
              <a:rPr lang="en-GB" sz="3200" b="1" dirty="0">
                <a:solidFill>
                  <a:schemeClr val="bg1"/>
                </a:solidFill>
              </a:rPr>
              <a:t>3. All pupils should feel included</a:t>
            </a:r>
          </a:p>
          <a:p>
            <a:r>
              <a:rPr lang="en-GB" sz="3200" b="1" dirty="0">
                <a:solidFill>
                  <a:schemeClr val="bg1"/>
                </a:solidFill>
              </a:rPr>
              <a:t>4. Pupils ‘participate beyond their PE lessons’</a:t>
            </a:r>
          </a:p>
          <a:p>
            <a:r>
              <a:rPr lang="en-GB" sz="3200" b="1" dirty="0">
                <a:solidFill>
                  <a:schemeClr val="bg1"/>
                </a:solidFill>
              </a:rPr>
              <a:t>5. Feedback nurtures belief pupils can ‘know more and do more’</a:t>
            </a:r>
          </a:p>
          <a:p>
            <a:r>
              <a:rPr lang="en-GB" sz="3200" b="1" dirty="0">
                <a:solidFill>
                  <a:schemeClr val="bg1"/>
                </a:solidFill>
              </a:rPr>
              <a:t>6. Allow pupils to ‘revisit’ important knowledge</a:t>
            </a:r>
          </a:p>
          <a:p>
            <a:endParaRPr lang="en-GB" b="1" i="0" dirty="0">
              <a:solidFill>
                <a:srgbClr val="000000"/>
              </a:solidFill>
              <a:effectLst/>
              <a:latin typeface="Lora"/>
            </a:endParaRPr>
          </a:p>
        </p:txBody>
      </p:sp>
    </p:spTree>
    <p:extLst>
      <p:ext uri="{BB962C8B-B14F-4D97-AF65-F5344CB8AC3E}">
        <p14:creationId xmlns:p14="http://schemas.microsoft.com/office/powerpoint/2010/main" val="651224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D5299B-A552-954D-BA45-F257A8FC7C6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rot="16200000">
            <a:off x="2239292" y="1181018"/>
            <a:ext cx="6563995" cy="4400626"/>
          </a:xfrm>
          <a:prstGeom prst="rect">
            <a:avLst/>
          </a:prstGeom>
        </p:spPr>
      </p:pic>
      <p:sp>
        <p:nvSpPr>
          <p:cNvPr id="4" name="Text Placeholder 3">
            <a:extLst>
              <a:ext uri="{FF2B5EF4-FFF2-40B4-BE49-F238E27FC236}">
                <a16:creationId xmlns:a16="http://schemas.microsoft.com/office/drawing/2014/main" id="{C95796A9-A688-0948-854B-B18633A1A031}"/>
              </a:ext>
            </a:extLst>
          </p:cNvPr>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384536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C234AD-874E-974A-B138-6D019E75B66F}"/>
              </a:ext>
            </a:extLst>
          </p:cNvPr>
          <p:cNvSpPr>
            <a:spLocks noGrp="1"/>
          </p:cNvSpPr>
          <p:nvPr>
            <p:ph type="pic" sz="quarter" idx="13"/>
          </p:nvPr>
        </p:nvSpPr>
        <p:spPr/>
      </p:sp>
      <p:sp>
        <p:nvSpPr>
          <p:cNvPr id="3" name="Title 2">
            <a:extLst>
              <a:ext uri="{FF2B5EF4-FFF2-40B4-BE49-F238E27FC236}">
                <a16:creationId xmlns:a16="http://schemas.microsoft.com/office/drawing/2014/main" id="{39A7A1E2-08FD-324A-8F00-D2051C0A947E}"/>
              </a:ext>
            </a:extLst>
          </p:cNvPr>
          <p:cNvSpPr>
            <a:spLocks noGrp="1"/>
          </p:cNvSpPr>
          <p:nvPr>
            <p:ph type="title"/>
          </p:nvPr>
        </p:nvSpPr>
        <p:spPr>
          <a:xfrm>
            <a:off x="671208" y="574730"/>
            <a:ext cx="6581554" cy="1371600"/>
          </a:xfrm>
        </p:spPr>
        <p:txBody>
          <a:bodyPr/>
          <a:lstStyle/>
          <a:p>
            <a:r>
              <a:rPr lang="en-GB" dirty="0"/>
              <a:t>What the data tells us</a:t>
            </a:r>
          </a:p>
        </p:txBody>
      </p:sp>
      <p:sp>
        <p:nvSpPr>
          <p:cNvPr id="17" name="TextBox 16">
            <a:extLst>
              <a:ext uri="{FF2B5EF4-FFF2-40B4-BE49-F238E27FC236}">
                <a16:creationId xmlns:a16="http://schemas.microsoft.com/office/drawing/2014/main" id="{2960EAEF-440A-604B-AE9B-A60126344BF4}"/>
              </a:ext>
            </a:extLst>
          </p:cNvPr>
          <p:cNvSpPr txBox="1"/>
          <p:nvPr/>
        </p:nvSpPr>
        <p:spPr>
          <a:xfrm>
            <a:off x="1070043" y="2521059"/>
            <a:ext cx="10544783" cy="1815882"/>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FFFF00"/>
                </a:solidFill>
              </a:rPr>
              <a:t>13% of 4-5 year olds from deprived areas are obese</a:t>
            </a:r>
          </a:p>
          <a:p>
            <a:pPr marL="285750" indent="-285750">
              <a:buFont typeface="Arial" panose="020B0604020202020204" pitchFamily="34" charset="0"/>
              <a:buChar char="•"/>
            </a:pPr>
            <a:r>
              <a:rPr lang="en-GB" sz="2800" dirty="0">
                <a:solidFill>
                  <a:srgbClr val="FFFF00"/>
                </a:solidFill>
              </a:rPr>
              <a:t>5% of 4-5 year olds from least deprived areas are obese</a:t>
            </a:r>
          </a:p>
          <a:p>
            <a:pPr marL="285750" indent="-285750">
              <a:buFont typeface="Arial" panose="020B0604020202020204" pitchFamily="34" charset="0"/>
              <a:buChar char="•"/>
            </a:pPr>
            <a:r>
              <a:rPr lang="en-GB" sz="2800" dirty="0">
                <a:solidFill>
                  <a:srgbClr val="FFFF00"/>
                </a:solidFill>
              </a:rPr>
              <a:t>26% of 10-11 year olds from deprived areas are obese</a:t>
            </a:r>
          </a:p>
          <a:p>
            <a:pPr marL="285750" indent="-285750">
              <a:buFont typeface="Arial" panose="020B0604020202020204" pitchFamily="34" charset="0"/>
              <a:buChar char="•"/>
            </a:pPr>
            <a:r>
              <a:rPr lang="en-GB" sz="2800" dirty="0">
                <a:solidFill>
                  <a:srgbClr val="FFFF00"/>
                </a:solidFill>
              </a:rPr>
              <a:t>12% of 10-11 year olds from the least deprived areas are obese</a:t>
            </a:r>
          </a:p>
        </p:txBody>
      </p:sp>
    </p:spTree>
    <p:extLst>
      <p:ext uri="{BB962C8B-B14F-4D97-AF65-F5344CB8AC3E}">
        <p14:creationId xmlns:p14="http://schemas.microsoft.com/office/powerpoint/2010/main" val="2679738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F63D4-BC20-4001-8B56-4F9A42EF713C}"/>
              </a:ext>
            </a:extLst>
          </p:cNvPr>
          <p:cNvSpPr/>
          <p:nvPr/>
        </p:nvSpPr>
        <p:spPr>
          <a:xfrm>
            <a:off x="744511" y="1755080"/>
            <a:ext cx="10702977" cy="2793842"/>
          </a:xfrm>
          <a:prstGeom prst="rect">
            <a:avLst/>
          </a:prstGeom>
        </p:spPr>
        <p:txBody>
          <a:bodyPr wrap="square">
            <a:spAutoFit/>
          </a:bodyPr>
          <a:lstStyle/>
          <a:p>
            <a:pPr>
              <a:lnSpc>
                <a:spcPct val="150000"/>
              </a:lnSpc>
            </a:pPr>
            <a:r>
              <a:rPr lang="en-GB" sz="2400" dirty="0">
                <a:solidFill>
                  <a:schemeClr val="tx1"/>
                </a:solidFill>
                <a:latin typeface="Arial" panose="020B0604020202020204" pitchFamily="34" charset="0"/>
                <a:cs typeface="Arial" panose="020B0604020202020204" pitchFamily="34" charset="0"/>
              </a:rPr>
              <a:t>“…</a:t>
            </a:r>
            <a:r>
              <a:rPr lang="en-GB" sz="2400" b="1" dirty="0">
                <a:solidFill>
                  <a:schemeClr val="tx1"/>
                </a:solidFill>
                <a:latin typeface="Arial" panose="020B0604020202020204" pitchFamily="34" charset="0"/>
                <a:cs typeface="Arial" panose="020B0604020202020204" pitchFamily="34" charset="0"/>
              </a:rPr>
              <a:t>preventable, unfair and unjust differences </a:t>
            </a:r>
            <a:r>
              <a:rPr lang="en-GB" sz="2400" dirty="0">
                <a:solidFill>
                  <a:schemeClr val="tx1"/>
                </a:solidFill>
                <a:latin typeface="Arial" panose="020B0604020202020204" pitchFamily="34" charset="0"/>
                <a:cs typeface="Arial" panose="020B0604020202020204" pitchFamily="34" charset="0"/>
              </a:rPr>
              <a:t>in health status between groups, populations or individuals that arise from the unequal distribution of social, environmental and economic conditions within societies, which determine the risk of people </a:t>
            </a:r>
            <a:r>
              <a:rPr lang="en-GB" sz="2400" b="1" dirty="0">
                <a:solidFill>
                  <a:schemeClr val="tx1"/>
                </a:solidFill>
                <a:latin typeface="Arial" panose="020B0604020202020204" pitchFamily="34" charset="0"/>
                <a:cs typeface="Arial" panose="020B0604020202020204" pitchFamily="34" charset="0"/>
              </a:rPr>
              <a:t>getting ill</a:t>
            </a:r>
            <a:r>
              <a:rPr lang="en-GB" sz="2400" dirty="0">
                <a:solidFill>
                  <a:schemeClr val="tx1"/>
                </a:solidFill>
                <a:latin typeface="Arial" panose="020B0604020202020204" pitchFamily="34" charset="0"/>
                <a:cs typeface="Arial" panose="020B0604020202020204" pitchFamily="34" charset="0"/>
              </a:rPr>
              <a:t>, their ability to </a:t>
            </a:r>
            <a:r>
              <a:rPr lang="en-GB" sz="2400" b="1" dirty="0">
                <a:solidFill>
                  <a:schemeClr val="tx1"/>
                </a:solidFill>
                <a:latin typeface="Arial" panose="020B0604020202020204" pitchFamily="34" charset="0"/>
                <a:cs typeface="Arial" panose="020B0604020202020204" pitchFamily="34" charset="0"/>
              </a:rPr>
              <a:t>prevent sickness</a:t>
            </a:r>
            <a:r>
              <a:rPr lang="en-GB" sz="2400" dirty="0">
                <a:solidFill>
                  <a:schemeClr val="tx1"/>
                </a:solidFill>
                <a:latin typeface="Arial" panose="020B0604020202020204" pitchFamily="34" charset="0"/>
                <a:cs typeface="Arial" panose="020B0604020202020204" pitchFamily="34" charset="0"/>
              </a:rPr>
              <a:t>, or opportunities to take action and </a:t>
            </a:r>
            <a:r>
              <a:rPr lang="en-GB" sz="2400" b="1" dirty="0">
                <a:solidFill>
                  <a:schemeClr val="tx1"/>
                </a:solidFill>
                <a:latin typeface="Arial" panose="020B0604020202020204" pitchFamily="34" charset="0"/>
                <a:cs typeface="Arial" panose="020B0604020202020204" pitchFamily="34" charset="0"/>
              </a:rPr>
              <a:t>access treatment </a:t>
            </a:r>
            <a:r>
              <a:rPr lang="en-GB" sz="2400" dirty="0">
                <a:solidFill>
                  <a:schemeClr val="tx1"/>
                </a:solidFill>
                <a:latin typeface="Arial" panose="020B0604020202020204" pitchFamily="34" charset="0"/>
                <a:cs typeface="Arial" panose="020B0604020202020204" pitchFamily="34" charset="0"/>
              </a:rPr>
              <a:t>when ill health occurs.”</a:t>
            </a:r>
          </a:p>
        </p:txBody>
      </p:sp>
      <p:sp>
        <p:nvSpPr>
          <p:cNvPr id="3" name="Rectangle: Rounded Corners 2">
            <a:extLst>
              <a:ext uri="{FF2B5EF4-FFF2-40B4-BE49-F238E27FC236}">
                <a16:creationId xmlns:a16="http://schemas.microsoft.com/office/drawing/2014/main" id="{5B41B409-6084-40BE-9AEA-3743920D6188}"/>
              </a:ext>
            </a:extLst>
          </p:cNvPr>
          <p:cNvSpPr/>
          <p:nvPr/>
        </p:nvSpPr>
        <p:spPr>
          <a:xfrm>
            <a:off x="744511" y="531860"/>
            <a:ext cx="7688687" cy="682581"/>
          </a:xfrm>
          <a:prstGeom prst="roundRect">
            <a:avLst/>
          </a:prstGeom>
        </p:spPr>
        <p:txBody>
          <a:bodyPr vert="horz" lIns="91440" tIns="45720" rIns="91440" bIns="45720" rtlCol="0" anchor="t">
            <a:normAutofit fontScale="92500" lnSpcReduction="10000"/>
          </a:bodyPr>
          <a:lstStyle/>
          <a:p>
            <a:pPr>
              <a:spcBef>
                <a:spcPct val="0"/>
              </a:spcBef>
            </a:pPr>
            <a:r>
              <a:rPr lang="en-GB" sz="4000" b="1" dirty="0">
                <a:solidFill>
                  <a:srgbClr val="1D2A5A"/>
                </a:solidFill>
                <a:latin typeface="Arial" panose="020B0604020202020204" pitchFamily="34" charset="0"/>
                <a:ea typeface="+mj-ea"/>
                <a:cs typeface="Arial" panose="020B0604020202020204" pitchFamily="34" charset="0"/>
              </a:rPr>
              <a:t>What are Health Inequalities?</a:t>
            </a:r>
          </a:p>
        </p:txBody>
      </p:sp>
      <p:sp>
        <p:nvSpPr>
          <p:cNvPr id="5" name="TextBox 4">
            <a:extLst>
              <a:ext uri="{FF2B5EF4-FFF2-40B4-BE49-F238E27FC236}">
                <a16:creationId xmlns:a16="http://schemas.microsoft.com/office/drawing/2014/main" id="{06CCB0F5-2161-476E-9336-E452F7040B98}"/>
              </a:ext>
            </a:extLst>
          </p:cNvPr>
          <p:cNvSpPr txBox="1"/>
          <p:nvPr/>
        </p:nvSpPr>
        <p:spPr>
          <a:xfrm>
            <a:off x="3137996" y="5772142"/>
            <a:ext cx="8590178" cy="369332"/>
          </a:xfrm>
          <a:prstGeom prst="rect">
            <a:avLst/>
          </a:prstGeom>
          <a:noFill/>
        </p:spPr>
        <p:txBody>
          <a:bodyPr wrap="square">
            <a:spAutoFit/>
          </a:bodyPr>
          <a:lstStyle/>
          <a:p>
            <a:r>
              <a:rPr lang="en-GB" dirty="0"/>
              <a:t>https://www.england.nhs.uk/about/equality/equality-hub/resources/</a:t>
            </a:r>
          </a:p>
        </p:txBody>
      </p:sp>
      <p:sp>
        <p:nvSpPr>
          <p:cNvPr id="4" name="AutoShape 2">
            <a:extLst>
              <a:ext uri="{FF2B5EF4-FFF2-40B4-BE49-F238E27FC236}">
                <a16:creationId xmlns:a16="http://schemas.microsoft.com/office/drawing/2014/main" id="{F0234D46-62A0-4616-9F4A-F2422B1BA9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8269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2DCD0C-00E7-4B34-BCBD-1D3A8C8A6604}"/>
              </a:ext>
            </a:extLst>
          </p:cNvPr>
          <p:cNvPicPr>
            <a:picLocks noChangeAspect="1"/>
          </p:cNvPicPr>
          <p:nvPr/>
        </p:nvPicPr>
        <p:blipFill>
          <a:blip r:embed="rId2"/>
          <a:stretch>
            <a:fillRect/>
          </a:stretch>
        </p:blipFill>
        <p:spPr>
          <a:xfrm>
            <a:off x="1671811" y="1378190"/>
            <a:ext cx="7912362" cy="3406430"/>
          </a:xfrm>
          <a:prstGeom prst="rect">
            <a:avLst/>
          </a:prstGeom>
        </p:spPr>
      </p:pic>
      <p:sp>
        <p:nvSpPr>
          <p:cNvPr id="8" name="Title 2">
            <a:extLst>
              <a:ext uri="{FF2B5EF4-FFF2-40B4-BE49-F238E27FC236}">
                <a16:creationId xmlns:a16="http://schemas.microsoft.com/office/drawing/2014/main" id="{0840C293-0AED-4410-B3F2-ED290877CF3C}"/>
              </a:ext>
            </a:extLst>
          </p:cNvPr>
          <p:cNvSpPr txBox="1">
            <a:spLocks/>
          </p:cNvSpPr>
          <p:nvPr/>
        </p:nvSpPr>
        <p:spPr>
          <a:xfrm>
            <a:off x="881270" y="331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1D2A5A"/>
                </a:solidFill>
                <a:latin typeface="Arial" panose="020B0604020202020204" pitchFamily="34" charset="0"/>
                <a:cs typeface="Arial" panose="020B0604020202020204" pitchFamily="34" charset="0"/>
              </a:rPr>
              <a:t>What drives health inequalities nationally?</a:t>
            </a:r>
          </a:p>
        </p:txBody>
      </p:sp>
      <p:sp>
        <p:nvSpPr>
          <p:cNvPr id="11" name="TextBox 10">
            <a:extLst>
              <a:ext uri="{FF2B5EF4-FFF2-40B4-BE49-F238E27FC236}">
                <a16:creationId xmlns:a16="http://schemas.microsoft.com/office/drawing/2014/main" id="{A139BFA4-6B93-40D9-8147-D9329EA74631}"/>
              </a:ext>
            </a:extLst>
          </p:cNvPr>
          <p:cNvSpPr txBox="1"/>
          <p:nvPr/>
        </p:nvSpPr>
        <p:spPr>
          <a:xfrm>
            <a:off x="3039764" y="6234606"/>
            <a:ext cx="9347764" cy="523220"/>
          </a:xfrm>
          <a:prstGeom prst="rect">
            <a:avLst/>
          </a:prstGeom>
          <a:noFill/>
        </p:spPr>
        <p:txBody>
          <a:bodyPr wrap="square">
            <a:spAutoFit/>
          </a:bodyPr>
          <a:lstStyle/>
          <a:p>
            <a:r>
              <a:rPr lang="en-GB" sz="1400" i="1" dirty="0"/>
              <a:t>Robert Wood Johnson Foundation and University of Wisconsin Population Health Institute</a:t>
            </a:r>
          </a:p>
          <a:p>
            <a:r>
              <a:rPr lang="en-GB" sz="1400" i="1" dirty="0"/>
              <a:t>NHSE – Long term plan. </a:t>
            </a:r>
          </a:p>
        </p:txBody>
      </p:sp>
    </p:spTree>
    <p:extLst>
      <p:ext uri="{BB962C8B-B14F-4D97-AF65-F5344CB8AC3E}">
        <p14:creationId xmlns:p14="http://schemas.microsoft.com/office/powerpoint/2010/main" val="3283359292"/>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tf66906339_win32</Template>
  <TotalTime>0</TotalTime>
  <Words>1242</Words>
  <Application>Microsoft Macintosh PowerPoint</Application>
  <PresentationFormat>Widescreen</PresentationFormat>
  <Paragraphs>214</Paragraphs>
  <Slides>28</Slides>
  <Notes>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28</vt:i4>
      </vt:variant>
    </vt:vector>
  </HeadingPairs>
  <TitlesOfParts>
    <vt:vector size="44" baseType="lpstr">
      <vt:lpstr>MS PGothic</vt:lpstr>
      <vt:lpstr>Arial</vt:lpstr>
      <vt:lpstr>Calibri</vt:lpstr>
      <vt:lpstr>Calibri Light</vt:lpstr>
      <vt:lpstr>Comic Sans MS</vt:lpstr>
      <vt:lpstr>Gilroy</vt:lpstr>
      <vt:lpstr>Lora</vt:lpstr>
      <vt:lpstr>Open Sans</vt:lpstr>
      <vt:lpstr>Segoe UI</vt:lpstr>
      <vt:lpstr>Segoe UI Light</vt:lpstr>
      <vt:lpstr>Times New Roman</vt:lpstr>
      <vt:lpstr>Balancing Act</vt:lpstr>
      <vt:lpstr>Wellspring</vt:lpstr>
      <vt:lpstr>Star of the show</vt:lpstr>
      <vt:lpstr>Amusements</vt:lpstr>
      <vt:lpstr>Office Theme</vt:lpstr>
      <vt:lpstr>PE and Sport at school  JUST DO IT!</vt:lpstr>
      <vt:lpstr>PowerPoint Presentation</vt:lpstr>
      <vt:lpstr>Becoming a head after being a Teacher and Pe lead</vt:lpstr>
      <vt:lpstr>PowerPoint Presentation</vt:lpstr>
      <vt:lpstr>PowerPoint Presentation</vt:lpstr>
      <vt:lpstr>PowerPoint Presentation</vt:lpstr>
      <vt:lpstr>What the data tells us</vt:lpstr>
      <vt:lpstr>PowerPoint Presentation</vt:lpstr>
      <vt:lpstr>PowerPoint Presentation</vt:lpstr>
      <vt:lpstr>PowerPoint Presentation</vt:lpstr>
      <vt:lpstr>PowerPoint Presentation</vt:lpstr>
      <vt:lpstr>PowerPoint Presentation</vt:lpstr>
      <vt:lpstr>PowerPoint Presentation</vt:lpstr>
      <vt:lpstr>What the data doesn’t yet tell us!</vt:lpstr>
      <vt:lpstr>Culture , Schemes and paperwork</vt:lpstr>
      <vt:lpstr>What are the barriers?</vt:lpstr>
      <vt:lpstr>Resources</vt:lpstr>
      <vt:lpstr>staffing</vt:lpstr>
      <vt:lpstr>Space </vt:lpstr>
      <vt:lpstr>PowerPoint Presentation</vt:lpstr>
      <vt:lpstr>Weather</vt:lpstr>
      <vt:lpstr>Excuses</vt:lpstr>
      <vt:lpstr>Health and wellbeing</vt:lpstr>
      <vt:lpstr>Background </vt:lpstr>
      <vt:lpstr>Club links and opportunities</vt:lpstr>
      <vt:lpstr>Covid 19</vt:lpstr>
      <vt:lpstr>PowerPoint Presentation</vt:lpstr>
      <vt:lpstr>Key Takeaways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2021-12-08T21:54:28Z</dcterms:created>
  <dcterms:modified xsi:type="dcterms:W3CDTF">2022-03-25T08:18:57Z</dcterms:modified>
</cp:coreProperties>
</file>