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16"/>
  </p:notesMasterIdLst>
  <p:handoutMasterIdLst>
    <p:handoutMasterId r:id="rId17"/>
  </p:handoutMasterIdLst>
  <p:sldIdLst>
    <p:sldId id="545" r:id="rId7"/>
    <p:sldId id="546" r:id="rId8"/>
    <p:sldId id="547" r:id="rId9"/>
    <p:sldId id="548" r:id="rId10"/>
    <p:sldId id="549" r:id="rId11"/>
    <p:sldId id="550" r:id="rId12"/>
    <p:sldId id="551" r:id="rId13"/>
    <p:sldId id="552" r:id="rId14"/>
    <p:sldId id="580" r:id="rId15"/>
  </p:sldIdLst>
  <p:sldSz cx="11542713" cy="6492875"/>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0B1"/>
    <a:srgbClr val="FF0000"/>
    <a:srgbClr val="142DAC"/>
    <a:srgbClr val="0B02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1" autoAdjust="0"/>
    <p:restoredTop sz="84856" autoAdjust="0"/>
  </p:normalViewPr>
  <p:slideViewPr>
    <p:cSldViewPr>
      <p:cViewPr varScale="1">
        <p:scale>
          <a:sx n="77" d="100"/>
          <a:sy n="77" d="100"/>
        </p:scale>
        <p:origin x="1397" y="62"/>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90500" y="793750"/>
            <a:ext cx="6764338" cy="380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74870" y="4836605"/>
            <a:ext cx="5195985" cy="4600910"/>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2</a:t>
            </a:fld>
            <a:endParaRPr lang="en-GB"/>
          </a:p>
        </p:txBody>
      </p:sp>
    </p:spTree>
    <p:extLst>
      <p:ext uri="{BB962C8B-B14F-4D97-AF65-F5344CB8AC3E}">
        <p14:creationId xmlns:p14="http://schemas.microsoft.com/office/powerpoint/2010/main" val="67473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5</a:t>
            </a:fld>
            <a:endParaRPr lang="en-GB"/>
          </a:p>
        </p:txBody>
      </p:sp>
    </p:spTree>
    <p:extLst>
      <p:ext uri="{BB962C8B-B14F-4D97-AF65-F5344CB8AC3E}">
        <p14:creationId xmlns:p14="http://schemas.microsoft.com/office/powerpoint/2010/main" val="156285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7</a:t>
            </a:fld>
            <a:endParaRPr lang="en-GB"/>
          </a:p>
        </p:txBody>
      </p:sp>
    </p:spTree>
    <p:extLst>
      <p:ext uri="{BB962C8B-B14F-4D97-AF65-F5344CB8AC3E}">
        <p14:creationId xmlns:p14="http://schemas.microsoft.com/office/powerpoint/2010/main" val="152062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8</a:t>
            </a:fld>
            <a:endParaRPr lang="en-GB"/>
          </a:p>
        </p:txBody>
      </p:sp>
    </p:spTree>
    <p:extLst>
      <p:ext uri="{BB962C8B-B14F-4D97-AF65-F5344CB8AC3E}">
        <p14:creationId xmlns:p14="http://schemas.microsoft.com/office/powerpoint/2010/main" val="60550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11/9/2021</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11/9/2021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11/9/2021</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11/9/2021</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11/9/2021</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11/9/2021</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11/9/2021</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11/9/2021</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FgiMS9WTM4ncX0UIyF0riTW6EWy7O74tbKFdI_sLLtQ/mobilebasic"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therepodcast.co.uk/" TargetMode="External"/><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https://www.cstg.org.uk/activities/ev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ibledex.com/" TargetMode="Externa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0193-F40D-4CDE-BACD-63C36963A4E4}"/>
              </a:ext>
            </a:extLst>
          </p:cNvPr>
          <p:cNvSpPr>
            <a:spLocks noGrp="1"/>
          </p:cNvSpPr>
          <p:nvPr>
            <p:ph type="title"/>
          </p:nvPr>
        </p:nvSpPr>
        <p:spPr/>
        <p:txBody>
          <a:bodyPr/>
          <a:lstStyle/>
          <a:p>
            <a:r>
              <a:rPr lang="en-GB" dirty="0"/>
              <a:t>RE Update</a:t>
            </a:r>
          </a:p>
        </p:txBody>
      </p:sp>
      <p:sp>
        <p:nvSpPr>
          <p:cNvPr id="3" name="Content Placeholder 2">
            <a:extLst>
              <a:ext uri="{FF2B5EF4-FFF2-40B4-BE49-F238E27FC236}">
                <a16:creationId xmlns:a16="http://schemas.microsoft.com/office/drawing/2014/main" id="{7C9B8BDF-FE5D-45D1-B56E-13BACAD1DD2E}"/>
              </a:ext>
            </a:extLst>
          </p:cNvPr>
          <p:cNvSpPr>
            <a:spLocks noGrp="1"/>
          </p:cNvSpPr>
          <p:nvPr>
            <p:ph sz="half" idx="1"/>
          </p:nvPr>
        </p:nvSpPr>
        <p:spPr>
          <a:xfrm>
            <a:off x="614240" y="1531925"/>
            <a:ext cx="6237236" cy="4286250"/>
          </a:xfrm>
        </p:spPr>
        <p:txBody>
          <a:bodyPr/>
          <a:lstStyle/>
          <a:p>
            <a:pPr marL="0" indent="0">
              <a:buNone/>
            </a:pPr>
            <a:endParaRPr lang="en-GB" dirty="0"/>
          </a:p>
          <a:p>
            <a:pPr marL="0" indent="0">
              <a:buNone/>
            </a:pPr>
            <a:r>
              <a:rPr lang="en-GB" i="1" dirty="0">
                <a:solidFill>
                  <a:srgbClr val="7030A0"/>
                </a:solidFill>
              </a:rPr>
              <a:t>RE Update September / October 2021</a:t>
            </a:r>
          </a:p>
        </p:txBody>
      </p:sp>
      <p:pic>
        <p:nvPicPr>
          <p:cNvPr id="2050" name="Picture 2" descr="See the source image">
            <a:extLst>
              <a:ext uri="{FF2B5EF4-FFF2-40B4-BE49-F238E27FC236}">
                <a16:creationId xmlns:a16="http://schemas.microsoft.com/office/drawing/2014/main" id="{EA909E07-6879-4B0E-A491-18A17EF9EB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11313" y="3822501"/>
            <a:ext cx="24098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3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5409-B1B1-4858-A30D-D057FEB27C66}"/>
              </a:ext>
            </a:extLst>
          </p:cNvPr>
          <p:cNvSpPr>
            <a:spLocks noGrp="1"/>
          </p:cNvSpPr>
          <p:nvPr>
            <p:ph type="title"/>
          </p:nvPr>
        </p:nvSpPr>
        <p:spPr/>
        <p:txBody>
          <a:bodyPr/>
          <a:lstStyle/>
          <a:p>
            <a:r>
              <a:rPr lang="en-GB" dirty="0"/>
              <a:t>RE Update</a:t>
            </a:r>
          </a:p>
        </p:txBody>
      </p:sp>
      <p:sp>
        <p:nvSpPr>
          <p:cNvPr id="3" name="Content Placeholder 2">
            <a:extLst>
              <a:ext uri="{FF2B5EF4-FFF2-40B4-BE49-F238E27FC236}">
                <a16:creationId xmlns:a16="http://schemas.microsoft.com/office/drawing/2014/main" id="{3D56C41C-CEF5-473F-8B70-3BC7C9B728F9}"/>
              </a:ext>
            </a:extLst>
          </p:cNvPr>
          <p:cNvSpPr>
            <a:spLocks noGrp="1"/>
          </p:cNvSpPr>
          <p:nvPr>
            <p:ph sz="half" idx="1"/>
          </p:nvPr>
        </p:nvSpPr>
        <p:spPr>
          <a:xfrm>
            <a:off x="614240" y="1531925"/>
            <a:ext cx="10125668" cy="4286250"/>
          </a:xfrm>
        </p:spPr>
        <p:txBody>
          <a:bodyPr/>
          <a:lstStyle/>
          <a:p>
            <a:pPr marL="0" indent="0">
              <a:buNone/>
            </a:pPr>
            <a:r>
              <a:rPr lang="en-GB" dirty="0" err="1"/>
              <a:t>REreads</a:t>
            </a:r>
            <a:r>
              <a:rPr lang="en-GB" dirty="0"/>
              <a:t> – Katie Gooch NATRE (Eastern Region)</a:t>
            </a:r>
          </a:p>
          <a:p>
            <a:pPr marL="0" indent="0">
              <a:buNone/>
            </a:pPr>
            <a:endParaRPr lang="en-GB" dirty="0"/>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3"/>
              </a:rPr>
              <a:t>https://docs.google.com/document/d/1FgiMS9WTM4ncX0UIyF0riTW6EWy7O74tbKFdI_sLLtQ/mobilebasic</a:t>
            </a:r>
            <a:endParaRPr lang="en-GB" sz="1800" u="sng" dirty="0">
              <a:solidFill>
                <a:srgbClr val="0000FF"/>
              </a:solidFill>
              <a:effectLst/>
              <a:latin typeface="Calibri" panose="020F0502020204030204" pitchFamily="34" charset="0"/>
              <a:ea typeface="Times New Roman" panose="02020603050405020304" pitchFamily="18" charset="0"/>
            </a:endParaRPr>
          </a:p>
          <a:p>
            <a:pPr marL="0" indent="0">
              <a:buNone/>
            </a:pPr>
            <a:endParaRPr lang="en-GB" sz="1800" u="sng" dirty="0">
              <a:solidFill>
                <a:srgbClr val="0000FF"/>
              </a:solidFill>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dirty="0"/>
          </a:p>
          <a:p>
            <a:pPr marL="0" indent="0">
              <a:buNone/>
            </a:pPr>
            <a:r>
              <a:rPr lang="en-GB" dirty="0"/>
              <a:t>Follow Katie on twitter:  @goochkt</a:t>
            </a:r>
          </a:p>
        </p:txBody>
      </p:sp>
      <p:sp>
        <p:nvSpPr>
          <p:cNvPr id="4" name="Rectangle: Rounded Corners 3">
            <a:extLst>
              <a:ext uri="{FF2B5EF4-FFF2-40B4-BE49-F238E27FC236}">
                <a16:creationId xmlns:a16="http://schemas.microsoft.com/office/drawing/2014/main" id="{4827E736-8054-466F-BFB3-694CE218C5B0}"/>
              </a:ext>
            </a:extLst>
          </p:cNvPr>
          <p:cNvSpPr/>
          <p:nvPr/>
        </p:nvSpPr>
        <p:spPr>
          <a:xfrm>
            <a:off x="6851476" y="3102421"/>
            <a:ext cx="4076997" cy="2952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Provides a comprehensive ‘go to’ list of high quality, easily accessible reads linked to all things RE.  Some of very short, other longer.</a:t>
            </a:r>
            <a:endParaRPr lang="en-GB" dirty="0"/>
          </a:p>
        </p:txBody>
      </p:sp>
    </p:spTree>
    <p:extLst>
      <p:ext uri="{BB962C8B-B14F-4D97-AF65-F5344CB8AC3E}">
        <p14:creationId xmlns:p14="http://schemas.microsoft.com/office/powerpoint/2010/main" val="389046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7B8C-9BF6-41A7-865F-EC94F1B617B0}"/>
              </a:ext>
            </a:extLst>
          </p:cNvPr>
          <p:cNvSpPr>
            <a:spLocks noGrp="1"/>
          </p:cNvSpPr>
          <p:nvPr>
            <p:ph type="title"/>
          </p:nvPr>
        </p:nvSpPr>
        <p:spPr/>
        <p:txBody>
          <a:bodyPr/>
          <a:lstStyle/>
          <a:p>
            <a:r>
              <a:rPr lang="en-GB" dirty="0"/>
              <a:t>RE Update</a:t>
            </a:r>
          </a:p>
        </p:txBody>
      </p:sp>
      <p:sp>
        <p:nvSpPr>
          <p:cNvPr id="4" name="Content Placeholder 3">
            <a:extLst>
              <a:ext uri="{FF2B5EF4-FFF2-40B4-BE49-F238E27FC236}">
                <a16:creationId xmlns:a16="http://schemas.microsoft.com/office/drawing/2014/main" id="{DB6ADF35-BA77-4FAD-BC04-4304DDD649B6}"/>
              </a:ext>
            </a:extLst>
          </p:cNvPr>
          <p:cNvSpPr>
            <a:spLocks noGrp="1"/>
          </p:cNvSpPr>
          <p:nvPr>
            <p:ph sz="half" idx="2"/>
          </p:nvPr>
        </p:nvSpPr>
        <p:spPr/>
        <p:txBody>
          <a:bodyPr/>
          <a:lstStyle/>
          <a:p>
            <a:r>
              <a:rPr lang="en-GB" dirty="0"/>
              <a:t>A good checklist to think about when delivering RE lessons.</a:t>
            </a:r>
          </a:p>
          <a:p>
            <a:r>
              <a:rPr lang="en-GB" dirty="0"/>
              <a:t>Particularly useful when introducing new concepts or beliefs that children may find hard to understand.</a:t>
            </a:r>
          </a:p>
        </p:txBody>
      </p:sp>
      <p:pic>
        <p:nvPicPr>
          <p:cNvPr id="5" name="Content Placeholder 5">
            <a:extLst>
              <a:ext uri="{FF2B5EF4-FFF2-40B4-BE49-F238E27FC236}">
                <a16:creationId xmlns:a16="http://schemas.microsoft.com/office/drawing/2014/main" id="{E828495F-A4AA-4736-A609-2B25B8222834}"/>
              </a:ext>
            </a:extLst>
          </p:cNvPr>
          <p:cNvPicPr>
            <a:picLocks noGrp="1" noChangeAspect="1"/>
          </p:cNvPicPr>
          <p:nvPr>
            <p:ph sz="half" idx="1"/>
          </p:nvPr>
        </p:nvPicPr>
        <p:blipFill>
          <a:blip r:embed="rId2"/>
          <a:stretch>
            <a:fillRect/>
          </a:stretch>
        </p:blipFill>
        <p:spPr>
          <a:xfrm>
            <a:off x="614363" y="1653201"/>
            <a:ext cx="5097462" cy="4043723"/>
          </a:xfrm>
        </p:spPr>
      </p:pic>
    </p:spTree>
    <p:extLst>
      <p:ext uri="{BB962C8B-B14F-4D97-AF65-F5344CB8AC3E}">
        <p14:creationId xmlns:p14="http://schemas.microsoft.com/office/powerpoint/2010/main" val="233094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6465-0484-4A9D-A26D-7AB636FEEE7F}"/>
              </a:ext>
            </a:extLst>
          </p:cNvPr>
          <p:cNvSpPr>
            <a:spLocks noGrp="1"/>
          </p:cNvSpPr>
          <p:nvPr>
            <p:ph type="title"/>
          </p:nvPr>
        </p:nvSpPr>
        <p:spPr/>
        <p:txBody>
          <a:bodyPr/>
          <a:lstStyle/>
          <a:p>
            <a:r>
              <a:rPr lang="en-GB" dirty="0"/>
              <a:t>RE Update</a:t>
            </a:r>
          </a:p>
        </p:txBody>
      </p:sp>
      <p:pic>
        <p:nvPicPr>
          <p:cNvPr id="6" name="Content Placeholder 5">
            <a:extLst>
              <a:ext uri="{FF2B5EF4-FFF2-40B4-BE49-F238E27FC236}">
                <a16:creationId xmlns:a16="http://schemas.microsoft.com/office/drawing/2014/main" id="{3F7E24EB-78F9-4E21-A74A-F508A5C46072}"/>
              </a:ext>
            </a:extLst>
          </p:cNvPr>
          <p:cNvPicPr>
            <a:picLocks noGrp="1" noChangeAspect="1"/>
          </p:cNvPicPr>
          <p:nvPr>
            <p:ph sz="half" idx="1"/>
          </p:nvPr>
        </p:nvPicPr>
        <p:blipFill>
          <a:blip r:embed="rId2"/>
          <a:stretch>
            <a:fillRect/>
          </a:stretch>
        </p:blipFill>
        <p:spPr>
          <a:xfrm>
            <a:off x="672902" y="2232251"/>
            <a:ext cx="4522389" cy="2347688"/>
          </a:xfrm>
        </p:spPr>
      </p:pic>
      <p:sp>
        <p:nvSpPr>
          <p:cNvPr id="4" name="Content Placeholder 3">
            <a:extLst>
              <a:ext uri="{FF2B5EF4-FFF2-40B4-BE49-F238E27FC236}">
                <a16:creationId xmlns:a16="http://schemas.microsoft.com/office/drawing/2014/main" id="{0BAEF3CE-2DB1-4875-9E9C-F342A0676048}"/>
              </a:ext>
            </a:extLst>
          </p:cNvPr>
          <p:cNvSpPr>
            <a:spLocks noGrp="1"/>
          </p:cNvSpPr>
          <p:nvPr>
            <p:ph sz="half" idx="2"/>
          </p:nvPr>
        </p:nvSpPr>
        <p:spPr/>
        <p:txBody>
          <a:bodyPr/>
          <a:lstStyle/>
          <a:p>
            <a:pPr>
              <a:spcBef>
                <a:spcPts val="1200"/>
              </a:spcBef>
              <a:spcAft>
                <a:spcPts val="1200"/>
              </a:spcAft>
            </a:pPr>
            <a:r>
              <a:rPr lang="en-GB" sz="1800" dirty="0">
                <a:solidFill>
                  <a:srgbClr val="000000"/>
                </a:solidFill>
                <a:effectLst/>
                <a:latin typeface="Tahoma" panose="020B0604030504040204" pitchFamily="34" charset="0"/>
                <a:ea typeface="Calibri" panose="020F0502020204030204" pitchFamily="34" charset="0"/>
              </a:rPr>
              <a:t>Strictly RE is back! NATRE will be hosting its national annual conference online for your convenience and peace of mind while still giving you everything you love about Strictly RE without having to leave your home.</a:t>
            </a:r>
            <a:endParaRPr lang="en-GB" sz="1800" dirty="0">
              <a:effectLst/>
              <a:latin typeface="Calibri" panose="020F0502020204030204" pitchFamily="34" charset="0"/>
              <a:ea typeface="Calibri" panose="020F0502020204030204" pitchFamily="34" charset="0"/>
            </a:endParaRPr>
          </a:p>
          <a:p>
            <a:pPr>
              <a:spcBef>
                <a:spcPts val="1200"/>
              </a:spcBef>
              <a:spcAft>
                <a:spcPts val="1200"/>
              </a:spcAft>
            </a:pPr>
            <a:r>
              <a:rPr lang="en-GB" sz="1800" dirty="0">
                <a:solidFill>
                  <a:srgbClr val="000000"/>
                </a:solidFill>
                <a:effectLst/>
                <a:latin typeface="Tahoma" panose="020B0604030504040204" pitchFamily="34" charset="0"/>
                <a:ea typeface="Calibri" panose="020F0502020204030204" pitchFamily="34" charset="0"/>
              </a:rPr>
              <a:t>Keep your eyes peeled for Strictly RE updates on our website!</a:t>
            </a: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37498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08C0-3582-4B19-BA89-687C56B85426}"/>
              </a:ext>
            </a:extLst>
          </p:cNvPr>
          <p:cNvSpPr>
            <a:spLocks noGrp="1"/>
          </p:cNvSpPr>
          <p:nvPr>
            <p:ph type="title"/>
          </p:nvPr>
        </p:nvSpPr>
        <p:spPr/>
        <p:txBody>
          <a:bodyPr/>
          <a:lstStyle/>
          <a:p>
            <a:r>
              <a:rPr lang="en-GB" dirty="0"/>
              <a:t>RE Update</a:t>
            </a:r>
          </a:p>
        </p:txBody>
      </p:sp>
      <p:pic>
        <p:nvPicPr>
          <p:cNvPr id="8" name="Content Placeholder 7">
            <a:extLst>
              <a:ext uri="{FF2B5EF4-FFF2-40B4-BE49-F238E27FC236}">
                <a16:creationId xmlns:a16="http://schemas.microsoft.com/office/drawing/2014/main" id="{F541875D-087B-4C06-BD99-676E3AC72F99}"/>
              </a:ext>
            </a:extLst>
          </p:cNvPr>
          <p:cNvPicPr>
            <a:picLocks noGrp="1" noChangeAspect="1"/>
          </p:cNvPicPr>
          <p:nvPr>
            <p:ph sz="half" idx="1"/>
          </p:nvPr>
        </p:nvPicPr>
        <p:blipFill>
          <a:blip r:embed="rId3"/>
          <a:stretch>
            <a:fillRect/>
          </a:stretch>
        </p:blipFill>
        <p:spPr>
          <a:xfrm>
            <a:off x="1727170" y="1531938"/>
            <a:ext cx="2871848" cy="4286250"/>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7B95E7B9-614E-4F83-8D53-18552A5EBDD7}"/>
              </a:ext>
            </a:extLst>
          </p:cNvPr>
          <p:cNvPicPr>
            <a:picLocks noGrp="1" noChangeAspect="1"/>
          </p:cNvPicPr>
          <p:nvPr>
            <p:ph sz="half" idx="2"/>
          </p:nvPr>
        </p:nvPicPr>
        <p:blipFill>
          <a:blip r:embed="rId4"/>
          <a:stretch>
            <a:fillRect/>
          </a:stretch>
        </p:blipFill>
        <p:spPr>
          <a:xfrm>
            <a:off x="6491436" y="2293539"/>
            <a:ext cx="4467943" cy="1919687"/>
          </a:xfrm>
        </p:spPr>
      </p:pic>
      <p:sp>
        <p:nvSpPr>
          <p:cNvPr id="3" name="Rectangle: Rounded Corners 2">
            <a:extLst>
              <a:ext uri="{FF2B5EF4-FFF2-40B4-BE49-F238E27FC236}">
                <a16:creationId xmlns:a16="http://schemas.microsoft.com/office/drawing/2014/main" id="{77741036-711D-4870-8DC7-DFCB6887B076}"/>
              </a:ext>
            </a:extLst>
          </p:cNvPr>
          <p:cNvSpPr/>
          <p:nvPr/>
        </p:nvSpPr>
        <p:spPr>
          <a:xfrm>
            <a:off x="6131396" y="4213226"/>
            <a:ext cx="4827983" cy="169750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a:t>NATRE have produced a two page digest of the Ofsted Research Review in Religious Education.</a:t>
            </a:r>
          </a:p>
        </p:txBody>
      </p:sp>
    </p:spTree>
    <p:extLst>
      <p:ext uri="{BB962C8B-B14F-4D97-AF65-F5344CB8AC3E}">
        <p14:creationId xmlns:p14="http://schemas.microsoft.com/office/powerpoint/2010/main" val="261032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F181-F7A6-4889-9AE6-426ACCEA8B93}"/>
              </a:ext>
            </a:extLst>
          </p:cNvPr>
          <p:cNvSpPr>
            <a:spLocks noGrp="1"/>
          </p:cNvSpPr>
          <p:nvPr>
            <p:ph type="title"/>
          </p:nvPr>
        </p:nvSpPr>
        <p:spPr/>
        <p:txBody>
          <a:bodyPr/>
          <a:lstStyle/>
          <a:p>
            <a:r>
              <a:rPr lang="en-GB" dirty="0"/>
              <a:t>RE Update</a:t>
            </a:r>
          </a:p>
        </p:txBody>
      </p:sp>
      <p:pic>
        <p:nvPicPr>
          <p:cNvPr id="6" name="Content Placeholder 5">
            <a:extLst>
              <a:ext uri="{FF2B5EF4-FFF2-40B4-BE49-F238E27FC236}">
                <a16:creationId xmlns:a16="http://schemas.microsoft.com/office/drawing/2014/main" id="{34B77903-2A4C-441D-9D6F-A5D17CB0ABAB}"/>
              </a:ext>
            </a:extLst>
          </p:cNvPr>
          <p:cNvPicPr>
            <a:picLocks noGrp="1" noChangeAspect="1"/>
          </p:cNvPicPr>
          <p:nvPr>
            <p:ph sz="half" idx="1"/>
          </p:nvPr>
        </p:nvPicPr>
        <p:blipFill>
          <a:blip r:embed="rId2"/>
          <a:stretch>
            <a:fillRect/>
          </a:stretch>
        </p:blipFill>
        <p:spPr>
          <a:xfrm>
            <a:off x="1562894" y="2041525"/>
            <a:ext cx="3200400" cy="3267075"/>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FB1F307E-24EF-4339-A9FB-7E74FA3A207F}"/>
              </a:ext>
            </a:extLst>
          </p:cNvPr>
          <p:cNvSpPr>
            <a:spLocks noGrp="1"/>
          </p:cNvSpPr>
          <p:nvPr>
            <p:ph sz="half" idx="2"/>
          </p:nvPr>
        </p:nvSpPr>
        <p:spPr/>
        <p:txBody>
          <a:bodyPr/>
          <a:lstStyle/>
          <a:p>
            <a:pPr marL="0" indent="0">
              <a:buNone/>
            </a:pPr>
            <a:endParaRPr lang="en-GB" dirty="0">
              <a:hlinkClick r:id="rId3"/>
            </a:endParaRPr>
          </a:p>
          <a:p>
            <a:pPr marL="0" indent="0">
              <a:buNone/>
            </a:pPr>
            <a:r>
              <a:rPr lang="en-GB" dirty="0">
                <a:hlinkClick r:id="rId3"/>
              </a:rPr>
              <a:t>www.therepodcast.co.uk</a:t>
            </a:r>
            <a:endParaRPr lang="en-GB" dirty="0"/>
          </a:p>
          <a:p>
            <a:pPr marL="0" indent="0">
              <a:buNone/>
            </a:pPr>
            <a:endParaRPr lang="en-GB" dirty="0"/>
          </a:p>
          <a:p>
            <a:pPr marL="0" indent="0">
              <a:buNone/>
            </a:pPr>
            <a:r>
              <a:rPr lang="en-GB" dirty="0"/>
              <a:t>An excellent bitesize podcast on religion, ethics and philosophy.</a:t>
            </a:r>
          </a:p>
          <a:p>
            <a:pPr marL="0" indent="0">
              <a:buNone/>
            </a:pPr>
            <a:endParaRPr lang="en-GB" dirty="0"/>
          </a:p>
        </p:txBody>
      </p:sp>
    </p:spTree>
    <p:extLst>
      <p:ext uri="{BB962C8B-B14F-4D97-AF65-F5344CB8AC3E}">
        <p14:creationId xmlns:p14="http://schemas.microsoft.com/office/powerpoint/2010/main" val="132569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D499-3C93-4B67-852B-BA7C46D854C0}"/>
              </a:ext>
            </a:extLst>
          </p:cNvPr>
          <p:cNvSpPr>
            <a:spLocks noGrp="1"/>
          </p:cNvSpPr>
          <p:nvPr>
            <p:ph type="title"/>
          </p:nvPr>
        </p:nvSpPr>
        <p:spPr/>
        <p:txBody>
          <a:bodyPr/>
          <a:lstStyle/>
          <a:p>
            <a:r>
              <a:rPr lang="en-GB" dirty="0"/>
              <a:t>RE Update</a:t>
            </a:r>
          </a:p>
        </p:txBody>
      </p:sp>
      <p:pic>
        <p:nvPicPr>
          <p:cNvPr id="6" name="Content Placeholder 5">
            <a:extLst>
              <a:ext uri="{FF2B5EF4-FFF2-40B4-BE49-F238E27FC236}">
                <a16:creationId xmlns:a16="http://schemas.microsoft.com/office/drawing/2014/main" id="{F9633B03-B0B0-4AA3-8508-759044A6B454}"/>
              </a:ext>
            </a:extLst>
          </p:cNvPr>
          <p:cNvPicPr>
            <a:picLocks noGrp="1" noChangeAspect="1"/>
          </p:cNvPicPr>
          <p:nvPr>
            <p:ph sz="half" idx="1"/>
          </p:nvPr>
        </p:nvPicPr>
        <p:blipFill>
          <a:blip r:embed="rId3"/>
          <a:stretch>
            <a:fillRect/>
          </a:stretch>
        </p:blipFill>
        <p:spPr>
          <a:xfrm>
            <a:off x="551967" y="2382341"/>
            <a:ext cx="4499309" cy="2227527"/>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485DBD74-4E48-46DD-B690-F2B08AF2042D}"/>
              </a:ext>
            </a:extLst>
          </p:cNvPr>
          <p:cNvSpPr>
            <a:spLocks noGrp="1"/>
          </p:cNvSpPr>
          <p:nvPr>
            <p:ph sz="half" idx="2"/>
          </p:nvPr>
        </p:nvSpPr>
        <p:spPr>
          <a:xfrm>
            <a:off x="5267300" y="1531925"/>
            <a:ext cx="5735382" cy="4286250"/>
          </a:xfrm>
        </p:spPr>
        <p:txBody>
          <a:bodyPr/>
          <a:lstStyle/>
          <a:p>
            <a:pPr marL="0" indent="0" algn="ctr" fontAlgn="base">
              <a:buNone/>
            </a:pPr>
            <a:r>
              <a:rPr lang="en-GB" sz="2400" b="1" i="0" dirty="0">
                <a:solidFill>
                  <a:srgbClr val="333333"/>
                </a:solidFill>
                <a:effectLst/>
                <a:latin typeface="azo-sans-web"/>
              </a:rPr>
              <a:t>In Conversation</a:t>
            </a:r>
          </a:p>
          <a:p>
            <a:pPr algn="l" fontAlgn="base"/>
            <a:r>
              <a:rPr lang="en-GB" sz="2400" b="0" i="0" dirty="0">
                <a:solidFill>
                  <a:srgbClr val="333333"/>
                </a:solidFill>
                <a:effectLst/>
                <a:latin typeface="azo-sans-web"/>
              </a:rPr>
              <a:t>Our ‘</a:t>
            </a:r>
            <a:r>
              <a:rPr lang="en-GB" sz="2400" b="0" i="1" dirty="0">
                <a:solidFill>
                  <a:srgbClr val="333333"/>
                </a:solidFill>
                <a:effectLst/>
                <a:latin typeface="azo-sans-web"/>
              </a:rPr>
              <a:t>In Conversation’</a:t>
            </a:r>
            <a:r>
              <a:rPr lang="en-GB" sz="2400" b="0" i="0" dirty="0">
                <a:solidFill>
                  <a:srgbClr val="333333"/>
                </a:solidFill>
                <a:effectLst/>
                <a:latin typeface="azo-sans-web"/>
              </a:rPr>
              <a:t> events began as a series of free virtual seminars bringing researchers and teachers together through conversation on topics linked to RE.</a:t>
            </a:r>
          </a:p>
          <a:p>
            <a:pPr algn="l" fontAlgn="base"/>
            <a:r>
              <a:rPr lang="en-GB" sz="2400" b="0" i="0" dirty="0">
                <a:solidFill>
                  <a:srgbClr val="333333"/>
                </a:solidFill>
                <a:effectLst/>
                <a:latin typeface="azo-sans-web"/>
              </a:rPr>
              <a:t>You can find out about and book for future events at</a:t>
            </a:r>
          </a:p>
          <a:p>
            <a:pPr marL="0" indent="0" algn="l" fontAlgn="base">
              <a:buNone/>
            </a:pPr>
            <a:r>
              <a:rPr lang="en-GB" sz="2400" b="0" i="0" dirty="0">
                <a:solidFill>
                  <a:srgbClr val="333333"/>
                </a:solidFill>
                <a:effectLst/>
                <a:latin typeface="azo-sans-web"/>
              </a:rPr>
              <a:t> </a:t>
            </a:r>
            <a:r>
              <a:rPr lang="en-GB" sz="2400" b="0" i="0" dirty="0">
                <a:solidFill>
                  <a:srgbClr val="333333"/>
                </a:solidFill>
                <a:effectLst/>
                <a:latin typeface="azo-sans-web"/>
                <a:hlinkClick r:id="rId4"/>
              </a:rPr>
              <a:t>https://www.cstg.org.uk/activities/events/</a:t>
            </a:r>
            <a:endParaRPr lang="en-GB" sz="2400" b="0" i="0" dirty="0">
              <a:solidFill>
                <a:srgbClr val="333333"/>
              </a:solidFill>
              <a:effectLst/>
              <a:latin typeface="azo-sans-web"/>
            </a:endParaRPr>
          </a:p>
          <a:p>
            <a:endParaRPr lang="en-GB" sz="1200" dirty="0"/>
          </a:p>
        </p:txBody>
      </p:sp>
    </p:spTree>
    <p:extLst>
      <p:ext uri="{BB962C8B-B14F-4D97-AF65-F5344CB8AC3E}">
        <p14:creationId xmlns:p14="http://schemas.microsoft.com/office/powerpoint/2010/main" val="130648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832D-B66A-4E3A-B60C-13EE22C33DBB}"/>
              </a:ext>
            </a:extLst>
          </p:cNvPr>
          <p:cNvSpPr>
            <a:spLocks noGrp="1"/>
          </p:cNvSpPr>
          <p:nvPr>
            <p:ph type="title"/>
          </p:nvPr>
        </p:nvSpPr>
        <p:spPr/>
        <p:txBody>
          <a:bodyPr/>
          <a:lstStyle/>
          <a:p>
            <a:r>
              <a:rPr lang="en-GB" dirty="0"/>
              <a:t>RE Update</a:t>
            </a:r>
          </a:p>
        </p:txBody>
      </p:sp>
      <p:pic>
        <p:nvPicPr>
          <p:cNvPr id="6" name="Content Placeholder 5">
            <a:extLst>
              <a:ext uri="{FF2B5EF4-FFF2-40B4-BE49-F238E27FC236}">
                <a16:creationId xmlns:a16="http://schemas.microsoft.com/office/drawing/2014/main" id="{B8923D9C-9C5B-42B5-8B1F-A59D2B8B3488}"/>
              </a:ext>
            </a:extLst>
          </p:cNvPr>
          <p:cNvPicPr>
            <a:picLocks noGrp="1" noChangeAspect="1"/>
          </p:cNvPicPr>
          <p:nvPr>
            <p:ph sz="half" idx="2"/>
          </p:nvPr>
        </p:nvPicPr>
        <p:blipFill>
          <a:blip r:embed="rId3"/>
          <a:stretch>
            <a:fillRect/>
          </a:stretch>
        </p:blipFill>
        <p:spPr>
          <a:xfrm>
            <a:off x="6629400" y="2008188"/>
            <a:ext cx="3648075" cy="3333750"/>
          </a:xfrm>
        </p:spPr>
      </p:pic>
      <p:pic>
        <p:nvPicPr>
          <p:cNvPr id="13" name="Content Placeholder 12">
            <a:extLst>
              <a:ext uri="{FF2B5EF4-FFF2-40B4-BE49-F238E27FC236}">
                <a16:creationId xmlns:a16="http://schemas.microsoft.com/office/drawing/2014/main" id="{AA1363CB-EA75-475C-9548-A55399EF740B}"/>
              </a:ext>
            </a:extLst>
          </p:cNvPr>
          <p:cNvPicPr>
            <a:picLocks noGrp="1" noChangeAspect="1"/>
          </p:cNvPicPr>
          <p:nvPr>
            <p:ph sz="half" idx="1"/>
          </p:nvPr>
        </p:nvPicPr>
        <p:blipFill rotWithShape="1">
          <a:blip r:embed="rId4"/>
          <a:srcRect t="12451"/>
          <a:stretch/>
        </p:blipFill>
        <p:spPr>
          <a:xfrm>
            <a:off x="606183" y="1396589"/>
            <a:ext cx="3797021" cy="4743002"/>
          </a:xfrm>
        </p:spPr>
      </p:pic>
    </p:spTree>
    <p:extLst>
      <p:ext uri="{BB962C8B-B14F-4D97-AF65-F5344CB8AC3E}">
        <p14:creationId xmlns:p14="http://schemas.microsoft.com/office/powerpoint/2010/main" val="22573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6052-89EB-451E-82A1-461FA2F98764}"/>
              </a:ext>
            </a:extLst>
          </p:cNvPr>
          <p:cNvSpPr>
            <a:spLocks noGrp="1"/>
          </p:cNvSpPr>
          <p:nvPr>
            <p:ph type="title"/>
          </p:nvPr>
        </p:nvSpPr>
        <p:spPr/>
        <p:txBody>
          <a:bodyPr/>
          <a:lstStyle/>
          <a:p>
            <a:r>
              <a:rPr lang="en-GB" dirty="0"/>
              <a:t>RE Update</a:t>
            </a:r>
          </a:p>
        </p:txBody>
      </p:sp>
      <p:sp>
        <p:nvSpPr>
          <p:cNvPr id="3" name="Content Placeholder 2">
            <a:extLst>
              <a:ext uri="{FF2B5EF4-FFF2-40B4-BE49-F238E27FC236}">
                <a16:creationId xmlns:a16="http://schemas.microsoft.com/office/drawing/2014/main" id="{20D1003C-E2DA-4721-B77B-93BA6990244C}"/>
              </a:ext>
            </a:extLst>
          </p:cNvPr>
          <p:cNvSpPr>
            <a:spLocks noGrp="1"/>
          </p:cNvSpPr>
          <p:nvPr>
            <p:ph sz="half" idx="1"/>
          </p:nvPr>
        </p:nvSpPr>
        <p:spPr/>
        <p:txBody>
          <a:bodyPr/>
          <a:lstStyle/>
          <a:p>
            <a:pPr marL="0" indent="0">
              <a:buNone/>
            </a:pPr>
            <a:r>
              <a:rPr lang="en-GB" dirty="0" err="1"/>
              <a:t>Bibledex</a:t>
            </a:r>
            <a:endParaRPr lang="en-GB" dirty="0"/>
          </a:p>
          <a:p>
            <a:pPr marL="0" indent="0">
              <a:buNone/>
            </a:pPr>
            <a:endParaRPr lang="en-GB" dirty="0"/>
          </a:p>
          <a:p>
            <a:pPr marL="0" indent="0">
              <a:buNone/>
            </a:pPr>
            <a:r>
              <a:rPr lang="en-GB" sz="2400" dirty="0">
                <a:effectLst/>
                <a:latin typeface="Calibri" panose="020F0502020204030204" pitchFamily="34" charset="0"/>
                <a:ea typeface="Calibri" panose="020F0502020204030204" pitchFamily="34" charset="0"/>
                <a:hlinkClick r:id="rId2"/>
              </a:rPr>
              <a:t>www.bibledex.com</a:t>
            </a:r>
            <a:r>
              <a:rPr lang="en-GB" sz="2400" dirty="0">
                <a:effectLst/>
                <a:latin typeface="Calibri" panose="020F0502020204030204" pitchFamily="34" charset="0"/>
                <a:ea typeface="Calibri" panose="020F0502020204030204" pitchFamily="34" charset="0"/>
              </a:rPr>
              <a:t> </a:t>
            </a:r>
            <a:endParaRPr lang="en-GB" sz="2400" dirty="0"/>
          </a:p>
        </p:txBody>
      </p:sp>
      <p:pic>
        <p:nvPicPr>
          <p:cNvPr id="6" name="Content Placeholder 5">
            <a:extLst>
              <a:ext uri="{FF2B5EF4-FFF2-40B4-BE49-F238E27FC236}">
                <a16:creationId xmlns:a16="http://schemas.microsoft.com/office/drawing/2014/main" id="{B0CFA7D7-4979-488B-855A-0667CBB81BE0}"/>
              </a:ext>
            </a:extLst>
          </p:cNvPr>
          <p:cNvPicPr>
            <a:picLocks noGrp="1" noChangeAspect="1"/>
          </p:cNvPicPr>
          <p:nvPr>
            <p:ph sz="half" idx="2"/>
          </p:nvPr>
        </p:nvPicPr>
        <p:blipFill>
          <a:blip r:embed="rId3"/>
          <a:stretch>
            <a:fillRect/>
          </a:stretch>
        </p:blipFill>
        <p:spPr>
          <a:xfrm>
            <a:off x="6123329" y="1531938"/>
            <a:ext cx="4660218"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0828"/>
      </p:ext>
    </p:extLst>
  </p:cSld>
  <p:clrMapOvr>
    <a:masterClrMapping/>
  </p:clrMapOvr>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9383</TotalTime>
  <Words>262</Words>
  <Application>Microsoft Office PowerPoint</Application>
  <PresentationFormat>Custom</PresentationFormat>
  <Paragraphs>39</Paragraphs>
  <Slides>9</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9</vt:i4>
      </vt:variant>
    </vt:vector>
  </HeadingPairs>
  <TitlesOfParts>
    <vt:vector size="22" baseType="lpstr">
      <vt:lpstr>Arial</vt:lpstr>
      <vt:lpstr>azo-sans-web</vt:lpstr>
      <vt:lpstr>Calibri</vt:lpstr>
      <vt:lpstr>Myriad Pro</vt:lpstr>
      <vt:lpstr>Tahoma</vt:lpstr>
      <vt:lpstr>Times New Roman</vt:lpstr>
      <vt:lpstr>Wingdings</vt:lpstr>
      <vt:lpstr>DNEAT</vt:lpstr>
      <vt:lpstr>St Benet's</vt:lpstr>
      <vt:lpstr>DoNESC</vt:lpstr>
      <vt:lpstr>Diocese</vt:lpstr>
      <vt:lpstr>DNEAT + St Benet's</vt:lpstr>
      <vt:lpstr>All logos</vt:lpstr>
      <vt:lpstr>RE Update</vt:lpstr>
      <vt:lpstr>RE Update</vt:lpstr>
      <vt:lpstr>RE Update</vt:lpstr>
      <vt:lpstr>RE Update</vt:lpstr>
      <vt:lpstr>RE Update</vt:lpstr>
      <vt:lpstr>RE Update</vt:lpstr>
      <vt:lpstr>RE Update</vt:lpstr>
      <vt:lpstr>RE Update</vt:lpstr>
      <vt:lpstr>RE Update</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cp:lastModifiedBy>
  <cp:revision>716</cp:revision>
  <cp:lastPrinted>2018-02-05T08:54:58Z</cp:lastPrinted>
  <dcterms:created xsi:type="dcterms:W3CDTF">2002-10-07T13:55:47Z</dcterms:created>
  <dcterms:modified xsi:type="dcterms:W3CDTF">2021-11-09T08:17:34Z</dcterms:modified>
</cp:coreProperties>
</file>