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64" r:id="rId3"/>
    <p:sldId id="261" r:id="rId4"/>
    <p:sldId id="267" r:id="rId5"/>
    <p:sldId id="263" r:id="rId6"/>
    <p:sldId id="262" r:id="rId7"/>
    <p:sldId id="266" r:id="rId8"/>
    <p:sldId id="265" r:id="rId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87D"/>
    <a:srgbClr val="00849F"/>
    <a:srgbClr val="EDAB01"/>
    <a:srgbClr val="A686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8"/>
    <p:restoredTop sz="75407" autoAdjust="0"/>
  </p:normalViewPr>
  <p:slideViewPr>
    <p:cSldViewPr snapToGrid="0" snapToObjects="1">
      <p:cViewPr varScale="1">
        <p:scale>
          <a:sx n="81" d="100"/>
          <a:sy n="81" d="100"/>
        </p:scale>
        <p:origin x="170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9F9EA-1ABB-4566-AB71-222CE2B7D968}"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002F-94DC-4588-87E6-FC0214356432}" type="slidenum">
              <a:rPr lang="en-GB" smtClean="0"/>
              <a:t>‹#›</a:t>
            </a:fld>
            <a:endParaRPr lang="en-GB"/>
          </a:p>
        </p:txBody>
      </p:sp>
    </p:spTree>
    <p:extLst>
      <p:ext uri="{BB962C8B-B14F-4D97-AF65-F5344CB8AC3E}">
        <p14:creationId xmlns:p14="http://schemas.microsoft.com/office/powerpoint/2010/main" val="417500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C9002F-94DC-4588-87E6-FC0214356432}" type="slidenum">
              <a:rPr lang="en-GB" smtClean="0"/>
              <a:t>1</a:t>
            </a:fld>
            <a:endParaRPr lang="en-GB"/>
          </a:p>
        </p:txBody>
      </p:sp>
    </p:spTree>
    <p:extLst>
      <p:ext uri="{BB962C8B-B14F-4D97-AF65-F5344CB8AC3E}">
        <p14:creationId xmlns:p14="http://schemas.microsoft.com/office/powerpoint/2010/main" val="376861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designed as a reflection or worship activity. </a:t>
            </a:r>
          </a:p>
          <a:p>
            <a:r>
              <a:rPr lang="en-GB" dirty="0"/>
              <a:t>The song When the music fades (Heart of Worship) by Matt Redman could also be used. </a:t>
            </a:r>
          </a:p>
        </p:txBody>
      </p:sp>
      <p:sp>
        <p:nvSpPr>
          <p:cNvPr id="4" name="Slide Number Placeholder 3"/>
          <p:cNvSpPr>
            <a:spLocks noGrp="1"/>
          </p:cNvSpPr>
          <p:nvPr>
            <p:ph type="sldNum" sz="quarter" idx="5"/>
          </p:nvPr>
        </p:nvSpPr>
        <p:spPr/>
        <p:txBody>
          <a:bodyPr/>
          <a:lstStyle/>
          <a:p>
            <a:fld id="{F9C9002F-94DC-4588-87E6-FC0214356432}" type="slidenum">
              <a:rPr lang="en-GB" smtClean="0"/>
              <a:t>2</a:t>
            </a:fld>
            <a:endParaRPr lang="en-GB"/>
          </a:p>
        </p:txBody>
      </p:sp>
    </p:spTree>
    <p:extLst>
      <p:ext uri="{BB962C8B-B14F-4D97-AF65-F5344CB8AC3E}">
        <p14:creationId xmlns:p14="http://schemas.microsoft.com/office/powerpoint/2010/main" val="227160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explains the purpose of the document. </a:t>
            </a:r>
          </a:p>
        </p:txBody>
      </p:sp>
      <p:sp>
        <p:nvSpPr>
          <p:cNvPr id="4" name="Slide Number Placeholder 3"/>
          <p:cNvSpPr>
            <a:spLocks noGrp="1"/>
          </p:cNvSpPr>
          <p:nvPr>
            <p:ph type="sldNum" sz="quarter" idx="5"/>
          </p:nvPr>
        </p:nvSpPr>
        <p:spPr/>
        <p:txBody>
          <a:bodyPr/>
          <a:lstStyle/>
          <a:p>
            <a:fld id="{F9C9002F-94DC-4588-87E6-FC0214356432}" type="slidenum">
              <a:rPr lang="en-GB" smtClean="0"/>
              <a:t>3</a:t>
            </a:fld>
            <a:endParaRPr lang="en-GB"/>
          </a:p>
        </p:txBody>
      </p:sp>
    </p:spTree>
    <p:extLst>
      <p:ext uri="{BB962C8B-B14F-4D97-AF65-F5344CB8AC3E}">
        <p14:creationId xmlns:p14="http://schemas.microsoft.com/office/powerpoint/2010/main" val="288766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this slide is to stimulate discussion and to introduce the next few slides.</a:t>
            </a:r>
          </a:p>
          <a:p>
            <a:r>
              <a:rPr lang="en-GB" dirty="0"/>
              <a:t>What is the purpose of CW? Activity. Thought shower list and discuss. You could have prepared a Diamond 9 activity, secondary coordinators list should stimulate this discuss. </a:t>
            </a:r>
          </a:p>
          <a:p>
            <a:r>
              <a:rPr lang="en-GB" dirty="0"/>
              <a:t>Take away points for any mention of legal requirements, this is not the purpose here, it is a law that is often archaic, it is a law  about which many people are confused and is not a good basis for worship or educational activity. We need a stronger argument for worship in schools than ‘it’s the law’. </a:t>
            </a:r>
          </a:p>
          <a:p>
            <a:endParaRPr lang="en-GB" dirty="0"/>
          </a:p>
          <a:p>
            <a:r>
              <a:rPr lang="en-GB" dirty="0"/>
              <a:t>I have used SIAMS not because that should drive a school’s thinking…but because its is in SIAMS that the thinking has so far been done. </a:t>
            </a:r>
          </a:p>
        </p:txBody>
      </p:sp>
      <p:sp>
        <p:nvSpPr>
          <p:cNvPr id="4" name="Slide Number Placeholder 3"/>
          <p:cNvSpPr>
            <a:spLocks noGrp="1"/>
          </p:cNvSpPr>
          <p:nvPr>
            <p:ph type="sldNum" sz="quarter" idx="5"/>
          </p:nvPr>
        </p:nvSpPr>
        <p:spPr/>
        <p:txBody>
          <a:bodyPr/>
          <a:lstStyle/>
          <a:p>
            <a:fld id="{F9C9002F-94DC-4588-87E6-FC0214356432}" type="slidenum">
              <a:rPr lang="en-GB" smtClean="0"/>
              <a:t>4</a:t>
            </a:fld>
            <a:endParaRPr lang="en-GB"/>
          </a:p>
        </p:txBody>
      </p:sp>
    </p:spTree>
    <p:extLst>
      <p:ext uri="{BB962C8B-B14F-4D97-AF65-F5344CB8AC3E}">
        <p14:creationId xmlns:p14="http://schemas.microsoft.com/office/powerpoint/2010/main" val="169319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C9002F-94DC-4588-87E6-FC0214356432}" type="slidenum">
              <a:rPr lang="en-GB" smtClean="0"/>
              <a:t>5</a:t>
            </a:fld>
            <a:endParaRPr lang="en-GB"/>
          </a:p>
        </p:txBody>
      </p:sp>
    </p:spTree>
    <p:extLst>
      <p:ext uri="{BB962C8B-B14F-4D97-AF65-F5344CB8AC3E}">
        <p14:creationId xmlns:p14="http://schemas.microsoft.com/office/powerpoint/2010/main" val="179401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9002F-94DC-4588-87E6-FC0214356432}" type="slidenum">
              <a:rPr lang="en-GB" smtClean="0"/>
              <a:t>6</a:t>
            </a:fld>
            <a:endParaRPr lang="en-GB"/>
          </a:p>
        </p:txBody>
      </p:sp>
    </p:spTree>
    <p:extLst>
      <p:ext uri="{BB962C8B-B14F-4D97-AF65-F5344CB8AC3E}">
        <p14:creationId xmlns:p14="http://schemas.microsoft.com/office/powerpoint/2010/main" val="267314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9002F-94DC-4588-87E6-FC0214356432}" type="slidenum">
              <a:rPr lang="en-GB" smtClean="0"/>
              <a:t>7</a:t>
            </a:fld>
            <a:endParaRPr lang="en-GB"/>
          </a:p>
        </p:txBody>
      </p:sp>
    </p:spTree>
    <p:extLst>
      <p:ext uri="{BB962C8B-B14F-4D97-AF65-F5344CB8AC3E}">
        <p14:creationId xmlns:p14="http://schemas.microsoft.com/office/powerpoint/2010/main" val="421080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deliberately taken </a:t>
            </a:r>
            <a:r>
              <a:rPr lang="en-GB"/>
              <a:t>a statement </a:t>
            </a:r>
            <a:r>
              <a:rPr lang="en-GB" dirty="0"/>
              <a:t>from the Vision and Leadership section of SIAMS to stress where responsibility lies. </a:t>
            </a:r>
          </a:p>
        </p:txBody>
      </p:sp>
      <p:sp>
        <p:nvSpPr>
          <p:cNvPr id="4" name="Slide Number Placeholder 3"/>
          <p:cNvSpPr>
            <a:spLocks noGrp="1"/>
          </p:cNvSpPr>
          <p:nvPr>
            <p:ph type="sldNum" sz="quarter" idx="5"/>
          </p:nvPr>
        </p:nvSpPr>
        <p:spPr/>
        <p:txBody>
          <a:bodyPr/>
          <a:lstStyle/>
          <a:p>
            <a:fld id="{F9C9002F-94DC-4588-87E6-FC0214356432}" type="slidenum">
              <a:rPr lang="en-GB" smtClean="0"/>
              <a:t>8</a:t>
            </a:fld>
            <a:endParaRPr lang="en-GB"/>
          </a:p>
        </p:txBody>
      </p:sp>
    </p:spTree>
    <p:extLst>
      <p:ext uri="{BB962C8B-B14F-4D97-AF65-F5344CB8AC3E}">
        <p14:creationId xmlns:p14="http://schemas.microsoft.com/office/powerpoint/2010/main" val="1538356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6618157" y="4225563"/>
            <a:ext cx="2202202" cy="606869"/>
          </a:xfrm>
          <a:prstGeom prst="rect">
            <a:avLst/>
          </a:prstGeom>
        </p:spPr>
      </p:pic>
      <p:sp>
        <p:nvSpPr>
          <p:cNvPr id="3" name="Text Placeholder 2">
            <a:extLst>
              <a:ext uri="{FF2B5EF4-FFF2-40B4-BE49-F238E27FC236}">
                <a16:creationId xmlns:a16="http://schemas.microsoft.com/office/drawing/2014/main" id="{E679B17A-21A9-9249-9807-EECF1E2CF91B}"/>
              </a:ext>
            </a:extLst>
          </p:cNvPr>
          <p:cNvSpPr>
            <a:spLocks noGrp="1"/>
          </p:cNvSpPr>
          <p:nvPr>
            <p:ph type="body" sz="quarter" idx="10" hasCustomPrompt="1"/>
          </p:nvPr>
        </p:nvSpPr>
        <p:spPr>
          <a:xfrm>
            <a:off x="648000" y="1015200"/>
            <a:ext cx="5040000" cy="2880000"/>
          </a:xfrm>
          <a:prstGeom prst="rect">
            <a:avLst/>
          </a:prstGeom>
        </p:spPr>
        <p:txBody>
          <a:bodyPr lIns="0" tIns="0" rIns="0" bIns="0" anchor="ctr" anchorCtr="0"/>
          <a:lstStyle>
            <a:lvl1pPr marL="0" indent="0">
              <a:buNone/>
              <a:defRPr sz="4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 maximum of three lines</a:t>
            </a:r>
          </a:p>
        </p:txBody>
      </p:sp>
    </p:spTree>
    <p:extLst>
      <p:ext uri="{BB962C8B-B14F-4D97-AF65-F5344CB8AC3E}">
        <p14:creationId xmlns:p14="http://schemas.microsoft.com/office/powerpoint/2010/main" val="268727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6618157" y="4225563"/>
            <a:ext cx="2202202" cy="606869"/>
          </a:xfrm>
          <a:prstGeom prst="rect">
            <a:avLst/>
          </a:prstGeom>
        </p:spPr>
      </p:pic>
      <p:sp>
        <p:nvSpPr>
          <p:cNvPr id="3" name="Text Placeholder 2">
            <a:extLst>
              <a:ext uri="{FF2B5EF4-FFF2-40B4-BE49-F238E27FC236}">
                <a16:creationId xmlns:a16="http://schemas.microsoft.com/office/drawing/2014/main" id="{E679B17A-21A9-9249-9807-EECF1E2CF91B}"/>
              </a:ext>
            </a:extLst>
          </p:cNvPr>
          <p:cNvSpPr>
            <a:spLocks noGrp="1"/>
          </p:cNvSpPr>
          <p:nvPr>
            <p:ph type="body" sz="quarter" idx="10" hasCustomPrompt="1"/>
          </p:nvPr>
        </p:nvSpPr>
        <p:spPr>
          <a:xfrm>
            <a:off x="648000" y="1015200"/>
            <a:ext cx="4934653" cy="2880000"/>
          </a:xfrm>
          <a:prstGeom prst="rect">
            <a:avLst/>
          </a:prstGeom>
        </p:spPr>
        <p:txBody>
          <a:bodyPr lIns="0" tIns="0" rIns="0" bIns="0" anchor="ctr" anchorCtr="0"/>
          <a:lstStyle>
            <a:lvl1pPr marL="0" indent="0">
              <a:lnSpc>
                <a:spcPct val="100000"/>
              </a:lnSpc>
              <a:buNone/>
              <a:defRPr sz="3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Small presentation title slide, maximum of four line heading can go here </a:t>
            </a:r>
          </a:p>
        </p:txBody>
      </p:sp>
    </p:spTree>
    <p:extLst>
      <p:ext uri="{BB962C8B-B14F-4D97-AF65-F5344CB8AC3E}">
        <p14:creationId xmlns:p14="http://schemas.microsoft.com/office/powerpoint/2010/main" val="25042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8B64C8-3E38-314D-9CD1-B2DB8168DCCF}"/>
              </a:ext>
            </a:extLst>
          </p:cNvPr>
          <p:cNvPicPr>
            <a:picLocks noChangeAspect="1"/>
          </p:cNvPicPr>
          <p:nvPr userDrawn="1"/>
        </p:nvPicPr>
        <p:blipFill>
          <a:blip r:embed="rId3"/>
          <a:stretch>
            <a:fillRect/>
          </a:stretch>
        </p:blipFill>
        <p:spPr>
          <a:xfrm>
            <a:off x="6618159" y="4225563"/>
            <a:ext cx="2202198" cy="606869"/>
          </a:xfrm>
          <a:prstGeom prst="rect">
            <a:avLst/>
          </a:prstGeom>
        </p:spPr>
      </p:pic>
      <p:sp>
        <p:nvSpPr>
          <p:cNvPr id="3" name="Text Placeholder 2">
            <a:extLst>
              <a:ext uri="{FF2B5EF4-FFF2-40B4-BE49-F238E27FC236}">
                <a16:creationId xmlns:a16="http://schemas.microsoft.com/office/drawing/2014/main" id="{2CFD9905-EEF9-AF44-9B21-4B46A42C7120}"/>
              </a:ext>
            </a:extLst>
          </p:cNvPr>
          <p:cNvSpPr>
            <a:spLocks noGrp="1"/>
          </p:cNvSpPr>
          <p:nvPr>
            <p:ph type="body" sz="quarter" idx="10" hasCustomPrompt="1"/>
          </p:nvPr>
        </p:nvSpPr>
        <p:spPr>
          <a:xfrm>
            <a:off x="649138" y="1015638"/>
            <a:ext cx="5040000" cy="2880000"/>
          </a:xfrm>
          <a:prstGeom prst="rect">
            <a:avLst/>
          </a:prstGeom>
        </p:spPr>
        <p:txBody>
          <a:bodyPr lIns="0" tIns="0" rIns="0" bIns="0" anchor="ctr" anchorCtr="0"/>
          <a:lstStyle>
            <a:lvl1pPr marL="0" indent="0">
              <a:buNone/>
              <a:defRPr sz="4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Presentation title, maximum of three lines</a:t>
            </a:r>
          </a:p>
        </p:txBody>
      </p:sp>
    </p:spTree>
    <p:extLst>
      <p:ext uri="{BB962C8B-B14F-4D97-AF65-F5344CB8AC3E}">
        <p14:creationId xmlns:p14="http://schemas.microsoft.com/office/powerpoint/2010/main" val="58132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79B17A-21A9-9249-9807-EECF1E2CF91B}"/>
              </a:ext>
            </a:extLst>
          </p:cNvPr>
          <p:cNvSpPr>
            <a:spLocks noGrp="1"/>
          </p:cNvSpPr>
          <p:nvPr>
            <p:ph type="body" sz="quarter" idx="10" hasCustomPrompt="1"/>
          </p:nvPr>
        </p:nvSpPr>
        <p:spPr>
          <a:xfrm>
            <a:off x="648000" y="1015200"/>
            <a:ext cx="4934653" cy="2880000"/>
          </a:xfrm>
          <a:prstGeom prst="rect">
            <a:avLst/>
          </a:prstGeom>
        </p:spPr>
        <p:txBody>
          <a:bodyPr lIns="0" tIns="0" rIns="0" bIns="0" anchor="ctr" anchorCtr="0"/>
          <a:lstStyle>
            <a:lvl1pPr marL="0" indent="0">
              <a:lnSpc>
                <a:spcPct val="100000"/>
              </a:lnSpc>
              <a:buNone/>
              <a:defRPr sz="3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Small presentation title slide, maximum of four line heading can go here </a:t>
            </a:r>
          </a:p>
        </p:txBody>
      </p:sp>
      <p:pic>
        <p:nvPicPr>
          <p:cNvPr id="10" name="Picture 9">
            <a:extLst>
              <a:ext uri="{FF2B5EF4-FFF2-40B4-BE49-F238E27FC236}">
                <a16:creationId xmlns:a16="http://schemas.microsoft.com/office/drawing/2014/main" id="{DCCE2EAA-22E2-034D-8346-D5156FF27712}"/>
              </a:ext>
            </a:extLst>
          </p:cNvPr>
          <p:cNvPicPr>
            <a:picLocks noChangeAspect="1"/>
          </p:cNvPicPr>
          <p:nvPr userDrawn="1"/>
        </p:nvPicPr>
        <p:blipFill>
          <a:blip r:embed="rId3"/>
          <a:stretch>
            <a:fillRect/>
          </a:stretch>
        </p:blipFill>
        <p:spPr>
          <a:xfrm>
            <a:off x="6616800" y="4226400"/>
            <a:ext cx="2203200" cy="607145"/>
          </a:xfrm>
          <a:prstGeom prst="rect">
            <a:avLst/>
          </a:prstGeom>
        </p:spPr>
      </p:pic>
    </p:spTree>
    <p:extLst>
      <p:ext uri="{BB962C8B-B14F-4D97-AF65-F5344CB8AC3E}">
        <p14:creationId xmlns:p14="http://schemas.microsoft.com/office/powerpoint/2010/main" val="282303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B1124-FCA8-EA46-8EF3-D60AA2129DBD}"/>
              </a:ext>
            </a:extLst>
          </p:cNvPr>
          <p:cNvPicPr>
            <a:picLocks noChangeAspect="1"/>
          </p:cNvPicPr>
          <p:nvPr userDrawn="1"/>
        </p:nvPicPr>
        <p:blipFill>
          <a:blip r:embed="rId3"/>
          <a:stretch>
            <a:fillRect/>
          </a:stretch>
        </p:blipFill>
        <p:spPr>
          <a:xfrm>
            <a:off x="6973936" y="4223657"/>
            <a:ext cx="1427410" cy="393357"/>
          </a:xfrm>
          <a:prstGeom prst="rect">
            <a:avLst/>
          </a:prstGeom>
        </p:spPr>
      </p:pic>
      <p:sp>
        <p:nvSpPr>
          <p:cNvPr id="11" name="Text Placeholder 4">
            <a:extLst>
              <a:ext uri="{FF2B5EF4-FFF2-40B4-BE49-F238E27FC236}">
                <a16:creationId xmlns:a16="http://schemas.microsoft.com/office/drawing/2014/main" id="{EEB97E27-90FF-5140-9238-BE1BC2909C96}"/>
              </a:ext>
            </a:extLst>
          </p:cNvPr>
          <p:cNvSpPr>
            <a:spLocks noGrp="1"/>
          </p:cNvSpPr>
          <p:nvPr>
            <p:ph type="body" sz="quarter" idx="15" hasCustomPrompt="1"/>
          </p:nvPr>
        </p:nvSpPr>
        <p:spPr>
          <a:xfrm>
            <a:off x="720000" y="1652802"/>
            <a:ext cx="4806157" cy="733553"/>
          </a:xfrm>
          <a:prstGeom prst="rect">
            <a:avLst/>
          </a:prstGeom>
        </p:spPr>
        <p:txBody>
          <a:bodyPr lIns="0" tIns="0" rIns="0" bIns="0">
            <a:noAutofit/>
          </a:bodyPr>
          <a:lstStyle>
            <a:lvl1pPr marL="126000" indent="-126000">
              <a:lnSpc>
                <a:spcPct val="100000"/>
              </a:lnSpc>
              <a:defRPr sz="1200"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vl2pPr marL="360000" indent="-126000">
              <a:lnSpc>
                <a:spcPct val="100000"/>
              </a:lnSpc>
              <a:spcBef>
                <a:spcPts val="0"/>
              </a:spcBef>
              <a:buFont typeface="System Font Regular"/>
              <a:buChar char="-"/>
              <a:defRPr sz="1000" b="0" i="0">
                <a:solidFill>
                  <a:srgbClr val="25287D"/>
                </a:solidFill>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add first level of bullet points</a:t>
            </a:r>
          </a:p>
          <a:p>
            <a:pPr lvl="1"/>
            <a:r>
              <a:rPr lang="en-GB" dirty="0"/>
              <a:t>Second level</a:t>
            </a:r>
            <a:endParaRPr lang="en-US" dirty="0"/>
          </a:p>
        </p:txBody>
      </p:sp>
      <p:sp>
        <p:nvSpPr>
          <p:cNvPr id="15" name="Text Placeholder 2">
            <a:extLst>
              <a:ext uri="{FF2B5EF4-FFF2-40B4-BE49-F238E27FC236}">
                <a16:creationId xmlns:a16="http://schemas.microsoft.com/office/drawing/2014/main" id="{B93C2D22-1B0B-3245-AA1C-22E23448AB91}"/>
              </a:ext>
            </a:extLst>
          </p:cNvPr>
          <p:cNvSpPr>
            <a:spLocks noGrp="1"/>
          </p:cNvSpPr>
          <p:nvPr>
            <p:ph type="body" sz="quarter" idx="16" hasCustomPrompt="1"/>
          </p:nvPr>
        </p:nvSpPr>
        <p:spPr>
          <a:xfrm>
            <a:off x="720000" y="2465764"/>
            <a:ext cx="4806157" cy="1851794"/>
          </a:xfrm>
          <a:prstGeom prst="rect">
            <a:avLst/>
          </a:prstGeom>
        </p:spPr>
        <p:txBody>
          <a:bodyPr lIns="0" tIns="0" rIns="0" bIns="0"/>
          <a:lstStyle>
            <a:lvl1pPr marL="0" indent="0">
              <a:lnSpc>
                <a:spcPct val="110000"/>
              </a:lnSpc>
              <a:buFontTx/>
              <a:buNone/>
              <a:defRPr sz="1100"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to add body text</a:t>
            </a:r>
            <a:endParaRPr lang="en-US" dirty="0"/>
          </a:p>
        </p:txBody>
      </p:sp>
      <p:sp>
        <p:nvSpPr>
          <p:cNvPr id="16" name="Picture Placeholder 2">
            <a:extLst>
              <a:ext uri="{FF2B5EF4-FFF2-40B4-BE49-F238E27FC236}">
                <a16:creationId xmlns:a16="http://schemas.microsoft.com/office/drawing/2014/main" id="{DA894658-6D54-AF4D-AEF1-5472D9639605}"/>
              </a:ext>
            </a:extLst>
          </p:cNvPr>
          <p:cNvSpPr>
            <a:spLocks noGrp="1"/>
          </p:cNvSpPr>
          <p:nvPr>
            <p:ph type="pic" sz="quarter" idx="17" hasCustomPrompt="1"/>
          </p:nvPr>
        </p:nvSpPr>
        <p:spPr>
          <a:xfrm>
            <a:off x="5661438" y="839841"/>
            <a:ext cx="2739908" cy="3072201"/>
          </a:xfrm>
          <a:prstGeom prst="rect">
            <a:avLst/>
          </a:prstGeom>
          <a:solidFill>
            <a:schemeClr val="bg1">
              <a:lumMod val="95000"/>
            </a:schemeClr>
          </a:solidFill>
        </p:spPr>
        <p:txBody>
          <a:bodyPr tIns="0" bIns="540000" anchor="ctr" anchorCtr="0">
            <a:normAutofit/>
          </a:bodyPr>
          <a:lstStyle>
            <a:lvl1pPr marL="0" indent="0" algn="ctr">
              <a:buFontTx/>
              <a:buNone/>
              <a:defRPr sz="12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insert image</a:t>
            </a:r>
          </a:p>
        </p:txBody>
      </p:sp>
      <p:sp>
        <p:nvSpPr>
          <p:cNvPr id="3" name="Text Placeholder 2">
            <a:extLst>
              <a:ext uri="{FF2B5EF4-FFF2-40B4-BE49-F238E27FC236}">
                <a16:creationId xmlns:a16="http://schemas.microsoft.com/office/drawing/2014/main" id="{68714CC8-8A43-6645-8C4F-4B751F4F81AC}"/>
              </a:ext>
            </a:extLst>
          </p:cNvPr>
          <p:cNvSpPr>
            <a:spLocks noGrp="1"/>
          </p:cNvSpPr>
          <p:nvPr>
            <p:ph type="body" sz="quarter" idx="20" hasCustomPrompt="1"/>
          </p:nvPr>
        </p:nvSpPr>
        <p:spPr>
          <a:xfrm>
            <a:off x="720725" y="839842"/>
            <a:ext cx="4805363" cy="733372"/>
          </a:xfrm>
          <a:prstGeom prst="rect">
            <a:avLst/>
          </a:prstGeom>
        </p:spPr>
        <p:txBody>
          <a:bodyPr lIns="0" tIns="0" rIns="0" bIns="0"/>
          <a:lstStyle>
            <a:lvl1pPr marL="0" indent="0">
              <a:lnSpc>
                <a:spcPct val="100000"/>
              </a:lnSpc>
              <a:buNone/>
              <a:defRPr sz="1800" b="1">
                <a:ln>
                  <a:noFill/>
                </a:ln>
                <a:gradFill>
                  <a:gsLst>
                    <a:gs pos="0">
                      <a:srgbClr val="EDAB01"/>
                    </a:gs>
                    <a:gs pos="100000">
                      <a:srgbClr val="00849F"/>
                    </a:gs>
                  </a:gsLst>
                  <a:lin ang="2400000" scaled="0"/>
                </a:gra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Contents slide title with a maximum of two lines</a:t>
            </a:r>
          </a:p>
        </p:txBody>
      </p:sp>
      <p:sp>
        <p:nvSpPr>
          <p:cNvPr id="5" name="TextBox 4">
            <a:extLst>
              <a:ext uri="{FF2B5EF4-FFF2-40B4-BE49-F238E27FC236}">
                <a16:creationId xmlns:a16="http://schemas.microsoft.com/office/drawing/2014/main" id="{BD74B0DB-4AB1-2346-B93D-1782C2A902B2}"/>
              </a:ext>
            </a:extLst>
          </p:cNvPr>
          <p:cNvSpPr txBox="1"/>
          <p:nvPr userDrawn="1"/>
        </p:nvSpPr>
        <p:spPr>
          <a:xfrm>
            <a:off x="720000" y="4775391"/>
            <a:ext cx="4806088" cy="138499"/>
          </a:xfrm>
          <a:prstGeom prst="rect">
            <a:avLst/>
          </a:prstGeom>
          <a:noFill/>
        </p:spPr>
        <p:txBody>
          <a:bodyPr wrap="square" lIns="0" tIns="0" rIns="0" bIns="0" rtlCol="0" anchor="ctr" anchorCtr="0">
            <a:spAutoFit/>
          </a:bodyPr>
          <a:lstStyle/>
          <a:p>
            <a:r>
              <a:rPr lang="en-US" sz="900" dirty="0" err="1">
                <a:latin typeface="Verdana" panose="020B0604030504040204" pitchFamily="34" charset="0"/>
                <a:ea typeface="Verdana" panose="020B0604030504040204" pitchFamily="34" charset="0"/>
                <a:cs typeface="Verdana" panose="020B0604030504040204" pitchFamily="34" charset="0"/>
              </a:rPr>
              <a:t>www.churchofengland.org</a:t>
            </a:r>
            <a:r>
              <a:rPr lang="en-US" sz="900" dirty="0">
                <a:latin typeface="Verdana" panose="020B0604030504040204" pitchFamily="34" charset="0"/>
                <a:ea typeface="Verdana" panose="020B0604030504040204" pitchFamily="34" charset="0"/>
                <a:cs typeface="Verdana" panose="020B0604030504040204" pitchFamily="34" charset="0"/>
              </a:rPr>
              <a:t>/education</a:t>
            </a:r>
          </a:p>
        </p:txBody>
      </p:sp>
    </p:spTree>
    <p:extLst>
      <p:ext uri="{BB962C8B-B14F-4D97-AF65-F5344CB8AC3E}">
        <p14:creationId xmlns:p14="http://schemas.microsoft.com/office/powerpoint/2010/main" val="33808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B1124-FCA8-EA46-8EF3-D60AA2129DBD}"/>
              </a:ext>
            </a:extLst>
          </p:cNvPr>
          <p:cNvPicPr>
            <a:picLocks noChangeAspect="1"/>
          </p:cNvPicPr>
          <p:nvPr userDrawn="1"/>
        </p:nvPicPr>
        <p:blipFill>
          <a:blip r:embed="rId3"/>
          <a:stretch>
            <a:fillRect/>
          </a:stretch>
        </p:blipFill>
        <p:spPr>
          <a:xfrm>
            <a:off x="6973936" y="4223657"/>
            <a:ext cx="1427410" cy="393357"/>
          </a:xfrm>
          <a:prstGeom prst="rect">
            <a:avLst/>
          </a:prstGeom>
        </p:spPr>
      </p:pic>
      <p:sp>
        <p:nvSpPr>
          <p:cNvPr id="3" name="Text Placeholder 2">
            <a:extLst>
              <a:ext uri="{FF2B5EF4-FFF2-40B4-BE49-F238E27FC236}">
                <a16:creationId xmlns:a16="http://schemas.microsoft.com/office/drawing/2014/main" id="{68714CC8-8A43-6645-8C4F-4B751F4F81AC}"/>
              </a:ext>
            </a:extLst>
          </p:cNvPr>
          <p:cNvSpPr>
            <a:spLocks noGrp="1"/>
          </p:cNvSpPr>
          <p:nvPr>
            <p:ph type="body" sz="quarter" idx="20" hasCustomPrompt="1"/>
          </p:nvPr>
        </p:nvSpPr>
        <p:spPr>
          <a:xfrm>
            <a:off x="720725" y="839842"/>
            <a:ext cx="7680620" cy="553529"/>
          </a:xfrm>
          <a:prstGeom prst="rect">
            <a:avLst/>
          </a:prstGeom>
        </p:spPr>
        <p:txBody>
          <a:bodyPr lIns="0" tIns="0" rIns="0" bIns="0"/>
          <a:lstStyle>
            <a:lvl1pPr marL="0" indent="0">
              <a:lnSpc>
                <a:spcPct val="100000"/>
              </a:lnSpc>
              <a:buNone/>
              <a:defRPr sz="2400" b="1">
                <a:ln>
                  <a:noFill/>
                </a:ln>
                <a:gradFill>
                  <a:gsLst>
                    <a:gs pos="0">
                      <a:srgbClr val="EDAB01"/>
                    </a:gs>
                    <a:gs pos="100000">
                      <a:srgbClr val="00849F"/>
                    </a:gs>
                  </a:gsLst>
                  <a:lin ang="2400000" scaled="0"/>
                </a:gra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Contents slide with single line heading</a:t>
            </a:r>
          </a:p>
        </p:txBody>
      </p:sp>
      <p:sp>
        <p:nvSpPr>
          <p:cNvPr id="2" name="TextBox 1">
            <a:extLst>
              <a:ext uri="{FF2B5EF4-FFF2-40B4-BE49-F238E27FC236}">
                <a16:creationId xmlns:a16="http://schemas.microsoft.com/office/drawing/2014/main" id="{B3C431FA-AA82-884D-A848-9C0C8B3D41B0}"/>
              </a:ext>
            </a:extLst>
          </p:cNvPr>
          <p:cNvSpPr txBox="1"/>
          <p:nvPr userDrawn="1"/>
        </p:nvSpPr>
        <p:spPr>
          <a:xfrm>
            <a:off x="719998" y="4773600"/>
            <a:ext cx="4806000" cy="138499"/>
          </a:xfrm>
          <a:prstGeom prst="rect">
            <a:avLst/>
          </a:prstGeom>
          <a:noFill/>
        </p:spPr>
        <p:txBody>
          <a:bodyPr wrap="square" lIns="0" tIns="0" rIns="0" bIns="0" rtlCol="0" anchor="ctr"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err="1">
                <a:latin typeface="Verdana" panose="020B0604030504040204" pitchFamily="34" charset="0"/>
                <a:ea typeface="Verdana" panose="020B0604030504040204" pitchFamily="34" charset="0"/>
                <a:cs typeface="Verdana" panose="020B0604030504040204" pitchFamily="34" charset="0"/>
              </a:rPr>
              <a:t>www.churchofengland.org</a:t>
            </a:r>
            <a:r>
              <a:rPr lang="en-US" sz="900" dirty="0">
                <a:latin typeface="Verdana" panose="020B0604030504040204" pitchFamily="34" charset="0"/>
                <a:ea typeface="Verdana" panose="020B0604030504040204" pitchFamily="34" charset="0"/>
                <a:cs typeface="Verdana" panose="020B0604030504040204" pitchFamily="34" charset="0"/>
              </a:rPr>
              <a:t>/education</a:t>
            </a:r>
          </a:p>
        </p:txBody>
      </p:sp>
      <p:sp>
        <p:nvSpPr>
          <p:cNvPr id="6" name="Text Placeholder 4">
            <a:extLst>
              <a:ext uri="{FF2B5EF4-FFF2-40B4-BE49-F238E27FC236}">
                <a16:creationId xmlns:a16="http://schemas.microsoft.com/office/drawing/2014/main" id="{CE81CC13-5851-1F44-A94E-42149F1D3594}"/>
              </a:ext>
            </a:extLst>
          </p:cNvPr>
          <p:cNvSpPr>
            <a:spLocks noGrp="1"/>
          </p:cNvSpPr>
          <p:nvPr>
            <p:ph type="body" sz="quarter" idx="15" hasCustomPrompt="1"/>
          </p:nvPr>
        </p:nvSpPr>
        <p:spPr>
          <a:xfrm>
            <a:off x="720000" y="1476136"/>
            <a:ext cx="7681345" cy="733553"/>
          </a:xfrm>
          <a:prstGeom prst="rect">
            <a:avLst/>
          </a:prstGeom>
        </p:spPr>
        <p:txBody>
          <a:bodyPr lIns="0" tIns="0" rIns="0" bIns="0">
            <a:noAutofit/>
          </a:bodyPr>
          <a:lstStyle>
            <a:lvl1pPr marL="126000" indent="-126000">
              <a:lnSpc>
                <a:spcPct val="100000"/>
              </a:lnSpc>
              <a:defRPr sz="1200"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vl2pPr marL="360000" indent="-126000">
              <a:lnSpc>
                <a:spcPct val="100000"/>
              </a:lnSpc>
              <a:spcBef>
                <a:spcPts val="0"/>
              </a:spcBef>
              <a:buFont typeface="System Font Regular"/>
              <a:buChar char="-"/>
              <a:defRPr sz="1000" b="0" i="0">
                <a:solidFill>
                  <a:srgbClr val="25287D"/>
                </a:solidFill>
                <a:latin typeface="Verdana" panose="020B0604030504040204" pitchFamily="34" charset="0"/>
                <a:ea typeface="Verdana" panose="020B0604030504040204" pitchFamily="34" charset="0"/>
                <a:cs typeface="Verdana" panose="020B0604030504040204" pitchFamily="34" charset="0"/>
              </a:defRPr>
            </a:lvl2pPr>
          </a:lstStyle>
          <a:p>
            <a:pPr lvl="0"/>
            <a:r>
              <a:rPr lang="en-GB" dirty="0"/>
              <a:t>Click to add first level of bullet points</a:t>
            </a:r>
          </a:p>
          <a:p>
            <a:pPr lvl="1"/>
            <a:r>
              <a:rPr lang="en-GB" dirty="0"/>
              <a:t>Second level</a:t>
            </a:r>
            <a:endParaRPr lang="en-US" dirty="0"/>
          </a:p>
        </p:txBody>
      </p:sp>
      <p:sp>
        <p:nvSpPr>
          <p:cNvPr id="8" name="Text Placeholder 2">
            <a:extLst>
              <a:ext uri="{FF2B5EF4-FFF2-40B4-BE49-F238E27FC236}">
                <a16:creationId xmlns:a16="http://schemas.microsoft.com/office/drawing/2014/main" id="{3D7D6933-796F-B245-B6F1-B5171FB5358F}"/>
              </a:ext>
            </a:extLst>
          </p:cNvPr>
          <p:cNvSpPr>
            <a:spLocks noGrp="1"/>
          </p:cNvSpPr>
          <p:nvPr>
            <p:ph type="body" sz="quarter" idx="16" hasCustomPrompt="1"/>
          </p:nvPr>
        </p:nvSpPr>
        <p:spPr>
          <a:xfrm>
            <a:off x="720000" y="2289098"/>
            <a:ext cx="7681345" cy="1739762"/>
          </a:xfrm>
          <a:prstGeom prst="rect">
            <a:avLst/>
          </a:prstGeom>
        </p:spPr>
        <p:txBody>
          <a:bodyPr lIns="0" tIns="0" rIns="0" bIns="0"/>
          <a:lstStyle>
            <a:lvl1pPr marL="0" indent="0">
              <a:lnSpc>
                <a:spcPct val="110000"/>
              </a:lnSpc>
              <a:buFontTx/>
              <a:buNone/>
              <a:defRPr sz="1100" b="0" i="0">
                <a:solidFill>
                  <a:srgbClr val="25287D"/>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to add body text</a:t>
            </a:r>
            <a:endParaRPr lang="en-US" dirty="0"/>
          </a:p>
        </p:txBody>
      </p:sp>
    </p:spTree>
    <p:extLst>
      <p:ext uri="{BB962C8B-B14F-4D97-AF65-F5344CB8AC3E}">
        <p14:creationId xmlns:p14="http://schemas.microsoft.com/office/powerpoint/2010/main" val="3917407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446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2" r:id="rId3"/>
    <p:sldLayoutId id="2147483674" r:id="rId4"/>
    <p:sldLayoutId id="2147483662" r:id="rId5"/>
    <p:sldLayoutId id="2147483673"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hurchofengland.org/about/education-and-schools/church-schools-and-academies/collective-worshi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390D7B-8184-AD42-B95C-DBCE2B5D0638}"/>
              </a:ext>
            </a:extLst>
          </p:cNvPr>
          <p:cNvSpPr>
            <a:spLocks noGrp="1"/>
          </p:cNvSpPr>
          <p:nvPr>
            <p:ph type="body" sz="quarter" idx="10"/>
          </p:nvPr>
        </p:nvSpPr>
        <p:spPr>
          <a:xfrm>
            <a:off x="422154" y="849687"/>
            <a:ext cx="7311688" cy="2880000"/>
          </a:xfrm>
        </p:spPr>
        <p:txBody>
          <a:bodyPr/>
          <a:lstStyle/>
          <a:p>
            <a:r>
              <a:rPr lang="en-US" dirty="0"/>
              <a:t>Hearing the heartbeat: </a:t>
            </a:r>
          </a:p>
          <a:p>
            <a:r>
              <a:rPr lang="en-US" sz="2800" dirty="0"/>
              <a:t>Expectations of Collective Worship in Church schools</a:t>
            </a:r>
          </a:p>
          <a:p>
            <a:endParaRPr lang="en-US" sz="2800" dirty="0"/>
          </a:p>
          <a:p>
            <a:r>
              <a:rPr lang="en-US" sz="2000" dirty="0"/>
              <a:t>Original work: Derek Holloway </a:t>
            </a:r>
          </a:p>
        </p:txBody>
      </p:sp>
    </p:spTree>
    <p:extLst>
      <p:ext uri="{BB962C8B-B14F-4D97-AF65-F5344CB8AC3E}">
        <p14:creationId xmlns:p14="http://schemas.microsoft.com/office/powerpoint/2010/main" val="238999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7EAA27-AE22-4253-84C7-F91FE67B1DDF}"/>
              </a:ext>
            </a:extLst>
          </p:cNvPr>
          <p:cNvSpPr>
            <a:spLocks noGrp="1"/>
          </p:cNvSpPr>
          <p:nvPr>
            <p:ph type="body" sz="quarter" idx="15"/>
          </p:nvPr>
        </p:nvSpPr>
        <p:spPr>
          <a:xfrm>
            <a:off x="677537" y="1035586"/>
            <a:ext cx="5903491" cy="1024064"/>
          </a:xfrm>
        </p:spPr>
        <p:txBody>
          <a:bodyPr/>
          <a:lstStyle/>
          <a:p>
            <a:pPr marL="0" indent="0">
              <a:buNone/>
            </a:pPr>
            <a:r>
              <a:rPr lang="en-GB" sz="1600" dirty="0">
                <a:latin typeface="Source Sans Pro" panose="020B0503030403020204" pitchFamily="34" charset="0"/>
                <a:ea typeface="Source Sans Pro" panose="020B0503030403020204" pitchFamily="34" charset="0"/>
              </a:rPr>
              <a:t>According to the British Heart Foundation (BHF):  </a:t>
            </a:r>
          </a:p>
          <a:p>
            <a:pPr marL="0" indent="0">
              <a:buNone/>
            </a:pPr>
            <a:r>
              <a:rPr lang="en-GB" sz="1600" i="1" dirty="0">
                <a:latin typeface="Source Sans Pro" panose="020B0503030403020204" pitchFamily="34" charset="0"/>
                <a:ea typeface="Source Sans Pro" panose="020B0503030403020204" pitchFamily="34" charset="0"/>
              </a:rPr>
              <a:t>The heart is a strong muscle that makes sure that oxygen from your lungs gets to every part of your body to keep it working properly. </a:t>
            </a:r>
          </a:p>
        </p:txBody>
      </p:sp>
      <p:sp>
        <p:nvSpPr>
          <p:cNvPr id="3" name="Text Placeholder 2">
            <a:extLst>
              <a:ext uri="{FF2B5EF4-FFF2-40B4-BE49-F238E27FC236}">
                <a16:creationId xmlns:a16="http://schemas.microsoft.com/office/drawing/2014/main" id="{7020B0FE-8469-44F8-B362-E38D3F1A9589}"/>
              </a:ext>
            </a:extLst>
          </p:cNvPr>
          <p:cNvSpPr>
            <a:spLocks noGrp="1"/>
          </p:cNvSpPr>
          <p:nvPr>
            <p:ph type="body" sz="quarter" idx="16"/>
          </p:nvPr>
        </p:nvSpPr>
        <p:spPr>
          <a:xfrm>
            <a:off x="683349" y="1964045"/>
            <a:ext cx="5714654" cy="1851794"/>
          </a:xfrm>
        </p:spPr>
        <p:txBody>
          <a:bodyPr/>
          <a:lstStyle/>
          <a:p>
            <a:r>
              <a:rPr lang="en-GB" sz="1600" dirty="0">
                <a:latin typeface="Source Sans Pro" panose="020B0503030403020204" pitchFamily="34" charset="0"/>
                <a:ea typeface="Source Sans Pro" panose="020B0503030403020204" pitchFamily="34" charset="0"/>
              </a:rPr>
              <a:t>To look after your heart you should: </a:t>
            </a:r>
          </a:p>
          <a:p>
            <a:pPr marL="171450" indent="-171450">
              <a:buFont typeface="Arial" panose="020B0604020202020204" pitchFamily="34" charset="0"/>
              <a:buChar char="•"/>
            </a:pPr>
            <a:r>
              <a:rPr lang="en-GB" sz="1600" dirty="0">
                <a:latin typeface="Source Sans Pro" panose="020B0503030403020204" pitchFamily="34" charset="0"/>
                <a:ea typeface="Source Sans Pro" panose="020B0503030403020204" pitchFamily="34" charset="0"/>
              </a:rPr>
              <a:t>take regular exercise</a:t>
            </a:r>
          </a:p>
          <a:p>
            <a:pPr marL="171450" indent="-171450">
              <a:buFont typeface="Arial" panose="020B0604020202020204" pitchFamily="34" charset="0"/>
              <a:buChar char="•"/>
            </a:pPr>
            <a:r>
              <a:rPr lang="en-GB" sz="1600" dirty="0">
                <a:latin typeface="Source Sans Pro" panose="020B0503030403020204" pitchFamily="34" charset="0"/>
                <a:ea typeface="Source Sans Pro" panose="020B0503030403020204" pitchFamily="34" charset="0"/>
              </a:rPr>
              <a:t>have a healthy diet  </a:t>
            </a:r>
          </a:p>
          <a:p>
            <a:pPr marL="171450" indent="-171450">
              <a:buFont typeface="Arial" panose="020B0604020202020204" pitchFamily="34" charset="0"/>
              <a:buChar char="•"/>
            </a:pPr>
            <a:r>
              <a:rPr lang="en-GB" sz="1600" dirty="0">
                <a:latin typeface="Source Sans Pro" panose="020B0503030403020204" pitchFamily="34" charset="0"/>
                <a:ea typeface="Source Sans Pro" panose="020B0503030403020204" pitchFamily="34" charset="0"/>
              </a:rPr>
              <a:t>challenge your brain</a:t>
            </a:r>
          </a:p>
          <a:p>
            <a:pPr marL="171450" indent="-171450">
              <a:buFont typeface="Arial" panose="020B0604020202020204" pitchFamily="34" charset="0"/>
              <a:buChar char="•"/>
            </a:pPr>
            <a:r>
              <a:rPr lang="en-GB" sz="1600" dirty="0">
                <a:latin typeface="Source Sans Pro" panose="020B0503030403020204" pitchFamily="34" charset="0"/>
                <a:ea typeface="Source Sans Pro" panose="020B0503030403020204" pitchFamily="34" charset="0"/>
              </a:rPr>
              <a:t>have regular check-ups </a:t>
            </a:r>
            <a:endParaRPr lang="en-GB" sz="1600" dirty="0"/>
          </a:p>
          <a:p>
            <a:r>
              <a:rPr lang="en-GB" sz="1800" b="1" dirty="0">
                <a:latin typeface="Source Sans Pro" panose="020B0503030403020204" pitchFamily="34" charset="0"/>
                <a:ea typeface="Source Sans Pro" panose="020B0503030403020204" pitchFamily="34" charset="0"/>
              </a:rPr>
              <a:t>To what extent does this describe worship in your school? </a:t>
            </a:r>
          </a:p>
          <a:p>
            <a:pPr marL="171450" indent="-171450">
              <a:buFont typeface="Arial" panose="020B0604020202020204" pitchFamily="34" charset="0"/>
              <a:buChar char="•"/>
            </a:pPr>
            <a:endParaRPr lang="en-GB" sz="1800" b="1" dirty="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endParaRPr lang="en-GB" sz="1800" dirty="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endParaRPr lang="en-GB" dirty="0"/>
          </a:p>
        </p:txBody>
      </p:sp>
      <p:sp>
        <p:nvSpPr>
          <p:cNvPr id="5" name="Text Placeholder 4">
            <a:extLst>
              <a:ext uri="{FF2B5EF4-FFF2-40B4-BE49-F238E27FC236}">
                <a16:creationId xmlns:a16="http://schemas.microsoft.com/office/drawing/2014/main" id="{9DF71AA2-446E-4842-8208-03E55DE24683}"/>
              </a:ext>
            </a:extLst>
          </p:cNvPr>
          <p:cNvSpPr>
            <a:spLocks noGrp="1"/>
          </p:cNvSpPr>
          <p:nvPr>
            <p:ph type="body" sz="quarter" idx="20"/>
          </p:nvPr>
        </p:nvSpPr>
        <p:spPr>
          <a:xfrm>
            <a:off x="661012" y="224142"/>
            <a:ext cx="6466902" cy="733372"/>
          </a:xfrm>
        </p:spPr>
        <p:txBody>
          <a:bodyPr/>
          <a:lstStyle/>
          <a:p>
            <a:r>
              <a:rPr lang="en-GB" sz="2400" dirty="0">
                <a:latin typeface="Source Sans Pro" panose="020B0503030403020204" pitchFamily="34" charset="0"/>
                <a:ea typeface="Source Sans Pro" panose="020B0503030403020204" pitchFamily="34" charset="0"/>
              </a:rPr>
              <a:t>Reflection: </a:t>
            </a:r>
            <a:r>
              <a:rPr lang="en-GB" sz="2400" dirty="0"/>
              <a:t>‘</a:t>
            </a:r>
            <a:r>
              <a:rPr lang="en-GB" sz="2400" dirty="0">
                <a:latin typeface="Source Sans Pro" panose="020B0503030403020204" pitchFamily="34" charset="0"/>
                <a:ea typeface="Source Sans Pro" panose="020B0503030403020204" pitchFamily="34" charset="0"/>
              </a:rPr>
              <a:t>Worship as the heartbeat of the school’  </a:t>
            </a:r>
            <a:r>
              <a:rPr lang="en-GB" sz="2000" i="1" dirty="0">
                <a:latin typeface="Source Sans Pro" panose="020B0503030403020204" pitchFamily="34" charset="0"/>
                <a:ea typeface="Source Sans Pro" panose="020B0503030403020204" pitchFamily="34" charset="0"/>
              </a:rPr>
              <a:t>SIAMS inspection schedule 2018 </a:t>
            </a:r>
          </a:p>
        </p:txBody>
      </p:sp>
      <p:pic>
        <p:nvPicPr>
          <p:cNvPr id="15" name="Picture Placeholder 14" descr="Diagram&#10;&#10;Description automatically generated">
            <a:extLst>
              <a:ext uri="{FF2B5EF4-FFF2-40B4-BE49-F238E27FC236}">
                <a16:creationId xmlns:a16="http://schemas.microsoft.com/office/drawing/2014/main" id="{A5D3E7A5-1BE1-4640-8C1C-15DE417396CA}"/>
              </a:ext>
            </a:extLst>
          </p:cNvPr>
          <p:cNvPicPr>
            <a:picLocks noGrp="1" noChangeAspect="1"/>
          </p:cNvPicPr>
          <p:nvPr>
            <p:ph type="pic" sz="quarter" idx="17"/>
          </p:nvPr>
        </p:nvPicPr>
        <p:blipFill>
          <a:blip r:embed="rId3"/>
          <a:srcRect t="4776" b="4776"/>
          <a:stretch>
            <a:fillRect/>
          </a:stretch>
        </p:blipFill>
        <p:spPr>
          <a:xfrm>
            <a:off x="6786390" y="368111"/>
            <a:ext cx="2132749" cy="3072201"/>
          </a:xfrm>
        </p:spPr>
      </p:pic>
    </p:spTree>
    <p:extLst>
      <p:ext uri="{BB962C8B-B14F-4D97-AF65-F5344CB8AC3E}">
        <p14:creationId xmlns:p14="http://schemas.microsoft.com/office/powerpoint/2010/main" val="72459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B44E-5063-0448-8F65-9EB689DF75B5}"/>
              </a:ext>
            </a:extLst>
          </p:cNvPr>
          <p:cNvSpPr>
            <a:spLocks noGrp="1"/>
          </p:cNvSpPr>
          <p:nvPr>
            <p:ph type="body" sz="quarter" idx="20"/>
          </p:nvPr>
        </p:nvSpPr>
        <p:spPr>
          <a:xfrm>
            <a:off x="500336" y="426708"/>
            <a:ext cx="7680620" cy="553529"/>
          </a:xfrm>
        </p:spPr>
        <p:txBody>
          <a:bodyPr/>
          <a:lstStyle/>
          <a:p>
            <a:r>
              <a:rPr lang="en-US" dirty="0">
                <a:latin typeface="Source Sans Pro" panose="020B0503030403020204" pitchFamily="34" charset="0"/>
                <a:ea typeface="Source Sans Pro" panose="020B0503030403020204" pitchFamily="34" charset="0"/>
              </a:rPr>
              <a:t>Guidance document : Inclusive Invitational and Inspiring </a:t>
            </a:r>
            <a:r>
              <a:rPr lang="en-GB" sz="1100" dirty="0">
                <a:hlinkClick r:id="rId3"/>
              </a:rPr>
              <a:t>Link : Collective Worship | The Church of England</a:t>
            </a:r>
            <a:endParaRPr lang="en-US" sz="1100" dirty="0">
              <a:latin typeface="Source Sans Pro" panose="020B0503030403020204" pitchFamily="34" charset="0"/>
              <a:ea typeface="Source Sans Pro" panose="020B0503030403020204" pitchFamily="34" charset="0"/>
            </a:endParaRPr>
          </a:p>
        </p:txBody>
      </p:sp>
      <p:sp>
        <p:nvSpPr>
          <p:cNvPr id="3" name="Text Placeholder 2">
            <a:extLst>
              <a:ext uri="{FF2B5EF4-FFF2-40B4-BE49-F238E27FC236}">
                <a16:creationId xmlns:a16="http://schemas.microsoft.com/office/drawing/2014/main" id="{CEB01646-A5D0-E348-90C1-98D14AC12347}"/>
              </a:ext>
            </a:extLst>
          </p:cNvPr>
          <p:cNvSpPr>
            <a:spLocks noGrp="1"/>
          </p:cNvSpPr>
          <p:nvPr>
            <p:ph type="body" sz="quarter" idx="4294967295"/>
          </p:nvPr>
        </p:nvSpPr>
        <p:spPr>
          <a:xfrm>
            <a:off x="426393" y="1313263"/>
            <a:ext cx="7681347" cy="2598511"/>
          </a:xfrm>
          <a:prstGeom prst="rect">
            <a:avLst/>
          </a:prstGeom>
        </p:spPr>
        <p:txBody>
          <a:bodyPr/>
          <a:lstStyle/>
          <a:p>
            <a:pPr marL="0" indent="0">
              <a:buNone/>
            </a:pPr>
            <a:r>
              <a:rPr lang="en-US" sz="1800" dirty="0">
                <a:latin typeface="Source Sans Pro" panose="020B0503030403020204" pitchFamily="34" charset="0"/>
                <a:ea typeface="Source Sans Pro" panose="020B0503030403020204" pitchFamily="34" charset="0"/>
              </a:rPr>
              <a:t>This guidance has been produced to help Church schools explore national expectations for collective worship and the entitlement of pupils and parents to collective worship in Church school. As guidance it seeks to: </a:t>
            </a:r>
          </a:p>
          <a:p>
            <a:r>
              <a:rPr lang="en-US" sz="1800" dirty="0">
                <a:latin typeface="Source Sans Pro" panose="020B0503030403020204" pitchFamily="34" charset="0"/>
                <a:ea typeface="Source Sans Pro" panose="020B0503030403020204" pitchFamily="34" charset="0"/>
              </a:rPr>
              <a:t>Challenge and guide </a:t>
            </a:r>
          </a:p>
          <a:p>
            <a:r>
              <a:rPr lang="en-US" sz="1800" dirty="0">
                <a:latin typeface="Source Sans Pro" panose="020B0503030403020204" pitchFamily="34" charset="0"/>
                <a:ea typeface="Source Sans Pro" panose="020B0503030403020204" pitchFamily="34" charset="0"/>
              </a:rPr>
              <a:t>Encourage school community reflection </a:t>
            </a:r>
          </a:p>
          <a:p>
            <a:r>
              <a:rPr lang="en-US" sz="1800" dirty="0">
                <a:latin typeface="Source Sans Pro" panose="020B0503030403020204" pitchFamily="34" charset="0"/>
                <a:ea typeface="Source Sans Pro" panose="020B0503030403020204" pitchFamily="34" charset="0"/>
              </a:rPr>
              <a:t>Start discussion on the unique meaning of ‘encounter through worship’ in each school community </a:t>
            </a:r>
          </a:p>
          <a:p>
            <a:pPr marL="0" indent="0">
              <a:buNone/>
            </a:pPr>
            <a:r>
              <a:rPr lang="en-US" sz="1800" dirty="0">
                <a:latin typeface="Source Sans Pro" panose="020B0503030403020204" pitchFamily="34" charset="0"/>
                <a:ea typeface="Source Sans Pro" panose="020B0503030403020204" pitchFamily="34" charset="0"/>
              </a:rPr>
              <a:t>It is for teachers, governors, parents, pupils and adults in the school community and  for inspectors, clergy and others who may visit the school community. </a:t>
            </a:r>
          </a:p>
        </p:txBody>
      </p:sp>
    </p:spTree>
    <p:extLst>
      <p:ext uri="{BB962C8B-B14F-4D97-AF65-F5344CB8AC3E}">
        <p14:creationId xmlns:p14="http://schemas.microsoft.com/office/powerpoint/2010/main" val="381922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81685-43B4-48DC-AE6C-6DB9F1267840}"/>
              </a:ext>
            </a:extLst>
          </p:cNvPr>
          <p:cNvSpPr>
            <a:spLocks noGrp="1"/>
          </p:cNvSpPr>
          <p:nvPr>
            <p:ph type="body" sz="quarter" idx="20"/>
          </p:nvPr>
        </p:nvSpPr>
        <p:spPr>
          <a:xfrm>
            <a:off x="731690" y="343042"/>
            <a:ext cx="7680620" cy="553529"/>
          </a:xfrm>
        </p:spPr>
        <p:txBody>
          <a:bodyPr/>
          <a:lstStyle/>
          <a:p>
            <a:r>
              <a:rPr lang="en-GB" dirty="0"/>
              <a:t>What are we doing here ? </a:t>
            </a:r>
          </a:p>
        </p:txBody>
      </p:sp>
      <p:sp>
        <p:nvSpPr>
          <p:cNvPr id="3" name="Text Placeholder 2">
            <a:extLst>
              <a:ext uri="{FF2B5EF4-FFF2-40B4-BE49-F238E27FC236}">
                <a16:creationId xmlns:a16="http://schemas.microsoft.com/office/drawing/2014/main" id="{4F35A317-2086-4826-B848-88E680DED98C}"/>
              </a:ext>
            </a:extLst>
          </p:cNvPr>
          <p:cNvSpPr>
            <a:spLocks noGrp="1"/>
          </p:cNvSpPr>
          <p:nvPr>
            <p:ph type="body" sz="quarter" idx="15"/>
          </p:nvPr>
        </p:nvSpPr>
        <p:spPr>
          <a:xfrm>
            <a:off x="730965" y="979336"/>
            <a:ext cx="7681345" cy="733553"/>
          </a:xfrm>
        </p:spPr>
        <p:txBody>
          <a:bodyPr/>
          <a:lstStyle/>
          <a:p>
            <a:pPr marL="0" indent="0">
              <a:buNone/>
            </a:pPr>
            <a:r>
              <a:rPr lang="en-GB" sz="2000" dirty="0">
                <a:latin typeface="Source Sans Pro" panose="020B0503030403020204" pitchFamily="34" charset="0"/>
                <a:ea typeface="Source Sans Pro" panose="020B0503030403020204" pitchFamily="34" charset="0"/>
              </a:rPr>
              <a:t>What is the purpose of collective worship? (activity ) </a:t>
            </a:r>
          </a:p>
          <a:p>
            <a:pPr marL="0" indent="0">
              <a:buNone/>
            </a:pPr>
            <a:r>
              <a:rPr lang="en-GB" sz="2000" dirty="0">
                <a:latin typeface="Source Sans Pro" panose="020B0503030403020204" pitchFamily="34" charset="0"/>
                <a:ea typeface="Source Sans Pro" panose="020B0503030403020204" pitchFamily="34" charset="0"/>
              </a:rPr>
              <a:t>What is the impact of collective worship ? </a:t>
            </a:r>
          </a:p>
        </p:txBody>
      </p:sp>
      <p:sp>
        <p:nvSpPr>
          <p:cNvPr id="4" name="Text Placeholder 3">
            <a:extLst>
              <a:ext uri="{FF2B5EF4-FFF2-40B4-BE49-F238E27FC236}">
                <a16:creationId xmlns:a16="http://schemas.microsoft.com/office/drawing/2014/main" id="{4ECDF2B7-65A1-4FBD-8CE7-6A2087D4F5F4}"/>
              </a:ext>
            </a:extLst>
          </p:cNvPr>
          <p:cNvSpPr>
            <a:spLocks noGrp="1"/>
          </p:cNvSpPr>
          <p:nvPr>
            <p:ph type="body" sz="quarter" idx="16"/>
          </p:nvPr>
        </p:nvSpPr>
        <p:spPr>
          <a:xfrm>
            <a:off x="604800" y="1993898"/>
            <a:ext cx="7681345" cy="1739762"/>
          </a:xfrm>
        </p:spPr>
        <p:txBody>
          <a:bodyPr/>
          <a:lstStyle/>
          <a:p>
            <a:r>
              <a:rPr lang="en-GB" dirty="0"/>
              <a:t>‘</a:t>
            </a:r>
            <a:r>
              <a:rPr lang="en-GB" sz="1600" dirty="0">
                <a:latin typeface="Source Sans Pro" panose="020B0503030403020204" pitchFamily="34" charset="0"/>
                <a:ea typeface="Source Sans Pro" panose="020B0503030403020204" pitchFamily="34" charset="0"/>
              </a:rPr>
              <a:t>SIAMS SAYS ’ </a:t>
            </a:r>
            <a:r>
              <a:rPr lang="en-GB" sz="1600" i="1" dirty="0">
                <a:latin typeface="Source Sans Pro" panose="020B0503030403020204" pitchFamily="34" charset="0"/>
                <a:ea typeface="Source Sans Pro" panose="020B0503030403020204" pitchFamily="34" charset="0"/>
              </a:rPr>
              <a:t>In a Church school collective worship should be inclusive, invitational and inspiring’ </a:t>
            </a:r>
          </a:p>
          <a:p>
            <a:r>
              <a:rPr lang="en-GB" sz="1600" i="1" dirty="0">
                <a:latin typeface="Source Sans Pro" panose="020B0503030403020204" pitchFamily="34" charset="0"/>
                <a:ea typeface="Source Sans Pro" panose="020B0503030403020204" pitchFamily="34" charset="0"/>
              </a:rPr>
              <a:t>AND EXPLORES </a:t>
            </a:r>
          </a:p>
          <a:p>
            <a:r>
              <a:rPr lang="en-GB" sz="1600" i="1" dirty="0">
                <a:latin typeface="Source Sans Pro" panose="020B0503030403020204" pitchFamily="34" charset="0"/>
                <a:ea typeface="Source Sans Pro" panose="020B0503030403020204" pitchFamily="34" charset="0"/>
              </a:rPr>
              <a:t>’The ways in which collective worship is an expression of the school's Christain Vision’</a:t>
            </a:r>
          </a:p>
          <a:p>
            <a:r>
              <a:rPr lang="en-GB" sz="1600" i="1" dirty="0">
                <a:latin typeface="Source Sans Pro" panose="020B0503030403020204" pitchFamily="34" charset="0"/>
                <a:ea typeface="Source Sans Pro" panose="020B0503030403020204" pitchFamily="34" charset="0"/>
              </a:rPr>
              <a:t>BY EVALUATING THE EXTENT TO WHICH …</a:t>
            </a:r>
          </a:p>
          <a:p>
            <a:r>
              <a:rPr lang="en-GB" sz="1600" dirty="0">
                <a:latin typeface="Source Sans Pro" panose="020B0503030403020204" pitchFamily="34" charset="0"/>
                <a:ea typeface="Source Sans Pro" panose="020B0503030403020204" pitchFamily="34" charset="0"/>
              </a:rPr>
              <a:t>This means the way the schools vision has been applied with local wisdom to the schools context. </a:t>
            </a:r>
          </a:p>
        </p:txBody>
      </p:sp>
    </p:spTree>
    <p:extLst>
      <p:ext uri="{BB962C8B-B14F-4D97-AF65-F5344CB8AC3E}">
        <p14:creationId xmlns:p14="http://schemas.microsoft.com/office/powerpoint/2010/main" val="169777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B580A-068A-4C8F-AFB1-7EF12A2412A9}"/>
              </a:ext>
            </a:extLst>
          </p:cNvPr>
          <p:cNvSpPr>
            <a:spLocks noGrp="1"/>
          </p:cNvSpPr>
          <p:nvPr>
            <p:ph type="body" sz="quarter" idx="20"/>
          </p:nvPr>
        </p:nvSpPr>
        <p:spPr>
          <a:xfrm>
            <a:off x="865780" y="180807"/>
            <a:ext cx="7680620" cy="553529"/>
          </a:xfrm>
        </p:spPr>
        <p:txBody>
          <a:bodyPr/>
          <a:lstStyle/>
          <a:p>
            <a:r>
              <a:rPr lang="en-GB" dirty="0"/>
              <a:t>Inclusive: Rejoice with those who rejoice </a:t>
            </a:r>
          </a:p>
        </p:txBody>
      </p:sp>
      <p:sp>
        <p:nvSpPr>
          <p:cNvPr id="3" name="Text Placeholder 2">
            <a:extLst>
              <a:ext uri="{FF2B5EF4-FFF2-40B4-BE49-F238E27FC236}">
                <a16:creationId xmlns:a16="http://schemas.microsoft.com/office/drawing/2014/main" id="{B70C8D01-B5AC-4489-B548-537FB7F119CB}"/>
              </a:ext>
            </a:extLst>
          </p:cNvPr>
          <p:cNvSpPr>
            <a:spLocks noGrp="1"/>
          </p:cNvSpPr>
          <p:nvPr>
            <p:ph type="body" sz="quarter" idx="15"/>
          </p:nvPr>
        </p:nvSpPr>
        <p:spPr>
          <a:xfrm>
            <a:off x="6062399" y="1186876"/>
            <a:ext cx="2484001" cy="3097829"/>
          </a:xfrm>
        </p:spPr>
        <p:txBody>
          <a:bodyPr/>
          <a:lstStyle/>
          <a:p>
            <a:pPr marL="0" indent="0">
              <a:buNone/>
            </a:pPr>
            <a:r>
              <a:rPr lang="en-GB" sz="1600" b="0" i="1" dirty="0">
                <a:solidFill>
                  <a:srgbClr val="000000"/>
                </a:solidFill>
                <a:effectLst/>
                <a:latin typeface="Source Sans Pro" panose="020B0503030403020204" pitchFamily="34" charset="0"/>
                <a:ea typeface="Source Sans Pro" panose="020B0503030403020204" pitchFamily="34" charset="0"/>
              </a:rPr>
              <a:t>Rejoice with those who rejoice, weep with those who weep. Live in harmony with one another. Never be wise in your own sight. Repay no one evil for evil, but give thought to do what is honourable in the sight of all. If possible, so far as it depends on you, live peaceably with all</a:t>
            </a:r>
            <a:r>
              <a:rPr lang="en-GB" sz="1600" b="0" i="0" dirty="0">
                <a:solidFill>
                  <a:srgbClr val="000000"/>
                </a:solidFill>
                <a:effectLst/>
                <a:latin typeface="Source Sans Pro" panose="020B0503030403020204" pitchFamily="34" charset="0"/>
                <a:ea typeface="Source Sans Pro" panose="020B0503030403020204" pitchFamily="34" charset="0"/>
              </a:rPr>
              <a:t>.  (</a:t>
            </a:r>
            <a:r>
              <a:rPr lang="en-GB" sz="1600" dirty="0">
                <a:solidFill>
                  <a:srgbClr val="000000"/>
                </a:solidFill>
                <a:latin typeface="Source Sans Pro" panose="020B0503030403020204" pitchFamily="34" charset="0"/>
                <a:ea typeface="Source Sans Pro" panose="020B0503030403020204" pitchFamily="34" charset="0"/>
              </a:rPr>
              <a:t>Romans 12; 15-18 )</a:t>
            </a:r>
            <a:endParaRPr lang="en-GB" sz="1600" dirty="0">
              <a:latin typeface="Source Sans Pro" panose="020B0503030403020204" pitchFamily="34" charset="0"/>
              <a:ea typeface="Source Sans Pro" panose="020B0503030403020204" pitchFamily="34" charset="0"/>
            </a:endParaRPr>
          </a:p>
        </p:txBody>
      </p:sp>
      <p:sp>
        <p:nvSpPr>
          <p:cNvPr id="5" name="Text Placeholder 4">
            <a:extLst>
              <a:ext uri="{FF2B5EF4-FFF2-40B4-BE49-F238E27FC236}">
                <a16:creationId xmlns:a16="http://schemas.microsoft.com/office/drawing/2014/main" id="{E32EA01A-1283-454E-A772-635FF1EC6541}"/>
              </a:ext>
            </a:extLst>
          </p:cNvPr>
          <p:cNvSpPr>
            <a:spLocks noGrp="1"/>
          </p:cNvSpPr>
          <p:nvPr>
            <p:ph type="body" sz="quarter" idx="16"/>
          </p:nvPr>
        </p:nvSpPr>
        <p:spPr>
          <a:xfrm>
            <a:off x="489600" y="734336"/>
            <a:ext cx="4954480" cy="1739900"/>
          </a:xfrm>
        </p:spPr>
        <p:txBody>
          <a:bodyPr/>
          <a:lstStyle/>
          <a:p>
            <a:pPr marL="0" indent="0">
              <a:buNone/>
            </a:pPr>
            <a:r>
              <a:rPr lang="en-GB" sz="1600" b="1" dirty="0">
                <a:latin typeface="Source Sans Pro" panose="020B0503030403020204" pitchFamily="34" charset="0"/>
                <a:ea typeface="Source Sans Pro" panose="020B0503030403020204" pitchFamily="34" charset="0"/>
              </a:rPr>
              <a:t>Some questions to reflect on:</a:t>
            </a:r>
          </a:p>
          <a:p>
            <a:pPr marL="285750" indent="-2857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Is your school’s worship inclusive of all faiths, beliefs or philosophical convictions ? Of all those on a spiritual journey . Does it assume faith? </a:t>
            </a:r>
          </a:p>
          <a:p>
            <a:pPr marL="285750" indent="-2857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Do you expect consent or can those attending dissent? Must they participate or can they stand back and consider?</a:t>
            </a:r>
          </a:p>
          <a:p>
            <a:pPr marL="285750" indent="-2857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Is worship ‘done to’ or are there meaningful contributions from pupils and the whole community? </a:t>
            </a:r>
          </a:p>
          <a:p>
            <a:pPr marL="285750" indent="-2857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Have you considered your music and liturgy for purpose and audience ? </a:t>
            </a:r>
          </a:p>
          <a:p>
            <a:pPr marL="285750" indent="-285750">
              <a:buFont typeface="Arial" panose="020B0604020202020204" pitchFamily="34" charset="0"/>
              <a:buChar char="•"/>
            </a:pPr>
            <a:endParaRPr lang="en-GB" sz="1600" dirty="0">
              <a:latin typeface="Source Sans Pro" panose="020B0503030403020204" pitchFamily="34" charset="0"/>
              <a:ea typeface="Source Sans Pro" panose="020B0503030403020204" pitchFamily="34" charset="0"/>
            </a:endParaRPr>
          </a:p>
          <a:p>
            <a:endParaRPr lang="en-GB" dirty="0"/>
          </a:p>
        </p:txBody>
      </p:sp>
    </p:spTree>
    <p:extLst>
      <p:ext uri="{BB962C8B-B14F-4D97-AF65-F5344CB8AC3E}">
        <p14:creationId xmlns:p14="http://schemas.microsoft.com/office/powerpoint/2010/main" val="7612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7B8E1B-88D6-4CCB-934B-69D3C847D680}"/>
              </a:ext>
            </a:extLst>
          </p:cNvPr>
          <p:cNvSpPr>
            <a:spLocks noGrp="1"/>
          </p:cNvSpPr>
          <p:nvPr>
            <p:ph type="body" sz="quarter" idx="15"/>
          </p:nvPr>
        </p:nvSpPr>
        <p:spPr>
          <a:xfrm>
            <a:off x="2363656" y="1497522"/>
            <a:ext cx="6174416" cy="2148456"/>
          </a:xfrm>
        </p:spPr>
        <p:txBody>
          <a:bodyPr/>
          <a:lstStyle/>
          <a:p>
            <a:pPr marL="0" indent="0">
              <a:buNone/>
            </a:pPr>
            <a:r>
              <a:rPr lang="en-GB" sz="1800" b="1" dirty="0">
                <a:latin typeface="Source Sans Pro" panose="020B0503030403020204" pitchFamily="34" charset="0"/>
                <a:ea typeface="Source Sans Pro" panose="020B0503030403020204" pitchFamily="34" charset="0"/>
              </a:rPr>
              <a:t>Some questions to reflect on</a:t>
            </a:r>
          </a:p>
          <a:p>
            <a:r>
              <a:rPr lang="en-GB" sz="1800" dirty="0">
                <a:latin typeface="Source Sans Pro" panose="020B0503030403020204" pitchFamily="34" charset="0"/>
                <a:ea typeface="Source Sans Pro" panose="020B0503030403020204" pitchFamily="34" charset="0"/>
              </a:rPr>
              <a:t>Can all engage with integrity regardless of faith, belief or philosophical conviction ?</a:t>
            </a:r>
          </a:p>
          <a:p>
            <a:r>
              <a:rPr lang="en-GB" sz="1800" dirty="0">
                <a:latin typeface="Source Sans Pro" panose="020B0503030403020204" pitchFamily="34" charset="0"/>
                <a:ea typeface="Source Sans Pro" panose="020B0503030403020204" pitchFamily="34" charset="0"/>
              </a:rPr>
              <a:t>Does the Christian message have clarity and authenticity or has is it been watered down or rose tinted ? </a:t>
            </a:r>
          </a:p>
          <a:p>
            <a:r>
              <a:rPr lang="en-GB" sz="1800" dirty="0">
                <a:latin typeface="Source Sans Pro" panose="020B0503030403020204" pitchFamily="34" charset="0"/>
                <a:ea typeface="Source Sans Pro" panose="020B0503030403020204" pitchFamily="34" charset="0"/>
              </a:rPr>
              <a:t>Are pupils and adults consistently invited, not compelled, to pray? Is there the option to reflect or pray in your own way? </a:t>
            </a:r>
          </a:p>
          <a:p>
            <a:r>
              <a:rPr lang="en-GB" sz="1800" dirty="0">
                <a:latin typeface="Source Sans Pro" panose="020B0503030403020204" pitchFamily="34" charset="0"/>
                <a:ea typeface="Source Sans Pro" panose="020B0503030403020204" pitchFamily="34" charset="0"/>
              </a:rPr>
              <a:t>Does it reflect the diverse cultural backgrounds of pupils and the diverse society they will be part of ? </a:t>
            </a:r>
          </a:p>
        </p:txBody>
      </p:sp>
      <p:sp>
        <p:nvSpPr>
          <p:cNvPr id="6" name="Text Placeholder 5">
            <a:extLst>
              <a:ext uri="{FF2B5EF4-FFF2-40B4-BE49-F238E27FC236}">
                <a16:creationId xmlns:a16="http://schemas.microsoft.com/office/drawing/2014/main" id="{60E9693B-0EA7-4AE1-AC55-F8D1D39FE57A}"/>
              </a:ext>
            </a:extLst>
          </p:cNvPr>
          <p:cNvSpPr>
            <a:spLocks noGrp="1"/>
          </p:cNvSpPr>
          <p:nvPr>
            <p:ph type="body" sz="quarter" idx="16"/>
          </p:nvPr>
        </p:nvSpPr>
        <p:spPr>
          <a:xfrm>
            <a:off x="174534" y="608462"/>
            <a:ext cx="6312666" cy="993352"/>
          </a:xfrm>
        </p:spPr>
        <p:txBody>
          <a:bodyPr/>
          <a:lstStyle/>
          <a:p>
            <a:pPr algn="l" fontAlgn="base"/>
            <a:r>
              <a:rPr lang="en-GB" sz="1600" b="0" i="1" dirty="0">
                <a:solidFill>
                  <a:schemeClr val="tx1"/>
                </a:solidFill>
                <a:effectLst/>
                <a:latin typeface="Source Sans Pro" panose="020B0503030403020204" pitchFamily="34" charset="0"/>
                <a:ea typeface="Source Sans Pro" panose="020B0503030403020204" pitchFamily="34" charset="0"/>
              </a:rPr>
              <a:t>‘By Warm Fires I mean a vibrant and attractive sense of our Christian identity; and by Open doors I mean a real welcome to anyone and everyone to gather round the fire’.    </a:t>
            </a:r>
            <a:r>
              <a:rPr lang="en-GB" sz="1600" i="1" dirty="0">
                <a:solidFill>
                  <a:schemeClr val="tx1"/>
                </a:solidFill>
                <a:latin typeface="Source Sans Pro" panose="020B0503030403020204" pitchFamily="34" charset="0"/>
                <a:ea typeface="Source Sans Pro" panose="020B0503030403020204" pitchFamily="34" charset="0"/>
              </a:rPr>
              <a:t>Former Bishop David Thomson </a:t>
            </a:r>
          </a:p>
        </p:txBody>
      </p:sp>
      <p:sp>
        <p:nvSpPr>
          <p:cNvPr id="2" name="Text Placeholder 1">
            <a:extLst>
              <a:ext uri="{FF2B5EF4-FFF2-40B4-BE49-F238E27FC236}">
                <a16:creationId xmlns:a16="http://schemas.microsoft.com/office/drawing/2014/main" id="{D3581480-A92E-4EEE-8783-42B6E3AAFF15}"/>
              </a:ext>
            </a:extLst>
          </p:cNvPr>
          <p:cNvSpPr>
            <a:spLocks noGrp="1"/>
          </p:cNvSpPr>
          <p:nvPr>
            <p:ph type="body" sz="quarter" idx="20"/>
          </p:nvPr>
        </p:nvSpPr>
        <p:spPr>
          <a:xfrm>
            <a:off x="643608" y="209730"/>
            <a:ext cx="6086153" cy="733372"/>
          </a:xfrm>
        </p:spPr>
        <p:txBody>
          <a:bodyPr/>
          <a:lstStyle/>
          <a:p>
            <a:r>
              <a:rPr lang="en-GB" sz="2400" dirty="0">
                <a:latin typeface="Source Sans Pro" panose="020B0503030403020204" pitchFamily="34" charset="0"/>
                <a:ea typeface="Source Sans Pro" panose="020B0503030403020204" pitchFamily="34" charset="0"/>
              </a:rPr>
              <a:t>Invitational : warm fires and open doors </a:t>
            </a:r>
          </a:p>
        </p:txBody>
      </p:sp>
      <p:pic>
        <p:nvPicPr>
          <p:cNvPr id="13" name="Picture Placeholder 12" descr="A picture containing fire, nature, cooking, oven&#10;&#10;Description automatically generated">
            <a:extLst>
              <a:ext uri="{FF2B5EF4-FFF2-40B4-BE49-F238E27FC236}">
                <a16:creationId xmlns:a16="http://schemas.microsoft.com/office/drawing/2014/main" id="{2EB86846-CFDA-42D4-8129-61C88D511E5D}"/>
              </a:ext>
            </a:extLst>
          </p:cNvPr>
          <p:cNvPicPr>
            <a:picLocks noGrp="1" noChangeAspect="1"/>
          </p:cNvPicPr>
          <p:nvPr>
            <p:ph type="pic" sz="quarter" idx="17"/>
          </p:nvPr>
        </p:nvPicPr>
        <p:blipFill>
          <a:blip r:embed="rId3"/>
          <a:srcRect t="5276" b="5276"/>
          <a:stretch>
            <a:fillRect/>
          </a:stretch>
        </p:blipFill>
        <p:spPr>
          <a:xfrm>
            <a:off x="367086" y="2022055"/>
            <a:ext cx="1804987" cy="2430463"/>
          </a:xfrm>
        </p:spPr>
      </p:pic>
      <p:pic>
        <p:nvPicPr>
          <p:cNvPr id="15" name="Picture 14" descr="A picture containing icon&#10;&#10;Description automatically generated">
            <a:extLst>
              <a:ext uri="{FF2B5EF4-FFF2-40B4-BE49-F238E27FC236}">
                <a16:creationId xmlns:a16="http://schemas.microsoft.com/office/drawing/2014/main" id="{1AF52899-E62F-416D-B5F2-87F037E6EA17}"/>
              </a:ext>
            </a:extLst>
          </p:cNvPr>
          <p:cNvPicPr>
            <a:picLocks noChangeAspect="1"/>
          </p:cNvPicPr>
          <p:nvPr/>
        </p:nvPicPr>
        <p:blipFill>
          <a:blip r:embed="rId4"/>
          <a:stretch>
            <a:fillRect/>
          </a:stretch>
        </p:blipFill>
        <p:spPr>
          <a:xfrm>
            <a:off x="7194014" y="209730"/>
            <a:ext cx="1600468" cy="1600468"/>
          </a:xfrm>
          <a:prstGeom prst="rect">
            <a:avLst/>
          </a:prstGeom>
        </p:spPr>
      </p:pic>
    </p:spTree>
    <p:extLst>
      <p:ext uri="{BB962C8B-B14F-4D97-AF65-F5344CB8AC3E}">
        <p14:creationId xmlns:p14="http://schemas.microsoft.com/office/powerpoint/2010/main" val="208017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FA8E84-534A-4043-8FD6-04CA2D2DD80C}"/>
              </a:ext>
            </a:extLst>
          </p:cNvPr>
          <p:cNvSpPr>
            <a:spLocks noGrp="1"/>
          </p:cNvSpPr>
          <p:nvPr>
            <p:ph type="body" sz="quarter" idx="15"/>
          </p:nvPr>
        </p:nvSpPr>
        <p:spPr/>
        <p:txBody>
          <a:bodyPr/>
          <a:lstStyle/>
          <a:p>
            <a:pPr marL="0" indent="0">
              <a:buNone/>
            </a:pPr>
            <a:endParaRPr lang="en-GB" dirty="0"/>
          </a:p>
          <a:p>
            <a:endParaRPr lang="en-GB" dirty="0"/>
          </a:p>
        </p:txBody>
      </p:sp>
      <p:sp>
        <p:nvSpPr>
          <p:cNvPr id="3" name="Text Placeholder 2">
            <a:extLst>
              <a:ext uri="{FF2B5EF4-FFF2-40B4-BE49-F238E27FC236}">
                <a16:creationId xmlns:a16="http://schemas.microsoft.com/office/drawing/2014/main" id="{ECFAB5E9-A7AF-4756-97FC-E5F4CA2DAE83}"/>
              </a:ext>
            </a:extLst>
          </p:cNvPr>
          <p:cNvSpPr>
            <a:spLocks noGrp="1"/>
          </p:cNvSpPr>
          <p:nvPr>
            <p:ph type="body" sz="quarter" idx="16"/>
          </p:nvPr>
        </p:nvSpPr>
        <p:spPr>
          <a:xfrm>
            <a:off x="576712" y="744192"/>
            <a:ext cx="7989782" cy="1851794"/>
          </a:xfrm>
        </p:spPr>
        <p:txBody>
          <a:bodyPr/>
          <a:lstStyle/>
          <a:p>
            <a:r>
              <a:rPr lang="en-GB" sz="1800" b="1" dirty="0">
                <a:latin typeface="Source Sans Pro" panose="020B0503030403020204" pitchFamily="34" charset="0"/>
                <a:ea typeface="Source Sans Pro" panose="020B0503030403020204" pitchFamily="34" charset="0"/>
              </a:rPr>
              <a:t>Some questions to reflect on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Is your school’s worship a consistent expression of  the school’s vision and values?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Does your school worship address big questions or does it just give simple answers?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Does your school worship just tell students what ( you think) the Bible says or does it explore the diverse ways Christians use the Bible in worship?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Does your school’s worship encourage thinking differently about faith, belief or philosophical conviction?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Does your school’s worship motivate action and inspire courageous advocacy</a:t>
            </a:r>
            <a:r>
              <a:rPr lang="en-GB" sz="1600" dirty="0">
                <a:latin typeface="Source Sans Pro" panose="020B0503030403020204" pitchFamily="34" charset="0"/>
                <a:ea typeface="Source Sans Pro" panose="020B0503030403020204" pitchFamily="34" charset="0"/>
              </a:rPr>
              <a:t>? </a:t>
            </a:r>
          </a:p>
        </p:txBody>
      </p:sp>
      <p:sp>
        <p:nvSpPr>
          <p:cNvPr id="5" name="Text Placeholder 4">
            <a:extLst>
              <a:ext uri="{FF2B5EF4-FFF2-40B4-BE49-F238E27FC236}">
                <a16:creationId xmlns:a16="http://schemas.microsoft.com/office/drawing/2014/main" id="{8A5A204B-08FE-42D8-8D49-F6E15043E582}"/>
              </a:ext>
            </a:extLst>
          </p:cNvPr>
          <p:cNvSpPr>
            <a:spLocks noGrp="1"/>
          </p:cNvSpPr>
          <p:nvPr>
            <p:ph type="body" sz="quarter" idx="20"/>
          </p:nvPr>
        </p:nvSpPr>
        <p:spPr>
          <a:xfrm>
            <a:off x="577506" y="336356"/>
            <a:ext cx="7541925" cy="733372"/>
          </a:xfrm>
        </p:spPr>
        <p:txBody>
          <a:bodyPr/>
          <a:lstStyle/>
          <a:p>
            <a:r>
              <a:rPr lang="en-GB" sz="2400" dirty="0">
                <a:latin typeface="Source Sans Pro" panose="020B0503030403020204" pitchFamily="34" charset="0"/>
                <a:ea typeface="Source Sans Pro" panose="020B0503030403020204" pitchFamily="34" charset="0"/>
              </a:rPr>
              <a:t>Inspiring : More than an ‘awe and wonder’ moment</a:t>
            </a:r>
          </a:p>
        </p:txBody>
      </p:sp>
    </p:spTree>
    <p:extLst>
      <p:ext uri="{BB962C8B-B14F-4D97-AF65-F5344CB8AC3E}">
        <p14:creationId xmlns:p14="http://schemas.microsoft.com/office/powerpoint/2010/main" val="46976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B3490-DB62-49E3-A7EC-09EDB999AAA1}"/>
              </a:ext>
            </a:extLst>
          </p:cNvPr>
          <p:cNvSpPr>
            <a:spLocks noGrp="1"/>
          </p:cNvSpPr>
          <p:nvPr>
            <p:ph type="body" sz="quarter" idx="15"/>
          </p:nvPr>
        </p:nvSpPr>
        <p:spPr>
          <a:xfrm>
            <a:off x="675864" y="1146209"/>
            <a:ext cx="5829596" cy="733553"/>
          </a:xfrm>
        </p:spPr>
        <p:txBody>
          <a:bodyPr/>
          <a:lstStyle/>
          <a:p>
            <a:pPr marL="0" indent="0">
              <a:buNone/>
            </a:pPr>
            <a:r>
              <a:rPr lang="en-GB" sz="1800" b="1" dirty="0">
                <a:latin typeface="Source Sans Pro" panose="020B0503030403020204" pitchFamily="34" charset="0"/>
                <a:ea typeface="Source Sans Pro" panose="020B0503030403020204" pitchFamily="34" charset="0"/>
              </a:rPr>
              <a:t>How is priority given to collective worship?  </a:t>
            </a:r>
            <a:r>
              <a:rPr lang="en-GB" sz="1800" b="1" i="1" dirty="0">
                <a:latin typeface="Source Sans Pro" panose="020B0503030403020204" pitchFamily="34" charset="0"/>
                <a:ea typeface="Source Sans Pro" panose="020B0503030403020204" pitchFamily="34" charset="0"/>
              </a:rPr>
              <a:t>SIAMS schedule (stand 1 vision and leadership) </a:t>
            </a:r>
          </a:p>
        </p:txBody>
      </p:sp>
      <p:sp>
        <p:nvSpPr>
          <p:cNvPr id="3" name="Text Placeholder 2">
            <a:extLst>
              <a:ext uri="{FF2B5EF4-FFF2-40B4-BE49-F238E27FC236}">
                <a16:creationId xmlns:a16="http://schemas.microsoft.com/office/drawing/2014/main" id="{0BDF6906-FCD9-4815-8C4D-6EFFBC87B9F0}"/>
              </a:ext>
            </a:extLst>
          </p:cNvPr>
          <p:cNvSpPr>
            <a:spLocks noGrp="1"/>
          </p:cNvSpPr>
          <p:nvPr>
            <p:ph type="body" sz="quarter" idx="16"/>
          </p:nvPr>
        </p:nvSpPr>
        <p:spPr>
          <a:xfrm>
            <a:off x="632590" y="1879762"/>
            <a:ext cx="6372176" cy="1851794"/>
          </a:xfrm>
        </p:spPr>
        <p:txBody>
          <a:bodyPr/>
          <a:lstStyle/>
          <a:p>
            <a:r>
              <a:rPr lang="en-GB" sz="1800" b="1" dirty="0">
                <a:latin typeface="Source Sans Pro" panose="020B0503030403020204" pitchFamily="34" charset="0"/>
                <a:ea typeface="Source Sans Pro" panose="020B0503030403020204" pitchFamily="34" charset="0"/>
              </a:rPr>
              <a:t>Features of high quality church school collective worship provision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Rhythm and reflection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Regular training for all leading worship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Robust monitoring and feedback </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Resourcing, supporting and equipping those who lead worship</a:t>
            </a:r>
          </a:p>
          <a:p>
            <a:pPr marL="171450" indent="-171450">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Rewarding responsibility for worship  </a:t>
            </a:r>
          </a:p>
        </p:txBody>
      </p:sp>
      <p:sp>
        <p:nvSpPr>
          <p:cNvPr id="5" name="Text Placeholder 4">
            <a:extLst>
              <a:ext uri="{FF2B5EF4-FFF2-40B4-BE49-F238E27FC236}">
                <a16:creationId xmlns:a16="http://schemas.microsoft.com/office/drawing/2014/main" id="{770D6096-0878-4FF8-990B-220A9EA9FAFF}"/>
              </a:ext>
            </a:extLst>
          </p:cNvPr>
          <p:cNvSpPr>
            <a:spLocks noGrp="1"/>
          </p:cNvSpPr>
          <p:nvPr>
            <p:ph type="body" sz="quarter" idx="20"/>
          </p:nvPr>
        </p:nvSpPr>
        <p:spPr>
          <a:xfrm>
            <a:off x="632590" y="473156"/>
            <a:ext cx="5437704" cy="733372"/>
          </a:xfrm>
        </p:spPr>
        <p:txBody>
          <a:bodyPr/>
          <a:lstStyle/>
          <a:p>
            <a:r>
              <a:rPr lang="en-GB" sz="2400" dirty="0">
                <a:latin typeface="Source Sans Pro" panose="020B0503030403020204" pitchFamily="34" charset="0"/>
                <a:ea typeface="Source Sans Pro" panose="020B0503030403020204" pitchFamily="34" charset="0"/>
              </a:rPr>
              <a:t>Confidence through professionalism </a:t>
            </a:r>
          </a:p>
        </p:txBody>
      </p:sp>
    </p:spTree>
    <p:extLst>
      <p:ext uri="{BB962C8B-B14F-4D97-AF65-F5344CB8AC3E}">
        <p14:creationId xmlns:p14="http://schemas.microsoft.com/office/powerpoint/2010/main" val="3178516376"/>
      </p:ext>
    </p:extLst>
  </p:cSld>
  <p:clrMapOvr>
    <a:masterClrMapping/>
  </p:clrMapOvr>
</p:sld>
</file>

<file path=ppt/theme/theme1.xml><?xml version="1.0" encoding="utf-8"?>
<a:theme xmlns:a="http://schemas.openxmlformats.org/drawingml/2006/main" name="Office Theme">
  <a:themeElements>
    <a:clrScheme name="Custom 1">
      <a:dk1>
        <a:srgbClr val="25287D"/>
      </a:dk1>
      <a:lt1>
        <a:srgbClr val="FFFFFF"/>
      </a:lt1>
      <a:dk2>
        <a:srgbClr val="25287D"/>
      </a:dk2>
      <a:lt2>
        <a:srgbClr val="E7E6E6"/>
      </a:lt2>
      <a:accent1>
        <a:srgbClr val="00839E"/>
      </a:accent1>
      <a:accent2>
        <a:srgbClr val="ECAA01"/>
      </a:accent2>
      <a:accent3>
        <a:srgbClr val="25287D"/>
      </a:accent3>
      <a:accent4>
        <a:srgbClr val="A586B8"/>
      </a:accent4>
      <a:accent5>
        <a:srgbClr val="5B9BD5"/>
      </a:accent5>
      <a:accent6>
        <a:srgbClr val="70AD47"/>
      </a:accent6>
      <a:hlink>
        <a:srgbClr val="00839E"/>
      </a:hlink>
      <a:folHlink>
        <a:srgbClr val="25287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939</Words>
  <Application>Microsoft Office PowerPoint</Application>
  <PresentationFormat>On-screen Show (16:9)</PresentationFormat>
  <Paragraphs>74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Source Sans Pro</vt:lpstr>
      <vt:lpstr>System Font Regular</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Moule</cp:lastModifiedBy>
  <cp:revision>75</cp:revision>
  <cp:lastPrinted>2021-09-29T15:26:17Z</cp:lastPrinted>
  <dcterms:created xsi:type="dcterms:W3CDTF">2021-03-03T13:30:58Z</dcterms:created>
  <dcterms:modified xsi:type="dcterms:W3CDTF">2021-11-11T09:54:02Z</dcterms:modified>
</cp:coreProperties>
</file>